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9" r:id="rId4"/>
    <p:sldId id="333" r:id="rId5"/>
    <p:sldId id="332" r:id="rId6"/>
    <p:sldId id="331" r:id="rId7"/>
    <p:sldId id="308" r:id="rId8"/>
    <p:sldId id="309" r:id="rId9"/>
    <p:sldId id="323" r:id="rId10"/>
    <p:sldId id="325" r:id="rId11"/>
    <p:sldId id="326" r:id="rId12"/>
    <p:sldId id="327" r:id="rId13"/>
    <p:sldId id="328" r:id="rId14"/>
    <p:sldId id="329" r:id="rId15"/>
    <p:sldId id="330" r:id="rId16"/>
    <p:sldId id="316" r:id="rId17"/>
    <p:sldId id="318" r:id="rId18"/>
    <p:sldId id="261" r:id="rId19"/>
    <p:sldId id="264" r:id="rId20"/>
    <p:sldId id="269" r:id="rId21"/>
    <p:sldId id="287" r:id="rId22"/>
    <p:sldId id="302" r:id="rId23"/>
    <p:sldId id="304" r:id="rId24"/>
    <p:sldId id="305" r:id="rId25"/>
    <p:sldId id="303" r:id="rId26"/>
    <p:sldId id="300" r:id="rId27"/>
    <p:sldId id="281" r:id="rId28"/>
    <p:sldId id="324" r:id="rId2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CD5B5"/>
    <a:srgbClr val="F8F8F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536" autoAdjust="0"/>
  </p:normalViewPr>
  <p:slideViewPr>
    <p:cSldViewPr>
      <p:cViewPr>
        <p:scale>
          <a:sx n="59" d="100"/>
          <a:sy n="59" d="100"/>
        </p:scale>
        <p:origin x="-3115" y="-1344"/>
      </p:cViewPr>
      <p:guideLst>
        <p:guide orient="horz" pos="1162"/>
        <p:guide pos="52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5A3F39-B834-4193-8CDB-72F91F3BEC57}" type="datetimeFigureOut">
              <a:rPr lang="en-US" smtClean="0"/>
              <a:t>3/3/2016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70D36A-9E7C-4DFA-AF52-F80A7B260089}" type="slidenum">
              <a:rPr lang="en-US" smtClean="0"/>
              <a:t>‹#›</a:t>
            </a:fld>
            <a:endParaRPr lang="en-US"/>
          </a:p>
        </p:txBody>
      </p:sp>
    </p:spTree>
    <p:extLst>
      <p:ext uri="{BB962C8B-B14F-4D97-AF65-F5344CB8AC3E}">
        <p14:creationId xmlns:p14="http://schemas.microsoft.com/office/powerpoint/2010/main" val="3247290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Hi everyone! Thank you for staying at the conference until now. My name is Nan-Chen Chen. I am a third year PhD student from the Department of Human Centered Design &amp; Engineering at the University of Washington. Today, with my collaborators, Sarah Poon and </a:t>
            </a:r>
            <a:r>
              <a:rPr lang="en-US" sz="1200" kern="1200" dirty="0" err="1" smtClean="0">
                <a:solidFill>
                  <a:schemeClr val="tx1"/>
                </a:solidFill>
                <a:effectLst/>
                <a:latin typeface="+mn-lt"/>
                <a:ea typeface="+mn-ea"/>
                <a:cs typeface="+mn-cs"/>
              </a:rPr>
              <a:t>Lavanya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Ramakrishnan</a:t>
            </a:r>
            <a:r>
              <a:rPr lang="en-US" sz="1200" kern="1200" dirty="0" smtClean="0">
                <a:solidFill>
                  <a:schemeClr val="tx1"/>
                </a:solidFill>
                <a:effectLst/>
                <a:latin typeface="+mn-lt"/>
                <a:ea typeface="+mn-ea"/>
                <a:cs typeface="+mn-cs"/>
              </a:rPr>
              <a:t> from Lawrence Berkeley National Lab, as well as my advisor Cecilia Aragon, I am here to present this work: “Considering Time in Designing Large-Scale Systems for Scientific Computing”. This is an ethnographic work on studying users of high-performance computing, or in short, HPC.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70D36A-9E7C-4DFA-AF52-F80A7B260089}" type="slidenum">
              <a:rPr lang="en-US" smtClean="0"/>
              <a:t>1</a:t>
            </a:fld>
            <a:endParaRPr lang="en-US"/>
          </a:p>
        </p:txBody>
      </p:sp>
    </p:spTree>
    <p:extLst>
      <p:ext uri="{BB962C8B-B14F-4D97-AF65-F5344CB8AC3E}">
        <p14:creationId xmlns:p14="http://schemas.microsoft.com/office/powerpoint/2010/main" val="231557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Every year I have to write a proposal with the teammates of my project to apply for CPU time allocation</a:t>
            </a:r>
            <a:endParaRPr lang="en-US" dirty="0"/>
          </a:p>
        </p:txBody>
      </p:sp>
      <p:sp>
        <p:nvSpPr>
          <p:cNvPr id="4" name="Slide Number Placeholder 3"/>
          <p:cNvSpPr>
            <a:spLocks noGrp="1"/>
          </p:cNvSpPr>
          <p:nvPr>
            <p:ph type="sldNum" sz="quarter" idx="10"/>
          </p:nvPr>
        </p:nvSpPr>
        <p:spPr/>
        <p:txBody>
          <a:bodyPr/>
          <a:lstStyle/>
          <a:p>
            <a:fld id="{0170D36A-9E7C-4DFA-AF52-F80A7B260089}" type="slidenum">
              <a:rPr lang="en-US" smtClean="0"/>
              <a:t>10</a:t>
            </a:fld>
            <a:endParaRPr lang="en-US"/>
          </a:p>
        </p:txBody>
      </p:sp>
    </p:spTree>
    <p:extLst>
      <p:ext uri="{BB962C8B-B14F-4D97-AF65-F5344CB8AC3E}">
        <p14:creationId xmlns:p14="http://schemas.microsoft.com/office/powerpoint/2010/main" val="372755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With the allocation we get, I can use them to run my codes on NERSC machines. To utilize HPC, I have to make my codes run in parallel and configure a job correspondingly, which usually take me some time to set up. </a:t>
            </a:r>
            <a:endParaRPr lang="en-US" dirty="0"/>
          </a:p>
        </p:txBody>
      </p:sp>
      <p:sp>
        <p:nvSpPr>
          <p:cNvPr id="4" name="Slide Number Placeholder 3"/>
          <p:cNvSpPr>
            <a:spLocks noGrp="1"/>
          </p:cNvSpPr>
          <p:nvPr>
            <p:ph type="sldNum" sz="quarter" idx="10"/>
          </p:nvPr>
        </p:nvSpPr>
        <p:spPr/>
        <p:txBody>
          <a:bodyPr/>
          <a:lstStyle/>
          <a:p>
            <a:fld id="{0170D36A-9E7C-4DFA-AF52-F80A7B260089}" type="slidenum">
              <a:rPr lang="en-US" smtClean="0"/>
              <a:t>11</a:t>
            </a:fld>
            <a:endParaRPr lang="en-US"/>
          </a:p>
        </p:txBody>
      </p:sp>
    </p:spTree>
    <p:extLst>
      <p:ext uri="{BB962C8B-B14F-4D97-AF65-F5344CB8AC3E}">
        <p14:creationId xmlns:p14="http://schemas.microsoft.com/office/powerpoint/2010/main" val="372755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After I finish setup, I will submit the job into the queues of the NERSC machine. Because many other scientists also use NERSC machines, it takes some time for my job to start. If the system is not busy and my job is small, I may only need to wait for a few minutes. If my job is big, I may need to wait for a week.</a:t>
            </a:r>
            <a:endParaRPr lang="en-US" dirty="0"/>
          </a:p>
        </p:txBody>
      </p:sp>
      <p:sp>
        <p:nvSpPr>
          <p:cNvPr id="4" name="Slide Number Placeholder 3"/>
          <p:cNvSpPr>
            <a:spLocks noGrp="1"/>
          </p:cNvSpPr>
          <p:nvPr>
            <p:ph type="sldNum" sz="quarter" idx="10"/>
          </p:nvPr>
        </p:nvSpPr>
        <p:spPr/>
        <p:txBody>
          <a:bodyPr/>
          <a:lstStyle/>
          <a:p>
            <a:fld id="{0170D36A-9E7C-4DFA-AF52-F80A7B260089}" type="slidenum">
              <a:rPr lang="en-US" smtClean="0"/>
              <a:t>12</a:t>
            </a:fld>
            <a:endParaRPr lang="en-US"/>
          </a:p>
        </p:txBody>
      </p:sp>
    </p:spTree>
    <p:extLst>
      <p:ext uri="{BB962C8B-B14F-4D97-AF65-F5344CB8AC3E}">
        <p14:creationId xmlns:p14="http://schemas.microsoft.com/office/powerpoint/2010/main" val="372755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Then when it is finally my job’s turn to run, the NERSC machines will allocate the resources I request in my job setup and start to run my job.</a:t>
            </a:r>
            <a:endParaRPr lang="en-US" dirty="0"/>
          </a:p>
        </p:txBody>
      </p:sp>
      <p:sp>
        <p:nvSpPr>
          <p:cNvPr id="4" name="Slide Number Placeholder 3"/>
          <p:cNvSpPr>
            <a:spLocks noGrp="1"/>
          </p:cNvSpPr>
          <p:nvPr>
            <p:ph type="sldNum" sz="quarter" idx="10"/>
          </p:nvPr>
        </p:nvSpPr>
        <p:spPr/>
        <p:txBody>
          <a:bodyPr/>
          <a:lstStyle/>
          <a:p>
            <a:fld id="{0170D36A-9E7C-4DFA-AF52-F80A7B260089}" type="slidenum">
              <a:rPr lang="en-US" smtClean="0"/>
              <a:t>13</a:t>
            </a:fld>
            <a:endParaRPr lang="en-US"/>
          </a:p>
        </p:txBody>
      </p:sp>
    </p:spTree>
    <p:extLst>
      <p:ext uri="{BB962C8B-B14F-4D97-AF65-F5344CB8AC3E}">
        <p14:creationId xmlns:p14="http://schemas.microsoft.com/office/powerpoint/2010/main" val="372755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my job finishes successfully, I can then log onto the NERSC system and archive the outputs, which may take a while, but I have to do it anyway because there is a space limit on NERSC machines. </a:t>
            </a:r>
          </a:p>
          <a:p>
            <a:endParaRPr lang="en-US" dirty="0"/>
          </a:p>
        </p:txBody>
      </p:sp>
      <p:sp>
        <p:nvSpPr>
          <p:cNvPr id="4" name="Slide Number Placeholder 3"/>
          <p:cNvSpPr>
            <a:spLocks noGrp="1"/>
          </p:cNvSpPr>
          <p:nvPr>
            <p:ph type="sldNum" sz="quarter" idx="10"/>
          </p:nvPr>
        </p:nvSpPr>
        <p:spPr/>
        <p:txBody>
          <a:bodyPr/>
          <a:lstStyle/>
          <a:p>
            <a:fld id="{0170D36A-9E7C-4DFA-AF52-F80A7B260089}" type="slidenum">
              <a:rPr lang="en-US" smtClean="0"/>
              <a:t>14</a:t>
            </a:fld>
            <a:endParaRPr lang="en-US"/>
          </a:p>
        </p:txBody>
      </p:sp>
    </p:spTree>
    <p:extLst>
      <p:ext uri="{BB962C8B-B14F-4D97-AF65-F5344CB8AC3E}">
        <p14:creationId xmlns:p14="http://schemas.microsoft.com/office/powerpoint/2010/main" val="372755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 can see that across this exemplar workflow, there are lots of things I care cannot be described by machine time. </a:t>
            </a:r>
            <a:endParaRPr lang="en-US" dirty="0"/>
          </a:p>
        </p:txBody>
      </p:sp>
      <p:sp>
        <p:nvSpPr>
          <p:cNvPr id="4" name="Slide Number Placeholder 3"/>
          <p:cNvSpPr>
            <a:spLocks noGrp="1"/>
          </p:cNvSpPr>
          <p:nvPr>
            <p:ph type="sldNum" sz="quarter" idx="10"/>
          </p:nvPr>
        </p:nvSpPr>
        <p:spPr/>
        <p:txBody>
          <a:bodyPr/>
          <a:lstStyle/>
          <a:p>
            <a:fld id="{0170D36A-9E7C-4DFA-AF52-F80A7B260089}" type="slidenum">
              <a:rPr lang="en-US" smtClean="0"/>
              <a:t>15</a:t>
            </a:fld>
            <a:endParaRPr lang="en-US"/>
          </a:p>
        </p:txBody>
      </p:sp>
    </p:spTree>
    <p:extLst>
      <p:ext uri="{BB962C8B-B14F-4D97-AF65-F5344CB8AC3E}">
        <p14:creationId xmlns:p14="http://schemas.microsoft.com/office/powerpoint/2010/main" val="372755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example, when applying for allocation, what NERSC cares about is how many CPU hours they have, but what I care about is how many human hours I have to work on my project. </a:t>
            </a:r>
            <a:endParaRPr lang="en-US" dirty="0"/>
          </a:p>
        </p:txBody>
      </p:sp>
      <p:sp>
        <p:nvSpPr>
          <p:cNvPr id="4" name="Slide Number Placeholder 3"/>
          <p:cNvSpPr>
            <a:spLocks noGrp="1"/>
          </p:cNvSpPr>
          <p:nvPr>
            <p:ph type="sldNum" sz="quarter" idx="10"/>
          </p:nvPr>
        </p:nvSpPr>
        <p:spPr/>
        <p:txBody>
          <a:bodyPr/>
          <a:lstStyle/>
          <a:p>
            <a:fld id="{0170D36A-9E7C-4DFA-AF52-F80A7B260089}" type="slidenum">
              <a:rPr lang="en-US" smtClean="0"/>
              <a:t>16</a:t>
            </a:fld>
            <a:endParaRPr lang="en-US"/>
          </a:p>
        </p:txBody>
      </p:sp>
    </p:spTree>
    <p:extLst>
      <p:ext uri="{BB962C8B-B14F-4D97-AF65-F5344CB8AC3E}">
        <p14:creationId xmlns:p14="http://schemas.microsoft.com/office/powerpoint/2010/main" val="372755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Similarly, when I submit jobs to the queues, I don’t care if the system is getting best utilized with the scheduling algorithm on NERSC. What I want is to get my work done faster. Thus, depends on the situation, I may want to set up another job before my previous one finishes, or I may want to just leave it there to work on other stuffs. All these points I have mentioned in the past minute is not something that can be covered by mechanistic metrics like floating points operations per second.</a:t>
            </a:r>
          </a:p>
          <a:p>
            <a:endParaRPr lang="en-US" dirty="0"/>
          </a:p>
        </p:txBody>
      </p:sp>
      <p:sp>
        <p:nvSpPr>
          <p:cNvPr id="4" name="Slide Number Placeholder 3"/>
          <p:cNvSpPr>
            <a:spLocks noGrp="1"/>
          </p:cNvSpPr>
          <p:nvPr>
            <p:ph type="sldNum" sz="quarter" idx="10"/>
          </p:nvPr>
        </p:nvSpPr>
        <p:spPr/>
        <p:txBody>
          <a:bodyPr/>
          <a:lstStyle/>
          <a:p>
            <a:fld id="{0170D36A-9E7C-4DFA-AF52-F80A7B260089}" type="slidenum">
              <a:rPr lang="en-US" smtClean="0"/>
              <a:t>17</a:t>
            </a:fld>
            <a:endParaRPr lang="en-US"/>
          </a:p>
        </p:txBody>
      </p:sp>
    </p:spTree>
    <p:extLst>
      <p:ext uri="{BB962C8B-B14F-4D97-AF65-F5344CB8AC3E}">
        <p14:creationId xmlns:p14="http://schemas.microsoft.com/office/powerpoint/2010/main" val="372755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actually echoing what a long body of research in CSCW has demonstrated: Time is not just a mechanistic metric. Like </a:t>
            </a:r>
            <a:r>
              <a:rPr lang="en-US" sz="1200" kern="1200" dirty="0" err="1" smtClean="0">
                <a:solidFill>
                  <a:schemeClr val="tx1"/>
                </a:solidFill>
                <a:effectLst/>
                <a:latin typeface="+mn-lt"/>
                <a:ea typeface="+mn-ea"/>
                <a:cs typeface="+mn-cs"/>
              </a:rPr>
              <a:t>Glennie</a:t>
            </a:r>
            <a:r>
              <a:rPr lang="en-US" sz="1200" kern="1200" dirty="0" smtClean="0">
                <a:solidFill>
                  <a:schemeClr val="tx1"/>
                </a:solidFill>
                <a:effectLst/>
                <a:latin typeface="+mn-lt"/>
                <a:ea typeface="+mn-ea"/>
                <a:cs typeface="+mn-cs"/>
              </a:rPr>
              <a:t> and Thrift suggested that time is “sets of practices, which are bound up with time-reckoning and time-keeping technologies, but which vary and are shaped by different times, places and communities.” In the context of collaboration, Jackson et al. also described that “distributed collective practices not only have rhythms, but in some fundamental sense are rhythms.” Our research thus focuses on the consideration of human time, machine time, and its various and entangled permutations in the social context within the HPC ecosystem. Our hope is that by considering the temporal ecosystem of users of HPC machines, we will be able to improve design decisions for the next-generation machines.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70D36A-9E7C-4DFA-AF52-F80A7B260089}" type="slidenum">
              <a:rPr lang="en-US" smtClean="0"/>
              <a:t>18</a:t>
            </a:fld>
            <a:endParaRPr lang="en-US"/>
          </a:p>
        </p:txBody>
      </p:sp>
    </p:spTree>
    <p:extLst>
      <p:ext uri="{BB962C8B-B14F-4D97-AF65-F5344CB8AC3E}">
        <p14:creationId xmlns:p14="http://schemas.microsoft.com/office/powerpoint/2010/main" val="936038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let me tell you about the methodology of our work. We conducted a 6 month field study at a research center where scientists use NERSC machines, and we did 26 interviews with 15 people in total, along with occasional direct observation and shadowing. Among the 15 people, we have 13 male and 2 female interviewees, and 4 of them are domain scientists, 7 of them are computer engineers, and the rest of them are HPC facility staff members. Their experiences with HPC range from 5 to 25 years.</a:t>
            </a:r>
          </a:p>
          <a:p>
            <a:endParaRPr lang="en-US" dirty="0"/>
          </a:p>
        </p:txBody>
      </p:sp>
      <p:sp>
        <p:nvSpPr>
          <p:cNvPr id="4" name="Slide Number Placeholder 3"/>
          <p:cNvSpPr>
            <a:spLocks noGrp="1"/>
          </p:cNvSpPr>
          <p:nvPr>
            <p:ph type="sldNum" sz="quarter" idx="10"/>
          </p:nvPr>
        </p:nvSpPr>
        <p:spPr/>
        <p:txBody>
          <a:bodyPr/>
          <a:lstStyle/>
          <a:p>
            <a:fld id="{0170D36A-9E7C-4DFA-AF52-F80A7B260089}" type="slidenum">
              <a:rPr lang="en-US" smtClean="0"/>
              <a:t>19</a:t>
            </a:fld>
            <a:endParaRPr lang="en-US"/>
          </a:p>
        </p:txBody>
      </p:sp>
    </p:spTree>
    <p:extLst>
      <p:ext uri="{BB962C8B-B14F-4D97-AF65-F5344CB8AC3E}">
        <p14:creationId xmlns:p14="http://schemas.microsoft.com/office/powerpoint/2010/main" val="3596390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high-performance computing, or in short, HPC.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Okay, let me do a quick survey over here. How many of you have heard of HPC? Please raise your hand. What if I tell you HPC is also called supercomputers? Okay, we get a few more. But how many of you have used supercomputers before? Alright, only some of us. That is really common because HPC is a very specific type of computing system, and it is usually not available to general people. However, it has been an important tool for computational scientists for decades. These scientists largely rely on the tremendous computational power of these machines to work for their science. To show you how powerful HPC machines are. Let’s take NERSC as an example. NERSC, which stands for the National Energy Research Scientific Computing Center, is one of the largest supercomputer centers in the United States, founded by the Department of Energy in the 1970s. One of the current HPC systems in NERSC, Edison, contains more than a hundred thousand cores, 357TB memory, and is used by 5000 scientists.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70D36A-9E7C-4DFA-AF52-F80A7B260089}" type="slidenum">
              <a:rPr lang="en-US" smtClean="0"/>
              <a:t>2</a:t>
            </a:fld>
            <a:endParaRPr lang="en-US"/>
          </a:p>
        </p:txBody>
      </p:sp>
    </p:spTree>
    <p:extLst>
      <p:ext uri="{BB962C8B-B14F-4D97-AF65-F5344CB8AC3E}">
        <p14:creationId xmlns:p14="http://schemas.microsoft.com/office/powerpoint/2010/main" val="1758029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have a set of findings from the field study, and you can find more details in our paper. For today, I would like to highlight four points. The first one is related to the time cost in preparing jobs. Let’s look at this quote first: “I am not really interested in making a script that takes an hour, run in 10 minutes. I am interested in taking a script that runs three days, and running in one, or less … Where my interests are, is making the intractable problem, tractable; not making the tractable problems faster, because they’re tractable, who cares?” This quote basically shows that setting codes to run really fast on HPC takes time to learn and to do, and it is not what scientists are interested in. </a:t>
            </a:r>
          </a:p>
          <a:p>
            <a:endParaRPr lang="en-US" dirty="0"/>
          </a:p>
        </p:txBody>
      </p:sp>
      <p:sp>
        <p:nvSpPr>
          <p:cNvPr id="4" name="Slide Number Placeholder 3"/>
          <p:cNvSpPr>
            <a:spLocks noGrp="1"/>
          </p:cNvSpPr>
          <p:nvPr>
            <p:ph type="sldNum" sz="quarter" idx="10"/>
          </p:nvPr>
        </p:nvSpPr>
        <p:spPr/>
        <p:txBody>
          <a:bodyPr/>
          <a:lstStyle/>
          <a:p>
            <a:fld id="{0170D36A-9E7C-4DFA-AF52-F80A7B260089}" type="slidenum">
              <a:rPr lang="en-US" smtClean="0"/>
              <a:t>20</a:t>
            </a:fld>
            <a:endParaRPr lang="en-US"/>
          </a:p>
        </p:txBody>
      </p:sp>
    </p:spTree>
    <p:extLst>
      <p:ext uri="{BB962C8B-B14F-4D97-AF65-F5344CB8AC3E}">
        <p14:creationId xmlns:p14="http://schemas.microsoft.com/office/powerpoint/2010/main" val="3371229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second point is regarding the variability and uncertainty in the execution stage. One participant told us: “You don't always get the same result when you do something twice… Sometimes I will run something literally without changing anything, resubmit the same job again. It will have failed once. It will run successfully the second time.” Since the system is shared, one’s job may be influenced by other people’s jobs. Sometimes this may lead to issues and failures in running a job, which can take people a long time to debug.</a:t>
            </a:r>
          </a:p>
          <a:p>
            <a:endParaRPr lang="en-US" dirty="0"/>
          </a:p>
        </p:txBody>
      </p:sp>
      <p:sp>
        <p:nvSpPr>
          <p:cNvPr id="4" name="Slide Number Placeholder 3"/>
          <p:cNvSpPr>
            <a:spLocks noGrp="1"/>
          </p:cNvSpPr>
          <p:nvPr>
            <p:ph type="sldNum" sz="quarter" idx="10"/>
          </p:nvPr>
        </p:nvSpPr>
        <p:spPr/>
        <p:txBody>
          <a:bodyPr/>
          <a:lstStyle/>
          <a:p>
            <a:fld id="{0170D36A-9E7C-4DFA-AF52-F80A7B260089}" type="slidenum">
              <a:rPr lang="en-US" smtClean="0"/>
              <a:t>21</a:t>
            </a:fld>
            <a:endParaRPr lang="en-US"/>
          </a:p>
        </p:txBody>
      </p:sp>
    </p:spTree>
    <p:extLst>
      <p:ext uri="{BB962C8B-B14F-4D97-AF65-F5344CB8AC3E}">
        <p14:creationId xmlns:p14="http://schemas.microsoft.com/office/powerpoint/2010/main" val="1679056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Finally, I want to point out a special issue they encountered during our field study: system upgrades. The HPC machines periodically get upgraded, and here is a comment a domain scientist made: “Every time there's an operating system upgrade, it hurts us badly. We haven't gone through any of them without some kind of scar. Sometimes it's really bad. This one is really bad. It may be weeks or months before we actually can run again.” Although from the facility staff’s point of view, system upgrade is to enhance performance, the compatibility issues make take scientists a long time to fix. I have to make a special point that, even though sometimes we also experience difficulties after upgrade the OS of our laptops, what scientists face with HPC upgrades is a totally different experience. Because HPC machines may be one-of-a-kind, there is no online forum for scientists to seek for solutions. Also, many hand-coded applications written by domain scientists are not well-tested commercial tools. As HPC is a large and complex system, the scale of the problem is way more complicated than the issues we face in general purpose laptops.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70D36A-9E7C-4DFA-AF52-F80A7B260089}" type="slidenum">
              <a:rPr lang="en-US" smtClean="0"/>
              <a:t>22</a:t>
            </a:fld>
            <a:endParaRPr lang="en-US"/>
          </a:p>
        </p:txBody>
      </p:sp>
    </p:spTree>
    <p:extLst>
      <p:ext uri="{BB962C8B-B14F-4D97-AF65-F5344CB8AC3E}">
        <p14:creationId xmlns:p14="http://schemas.microsoft.com/office/powerpoint/2010/main" val="2253084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Drawing from our findings, we identified five common themes that we see as being useful when considering the next generation HPC design. Let me highlight three of them and please read our paper for more details. The first theme we found is related to the conflicts between temporal rhythms. This is similar to the idea of Jackson et al.’s findings in the collaboration context. For instance, making software run faster requires a huge amount of human time to code; Asking for help may solve the problem faster but the time to communicate is a trade-off. Upgrading the OS can enhance performance but it may require extra time to handle issues. These kinds of temporal rhythm are pervasive in the HPC ecosystem and we think it is critical to identify them and the conflicts between them. </a:t>
            </a:r>
          </a:p>
          <a:p>
            <a:endParaRPr lang="en-US" dirty="0"/>
          </a:p>
        </p:txBody>
      </p:sp>
      <p:sp>
        <p:nvSpPr>
          <p:cNvPr id="4" name="Slide Number Placeholder 3"/>
          <p:cNvSpPr>
            <a:spLocks noGrp="1"/>
          </p:cNvSpPr>
          <p:nvPr>
            <p:ph type="sldNum" sz="quarter" idx="10"/>
          </p:nvPr>
        </p:nvSpPr>
        <p:spPr/>
        <p:txBody>
          <a:bodyPr/>
          <a:lstStyle/>
          <a:p>
            <a:fld id="{0170D36A-9E7C-4DFA-AF52-F80A7B260089}" type="slidenum">
              <a:rPr lang="en-US" smtClean="0"/>
              <a:t>23</a:t>
            </a:fld>
            <a:endParaRPr lang="en-US"/>
          </a:p>
        </p:txBody>
      </p:sp>
    </p:spTree>
    <p:extLst>
      <p:ext uri="{BB962C8B-B14F-4D97-AF65-F5344CB8AC3E}">
        <p14:creationId xmlns:p14="http://schemas.microsoft.com/office/powerpoint/2010/main" val="3886635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second theme is regarding challenges in communication. This includes communication between users and those between machines and humans. For communication between users, one example is again the time cost to ask for help from another person. As for the communicate between users and machines: remember that we talked about the issue that users spent a whole bunch of time trying to debug their codes, but it turned out that the job failed merely due to the uncertainty of the system. This is a good example to illustrate that the system did not communicate well to user where the failures came from. As previous literature suggests that surfacing states and intentions is critical, we think more work should be done on better supporting that in communication.</a:t>
            </a:r>
          </a:p>
          <a:p>
            <a:endParaRPr lang="en-US" dirty="0"/>
          </a:p>
        </p:txBody>
      </p:sp>
      <p:sp>
        <p:nvSpPr>
          <p:cNvPr id="4" name="Slide Number Placeholder 3"/>
          <p:cNvSpPr>
            <a:spLocks noGrp="1"/>
          </p:cNvSpPr>
          <p:nvPr>
            <p:ph type="sldNum" sz="quarter" idx="10"/>
          </p:nvPr>
        </p:nvSpPr>
        <p:spPr/>
        <p:txBody>
          <a:bodyPr/>
          <a:lstStyle/>
          <a:p>
            <a:fld id="{0170D36A-9E7C-4DFA-AF52-F80A7B260089}" type="slidenum">
              <a:rPr lang="en-US" smtClean="0"/>
              <a:t>24</a:t>
            </a:fld>
            <a:endParaRPr lang="en-US"/>
          </a:p>
        </p:txBody>
      </p:sp>
    </p:spTree>
    <p:extLst>
      <p:ext uri="{BB962C8B-B14F-4D97-AF65-F5344CB8AC3E}">
        <p14:creationId xmlns:p14="http://schemas.microsoft.com/office/powerpoint/2010/main" val="3751417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last theme I want to talk about today is collective time. By collective time we mean we should consider all time-related aspects, including human time and machine time, and all kinds of temporal rhythms, and not only mechanistic time. As previous work has suggested, technology can shape the ways time is organized, we suggest that providing ways to surface temporal rhythms in HPC ecosystem may help people work and think about time in a more collective way. And we think that further attention to this problem is important, and that certain types of collective visualization interfaces for scheduling may be helpful.</a:t>
            </a:r>
          </a:p>
          <a:p>
            <a:endParaRPr lang="en-US" dirty="0"/>
          </a:p>
        </p:txBody>
      </p:sp>
      <p:sp>
        <p:nvSpPr>
          <p:cNvPr id="4" name="Slide Number Placeholder 3"/>
          <p:cNvSpPr>
            <a:spLocks noGrp="1"/>
          </p:cNvSpPr>
          <p:nvPr>
            <p:ph type="sldNum" sz="quarter" idx="10"/>
          </p:nvPr>
        </p:nvSpPr>
        <p:spPr/>
        <p:txBody>
          <a:bodyPr/>
          <a:lstStyle/>
          <a:p>
            <a:fld id="{0170D36A-9E7C-4DFA-AF52-F80A7B260089}" type="slidenum">
              <a:rPr lang="en-US" smtClean="0"/>
              <a:t>25</a:t>
            </a:fld>
            <a:endParaRPr lang="en-US"/>
          </a:p>
        </p:txBody>
      </p:sp>
    </p:spTree>
    <p:extLst>
      <p:ext uri="{BB962C8B-B14F-4D97-AF65-F5344CB8AC3E}">
        <p14:creationId xmlns:p14="http://schemas.microsoft.com/office/powerpoint/2010/main" val="692336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the final take away, I want to reemphasize that, it is important to consider user-related aspects in designing large-scale systems for scientific computing. Using time as a lens helps us to identify important design spaces in this large-scale ecosystem. In this work, we left a few open questions for designers to further work on: What can be designed to help resolve temporal rhythm conflicts? How to better communicate states and intentions in the ecosystem? Which designs can support and shape people’s understanding of time and temporal rhythm in the ecosystem in a collective way? Although our work mainly focuses on HPC, we believe the questions and issues found can be valuable to any type of large-scale ecosystem, and we invite all of you to further study these questions with us.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170D36A-9E7C-4DFA-AF52-F80A7B260089}" type="slidenum">
              <a:rPr lang="en-US" smtClean="0"/>
              <a:t>26</a:t>
            </a:fld>
            <a:endParaRPr lang="en-US"/>
          </a:p>
        </p:txBody>
      </p:sp>
    </p:spTree>
    <p:extLst>
      <p:ext uri="{BB962C8B-B14F-4D97-AF65-F5344CB8AC3E}">
        <p14:creationId xmlns:p14="http://schemas.microsoft.com/office/powerpoint/2010/main" val="12832996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Finally, I want to acknowledge our funding agency and all the participants of our study. </a:t>
            </a:r>
            <a:endParaRPr lang="en-US" dirty="0"/>
          </a:p>
        </p:txBody>
      </p:sp>
      <p:sp>
        <p:nvSpPr>
          <p:cNvPr id="4" name="Slide Number Placeholder 3"/>
          <p:cNvSpPr>
            <a:spLocks noGrp="1"/>
          </p:cNvSpPr>
          <p:nvPr>
            <p:ph type="sldNum" sz="quarter" idx="10"/>
          </p:nvPr>
        </p:nvSpPr>
        <p:spPr/>
        <p:txBody>
          <a:bodyPr/>
          <a:lstStyle/>
          <a:p>
            <a:fld id="{0170D36A-9E7C-4DFA-AF52-F80A7B260089}" type="slidenum">
              <a:rPr lang="en-US" smtClean="0"/>
              <a:t>27</a:t>
            </a:fld>
            <a:endParaRPr lang="en-US"/>
          </a:p>
        </p:txBody>
      </p:sp>
    </p:spTree>
    <p:extLst>
      <p:ext uri="{BB962C8B-B14F-4D97-AF65-F5344CB8AC3E}">
        <p14:creationId xmlns:p14="http://schemas.microsoft.com/office/powerpoint/2010/main" val="2335772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you are interested in knowing more about our work, please check out our blog or email me if you have any questions. I should be right in time now for Q&amp;A so I would like to take some questions now. Thank you!</a:t>
            </a:r>
          </a:p>
          <a:p>
            <a:endParaRPr lang="en-US" dirty="0"/>
          </a:p>
        </p:txBody>
      </p:sp>
      <p:sp>
        <p:nvSpPr>
          <p:cNvPr id="4" name="Slide Number Placeholder 3"/>
          <p:cNvSpPr>
            <a:spLocks noGrp="1"/>
          </p:cNvSpPr>
          <p:nvPr>
            <p:ph type="sldNum" sz="quarter" idx="10"/>
          </p:nvPr>
        </p:nvSpPr>
        <p:spPr/>
        <p:txBody>
          <a:bodyPr/>
          <a:lstStyle/>
          <a:p>
            <a:fld id="{0170D36A-9E7C-4DFA-AF52-F80A7B260089}" type="slidenum">
              <a:rPr lang="en-US" smtClean="0"/>
              <a:t>28</a:t>
            </a:fld>
            <a:endParaRPr lang="en-US"/>
          </a:p>
        </p:txBody>
      </p:sp>
    </p:spTree>
    <p:extLst>
      <p:ext uri="{BB962C8B-B14F-4D97-AF65-F5344CB8AC3E}">
        <p14:creationId xmlns:p14="http://schemas.microsoft.com/office/powerpoint/2010/main" val="1533800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those numbers do not give you a strong feeling of how powerful those systems are, let me give you a further example. One scientist told us that, in the 1990s, it took him a year to generate 10 years of simulation data from his models, but in 2015, it only took him a day to generate 15 years of simulation data. So you can see how significant those HPC systems are to scientists, and actually every year there over 1,500 journal publications produced from the projects that use NERSC machines, about 10 of these publications become journal cover stories. Until 2015, four Nobel Prizes winners have accomplished their work with NERSC machines. These all show that HPC systems are still indispensable to scientists, even though there are increasing competitions from cloud-based and other approaches to computing. What is really exciting here is that the HPC community is currently designing an even more powerful new generation machine, which is so called “</a:t>
            </a:r>
            <a:r>
              <a:rPr lang="en-US" sz="1200" kern="1200" dirty="0" err="1" smtClean="0">
                <a:solidFill>
                  <a:schemeClr val="tx1"/>
                </a:solidFill>
                <a:effectLst/>
                <a:latin typeface="+mn-lt"/>
                <a:ea typeface="+mn-ea"/>
                <a:cs typeface="+mn-cs"/>
              </a:rPr>
              <a:t>exascale</a:t>
            </a:r>
            <a:r>
              <a:rPr lang="en-US" sz="1200" kern="1200" dirty="0" smtClean="0">
                <a:solidFill>
                  <a:schemeClr val="tx1"/>
                </a:solidFill>
                <a:effectLst/>
                <a:latin typeface="+mn-lt"/>
                <a:ea typeface="+mn-ea"/>
                <a:cs typeface="+mn-cs"/>
              </a:rPr>
              <a:t> system”, and it is expected to come out in 2025 to foster more scientific discoveries.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a:t>
            </a:r>
            <a:r>
              <a:rPr lang="en-US" baseline="0" dirty="0" smtClean="0"/>
              <a:t> </a:t>
            </a:r>
            <a:r>
              <a:rPr lang="en-US" baseline="0" dirty="0" err="1" smtClean="0"/>
              <a:t>exascale</a:t>
            </a:r>
            <a:r>
              <a:rPr lang="en-US" baseline="0" dirty="0" smtClean="0"/>
              <a:t> machine can compute 10^18 floating point operations per second</a:t>
            </a:r>
          </a:p>
          <a:p>
            <a:endParaRPr lang="en-US" dirty="0"/>
          </a:p>
        </p:txBody>
      </p:sp>
      <p:sp>
        <p:nvSpPr>
          <p:cNvPr id="4" name="Slide Number Placeholder 3"/>
          <p:cNvSpPr>
            <a:spLocks noGrp="1"/>
          </p:cNvSpPr>
          <p:nvPr>
            <p:ph type="sldNum" sz="quarter" idx="10"/>
          </p:nvPr>
        </p:nvSpPr>
        <p:spPr/>
        <p:txBody>
          <a:bodyPr/>
          <a:lstStyle/>
          <a:p>
            <a:fld id="{0170D36A-9E7C-4DFA-AF52-F80A7B260089}" type="slidenum">
              <a:rPr lang="en-US" smtClean="0"/>
              <a:t>3</a:t>
            </a:fld>
            <a:endParaRPr lang="en-US"/>
          </a:p>
        </p:txBody>
      </p:sp>
    </p:spTree>
    <p:extLst>
      <p:ext uri="{BB962C8B-B14F-4D97-AF65-F5344CB8AC3E}">
        <p14:creationId xmlns:p14="http://schemas.microsoft.com/office/powerpoint/2010/main" val="1974887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those numbers do not give you a strong feeling of how powerful those systems are, let me give you a further example. One scientist told us that, in the 1990s, it took him a year to generate 10 years of simulation data from his models, but in 2015, it only took him a day to generate 15 years of simulation data. So you can see how significant those HPC systems are to scientists, and actually every year there over 1,500 journal publications produced from the projects that use NERSC machines, about 10 of these publications become journal cover stories. Until 2015, four Nobel Prizes winners have accomplished their work with NERSC machines. These all show that HPC systems are still indispensable to scientists, even though there are increasing competitions from cloud-based and other approaches to computing. What is really exciting here is that the HPC community is currently designing an even more powerful new generation machine, which is so called “</a:t>
            </a:r>
            <a:r>
              <a:rPr lang="en-US" sz="1200" kern="1200" dirty="0" err="1" smtClean="0">
                <a:solidFill>
                  <a:schemeClr val="tx1"/>
                </a:solidFill>
                <a:effectLst/>
                <a:latin typeface="+mn-lt"/>
                <a:ea typeface="+mn-ea"/>
                <a:cs typeface="+mn-cs"/>
              </a:rPr>
              <a:t>exascale</a:t>
            </a:r>
            <a:r>
              <a:rPr lang="en-US" sz="1200" kern="1200" dirty="0" smtClean="0">
                <a:solidFill>
                  <a:schemeClr val="tx1"/>
                </a:solidFill>
                <a:effectLst/>
                <a:latin typeface="+mn-lt"/>
                <a:ea typeface="+mn-ea"/>
                <a:cs typeface="+mn-cs"/>
              </a:rPr>
              <a:t> system”, and it is expected to come out in 2025 to foster more scientific discoveries.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a:t>
            </a:r>
            <a:r>
              <a:rPr lang="en-US" baseline="0" dirty="0" smtClean="0"/>
              <a:t> </a:t>
            </a:r>
            <a:r>
              <a:rPr lang="en-US" baseline="0" dirty="0" err="1" smtClean="0"/>
              <a:t>exascale</a:t>
            </a:r>
            <a:r>
              <a:rPr lang="en-US" baseline="0" dirty="0" smtClean="0"/>
              <a:t> machine can compute 10^18 floating point operations per second</a:t>
            </a:r>
          </a:p>
          <a:p>
            <a:endParaRPr lang="en-US" dirty="0"/>
          </a:p>
        </p:txBody>
      </p:sp>
      <p:sp>
        <p:nvSpPr>
          <p:cNvPr id="4" name="Slide Number Placeholder 3"/>
          <p:cNvSpPr>
            <a:spLocks noGrp="1"/>
          </p:cNvSpPr>
          <p:nvPr>
            <p:ph type="sldNum" sz="quarter" idx="10"/>
          </p:nvPr>
        </p:nvSpPr>
        <p:spPr/>
        <p:txBody>
          <a:bodyPr/>
          <a:lstStyle/>
          <a:p>
            <a:fld id="{0170D36A-9E7C-4DFA-AF52-F80A7B260089}" type="slidenum">
              <a:rPr lang="en-US" smtClean="0"/>
              <a:t>4</a:t>
            </a:fld>
            <a:endParaRPr lang="en-US"/>
          </a:p>
        </p:txBody>
      </p:sp>
    </p:spTree>
    <p:extLst>
      <p:ext uri="{BB962C8B-B14F-4D97-AF65-F5344CB8AC3E}">
        <p14:creationId xmlns:p14="http://schemas.microsoft.com/office/powerpoint/2010/main" val="1974887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those numbers do not give you a strong feeling of how powerful those systems are, let me give you a further example. One scientist told us that, in the 1990s, it took him a year to generate 10 years of simulation data from his models, but in 2015, it only took him a day to generate 15 years of simulation data. So you can see how significant those HPC systems are to scientists, and actually every year there over 1,500 journal publications produced from the projects that use NERSC machines, about 10 of these publications become journal cover stories. Until 2015, four Nobel Prizes winners have accomplished their work with NERSC machines. These all show that HPC systems are still indispensable to scientists, even though there are increasing competitions from cloud-based and other approaches to computing. What is really exciting here is that the HPC community is currently designing an even more powerful new generation machine, which is so called “</a:t>
            </a:r>
            <a:r>
              <a:rPr lang="en-US" sz="1200" kern="1200" dirty="0" err="1" smtClean="0">
                <a:solidFill>
                  <a:schemeClr val="tx1"/>
                </a:solidFill>
                <a:effectLst/>
                <a:latin typeface="+mn-lt"/>
                <a:ea typeface="+mn-ea"/>
                <a:cs typeface="+mn-cs"/>
              </a:rPr>
              <a:t>exascale</a:t>
            </a:r>
            <a:r>
              <a:rPr lang="en-US" sz="1200" kern="1200" dirty="0" smtClean="0">
                <a:solidFill>
                  <a:schemeClr val="tx1"/>
                </a:solidFill>
                <a:effectLst/>
                <a:latin typeface="+mn-lt"/>
                <a:ea typeface="+mn-ea"/>
                <a:cs typeface="+mn-cs"/>
              </a:rPr>
              <a:t> system”, and it is expected to come out in 2025 to foster more scientific discoveries.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a:t>
            </a:r>
            <a:r>
              <a:rPr lang="en-US" baseline="0" dirty="0" smtClean="0"/>
              <a:t> </a:t>
            </a:r>
            <a:r>
              <a:rPr lang="en-US" baseline="0" dirty="0" err="1" smtClean="0"/>
              <a:t>exascale</a:t>
            </a:r>
            <a:r>
              <a:rPr lang="en-US" baseline="0" dirty="0" smtClean="0"/>
              <a:t> machine can compute 10^18 floating point operations per second</a:t>
            </a:r>
          </a:p>
          <a:p>
            <a:endParaRPr lang="en-US" dirty="0"/>
          </a:p>
        </p:txBody>
      </p:sp>
      <p:sp>
        <p:nvSpPr>
          <p:cNvPr id="4" name="Slide Number Placeholder 3"/>
          <p:cNvSpPr>
            <a:spLocks noGrp="1"/>
          </p:cNvSpPr>
          <p:nvPr>
            <p:ph type="sldNum" sz="quarter" idx="10"/>
          </p:nvPr>
        </p:nvSpPr>
        <p:spPr/>
        <p:txBody>
          <a:bodyPr/>
          <a:lstStyle/>
          <a:p>
            <a:fld id="{0170D36A-9E7C-4DFA-AF52-F80A7B260089}" type="slidenum">
              <a:rPr lang="en-US" smtClean="0"/>
              <a:t>5</a:t>
            </a:fld>
            <a:endParaRPr lang="en-US"/>
          </a:p>
        </p:txBody>
      </p:sp>
    </p:spTree>
    <p:extLst>
      <p:ext uri="{BB962C8B-B14F-4D97-AF65-F5344CB8AC3E}">
        <p14:creationId xmlns:p14="http://schemas.microsoft.com/office/powerpoint/2010/main" val="1974887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Nevertheless, even though advances in HPC hardware are leading to increased speed of the system, we cannot ignore that the complexity of the system are also growing. With increased complexity, users may have more breakdowns and misunderstandings of the system, which are leading to inefficiencies and difficulties. The designers of the </a:t>
            </a:r>
            <a:r>
              <a:rPr lang="en-US" sz="1200" kern="1200" dirty="0" err="1" smtClean="0">
                <a:solidFill>
                  <a:schemeClr val="tx1"/>
                </a:solidFill>
                <a:effectLst/>
                <a:latin typeface="+mn-lt"/>
                <a:ea typeface="+mn-ea"/>
                <a:cs typeface="+mn-cs"/>
              </a:rPr>
              <a:t>exascale</a:t>
            </a:r>
            <a:r>
              <a:rPr lang="en-US" sz="1200" kern="1200" dirty="0" smtClean="0">
                <a:solidFill>
                  <a:schemeClr val="tx1"/>
                </a:solidFill>
                <a:effectLst/>
                <a:latin typeface="+mn-lt"/>
                <a:ea typeface="+mn-ea"/>
                <a:cs typeface="+mn-cs"/>
              </a:rPr>
              <a:t> machines also begin to realize that it is no longer possible to ignore users in making design decisions. In fact, one must consider not just individual interactions between a single scientist and the machine they use, but the social interactions among people as they jointly utilize this large and expensive shared system. This leads to our key research: How can we better consider user-related aspects in HPC design?</a:t>
            </a:r>
          </a:p>
          <a:p>
            <a:endParaRPr lang="en-US" dirty="0"/>
          </a:p>
        </p:txBody>
      </p:sp>
      <p:sp>
        <p:nvSpPr>
          <p:cNvPr id="4" name="Slide Number Placeholder 3"/>
          <p:cNvSpPr>
            <a:spLocks noGrp="1"/>
          </p:cNvSpPr>
          <p:nvPr>
            <p:ph type="sldNum" sz="quarter" idx="10"/>
          </p:nvPr>
        </p:nvSpPr>
        <p:spPr/>
        <p:txBody>
          <a:bodyPr/>
          <a:lstStyle/>
          <a:p>
            <a:fld id="{0170D36A-9E7C-4DFA-AF52-F80A7B260089}" type="slidenum">
              <a:rPr lang="en-US" smtClean="0"/>
              <a:t>6</a:t>
            </a:fld>
            <a:endParaRPr lang="en-US"/>
          </a:p>
        </p:txBody>
      </p:sp>
    </p:spTree>
    <p:extLst>
      <p:ext uri="{BB962C8B-B14F-4D97-AF65-F5344CB8AC3E}">
        <p14:creationId xmlns:p14="http://schemas.microsoft.com/office/powerpoint/2010/main" val="2450637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Nevertheless, even though advances in HPC hardware are leading to increased speed of the system, we cannot ignore that the complexity of the system are also growing. With increased complexity, users may have more breakdowns and misunderstandings of the system, which are leading to inefficiencies and difficulties. The designers of the </a:t>
            </a:r>
            <a:r>
              <a:rPr lang="en-US" sz="1200" kern="1200" dirty="0" err="1" smtClean="0">
                <a:solidFill>
                  <a:schemeClr val="tx1"/>
                </a:solidFill>
                <a:effectLst/>
                <a:latin typeface="+mn-lt"/>
                <a:ea typeface="+mn-ea"/>
                <a:cs typeface="+mn-cs"/>
              </a:rPr>
              <a:t>exascale</a:t>
            </a:r>
            <a:r>
              <a:rPr lang="en-US" sz="1200" kern="1200" dirty="0" smtClean="0">
                <a:solidFill>
                  <a:schemeClr val="tx1"/>
                </a:solidFill>
                <a:effectLst/>
                <a:latin typeface="+mn-lt"/>
                <a:ea typeface="+mn-ea"/>
                <a:cs typeface="+mn-cs"/>
              </a:rPr>
              <a:t> machines also begin to realize that it is no longer possible to ignore users in making design decisions. In fact, one must consider not just individual interactions between a single scientist and the machine they use, but the social interactions among people as they jointly utilize this large and expensive shared system. This leads to our key research: How can we better consider user-related aspects in HPC design?</a:t>
            </a:r>
          </a:p>
          <a:p>
            <a:endParaRPr lang="en-US" dirty="0"/>
          </a:p>
        </p:txBody>
      </p:sp>
      <p:sp>
        <p:nvSpPr>
          <p:cNvPr id="4" name="Slide Number Placeholder 3"/>
          <p:cNvSpPr>
            <a:spLocks noGrp="1"/>
          </p:cNvSpPr>
          <p:nvPr>
            <p:ph type="sldNum" sz="quarter" idx="10"/>
          </p:nvPr>
        </p:nvSpPr>
        <p:spPr/>
        <p:txBody>
          <a:bodyPr/>
          <a:lstStyle/>
          <a:p>
            <a:fld id="{0170D36A-9E7C-4DFA-AF52-F80A7B260089}" type="slidenum">
              <a:rPr lang="en-US" smtClean="0"/>
              <a:t>7</a:t>
            </a:fld>
            <a:endParaRPr lang="en-US"/>
          </a:p>
        </p:txBody>
      </p:sp>
    </p:spTree>
    <p:extLst>
      <p:ext uri="{BB962C8B-B14F-4D97-AF65-F5344CB8AC3E}">
        <p14:creationId xmlns:p14="http://schemas.microsoft.com/office/powerpoint/2010/main" val="2450637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 address our research question, we leverage time as a lens to look at the HPC ecosystem. Using time as a lens is a method suggested by </a:t>
            </a:r>
            <a:r>
              <a:rPr lang="en-US" sz="1200" kern="1200" dirty="0" err="1" smtClean="0">
                <a:solidFill>
                  <a:schemeClr val="tx1"/>
                </a:solidFill>
                <a:effectLst/>
                <a:latin typeface="+mn-lt"/>
                <a:ea typeface="+mn-ea"/>
                <a:cs typeface="+mn-cs"/>
              </a:rPr>
              <a:t>Ancona</a:t>
            </a:r>
            <a:r>
              <a:rPr lang="en-US" sz="1200" kern="1200" dirty="0" smtClean="0">
                <a:solidFill>
                  <a:schemeClr val="tx1"/>
                </a:solidFill>
                <a:effectLst/>
                <a:latin typeface="+mn-lt"/>
                <a:ea typeface="+mn-ea"/>
                <a:cs typeface="+mn-cs"/>
              </a:rPr>
              <a:t> et al. They indicated that, by focusing on the temporal aspects it “makes us speak in a different language, ask different questions, and use a different framework in the methodological aspects of our research.” This approach is especially suitable to our case because if we look at time in the current HPC design, we will find that time is mostly considered in machine-related aspects, like clock time, CPU time, or floating point operations per second. Not much emphasis has been put onto user-related aspects. What’s more, there are lots of nuances on the human side that cannot be described by those mechanistic machine time metrics.</a:t>
            </a:r>
          </a:p>
          <a:p>
            <a:endParaRPr lang="en-US" dirty="0"/>
          </a:p>
        </p:txBody>
      </p:sp>
      <p:sp>
        <p:nvSpPr>
          <p:cNvPr id="4" name="Slide Number Placeholder 3"/>
          <p:cNvSpPr>
            <a:spLocks noGrp="1"/>
          </p:cNvSpPr>
          <p:nvPr>
            <p:ph type="sldNum" sz="quarter" idx="10"/>
          </p:nvPr>
        </p:nvSpPr>
        <p:spPr/>
        <p:txBody>
          <a:bodyPr/>
          <a:lstStyle/>
          <a:p>
            <a:fld id="{0170D36A-9E7C-4DFA-AF52-F80A7B260089}" type="slidenum">
              <a:rPr lang="en-US" smtClean="0"/>
              <a:t>8</a:t>
            </a:fld>
            <a:endParaRPr lang="en-US"/>
          </a:p>
        </p:txBody>
      </p:sp>
    </p:spTree>
    <p:extLst>
      <p:ext uri="{BB962C8B-B14F-4D97-AF65-F5344CB8AC3E}">
        <p14:creationId xmlns:p14="http://schemas.microsoft.com/office/powerpoint/2010/main" val="3797669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 me explain this point more with an exemplar HPC workflow on NERSC. Assuming I am a scientist who uses NERSC machines, here is what I usually do</a:t>
            </a:r>
            <a:endParaRPr lang="en-US" dirty="0"/>
          </a:p>
        </p:txBody>
      </p:sp>
      <p:sp>
        <p:nvSpPr>
          <p:cNvPr id="4" name="Slide Number Placeholder 3"/>
          <p:cNvSpPr>
            <a:spLocks noGrp="1"/>
          </p:cNvSpPr>
          <p:nvPr>
            <p:ph type="sldNum" sz="quarter" idx="10"/>
          </p:nvPr>
        </p:nvSpPr>
        <p:spPr/>
        <p:txBody>
          <a:bodyPr/>
          <a:lstStyle/>
          <a:p>
            <a:fld id="{0170D36A-9E7C-4DFA-AF52-F80A7B260089}" type="slidenum">
              <a:rPr lang="en-US" smtClean="0"/>
              <a:t>9</a:t>
            </a:fld>
            <a:endParaRPr lang="en-US"/>
          </a:p>
        </p:txBody>
      </p:sp>
    </p:spTree>
    <p:extLst>
      <p:ext uri="{BB962C8B-B14F-4D97-AF65-F5344CB8AC3E}">
        <p14:creationId xmlns:p14="http://schemas.microsoft.com/office/powerpoint/2010/main" val="372755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D77D9588-AA18-4977-B1E4-370BD7A9184F}" type="datetimeFigureOut">
              <a:rPr lang="zh-TW" altLang="en-US" smtClean="0"/>
              <a:t>2016/3/3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00935C7-4188-4162-88C3-9ABC268A8401}" type="slidenum">
              <a:rPr lang="zh-TW" altLang="en-US" smtClean="0"/>
              <a:t>‹#›</a:t>
            </a:fld>
            <a:endParaRPr lang="zh-TW" altLang="en-US"/>
          </a:p>
        </p:txBody>
      </p:sp>
    </p:spTree>
    <p:extLst>
      <p:ext uri="{BB962C8B-B14F-4D97-AF65-F5344CB8AC3E}">
        <p14:creationId xmlns:p14="http://schemas.microsoft.com/office/powerpoint/2010/main" val="2713531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77D9588-AA18-4977-B1E4-370BD7A9184F}" type="datetimeFigureOut">
              <a:rPr lang="zh-TW" altLang="en-US" smtClean="0"/>
              <a:t>2016/3/3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00935C7-4188-4162-88C3-9ABC268A8401}" type="slidenum">
              <a:rPr lang="zh-TW" altLang="en-US" smtClean="0"/>
              <a:t>‹#›</a:t>
            </a:fld>
            <a:endParaRPr lang="zh-TW" altLang="en-US"/>
          </a:p>
        </p:txBody>
      </p:sp>
    </p:spTree>
    <p:extLst>
      <p:ext uri="{BB962C8B-B14F-4D97-AF65-F5344CB8AC3E}">
        <p14:creationId xmlns:p14="http://schemas.microsoft.com/office/powerpoint/2010/main" val="2646761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77D9588-AA18-4977-B1E4-370BD7A9184F}" type="datetimeFigureOut">
              <a:rPr lang="zh-TW" altLang="en-US" smtClean="0"/>
              <a:t>2016/3/3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00935C7-4188-4162-88C3-9ABC268A8401}" type="slidenum">
              <a:rPr lang="zh-TW" altLang="en-US" smtClean="0"/>
              <a:t>‹#›</a:t>
            </a:fld>
            <a:endParaRPr lang="zh-TW" altLang="en-US"/>
          </a:p>
        </p:txBody>
      </p:sp>
    </p:spTree>
    <p:extLst>
      <p:ext uri="{BB962C8B-B14F-4D97-AF65-F5344CB8AC3E}">
        <p14:creationId xmlns:p14="http://schemas.microsoft.com/office/powerpoint/2010/main" val="2696787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77D9588-AA18-4977-B1E4-370BD7A9184F}" type="datetimeFigureOut">
              <a:rPr lang="zh-TW" altLang="en-US" smtClean="0"/>
              <a:t>2016/3/3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00935C7-4188-4162-88C3-9ABC268A8401}" type="slidenum">
              <a:rPr lang="zh-TW" altLang="en-US" smtClean="0"/>
              <a:t>‹#›</a:t>
            </a:fld>
            <a:endParaRPr lang="zh-TW" altLang="en-US"/>
          </a:p>
        </p:txBody>
      </p:sp>
    </p:spTree>
    <p:extLst>
      <p:ext uri="{BB962C8B-B14F-4D97-AF65-F5344CB8AC3E}">
        <p14:creationId xmlns:p14="http://schemas.microsoft.com/office/powerpoint/2010/main" val="3740785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D77D9588-AA18-4977-B1E4-370BD7A9184F}" type="datetimeFigureOut">
              <a:rPr lang="zh-TW" altLang="en-US" smtClean="0"/>
              <a:t>2016/3/3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00935C7-4188-4162-88C3-9ABC268A8401}" type="slidenum">
              <a:rPr lang="zh-TW" altLang="en-US" smtClean="0"/>
              <a:t>‹#›</a:t>
            </a:fld>
            <a:endParaRPr lang="zh-TW" altLang="en-US"/>
          </a:p>
        </p:txBody>
      </p:sp>
    </p:spTree>
    <p:extLst>
      <p:ext uri="{BB962C8B-B14F-4D97-AF65-F5344CB8AC3E}">
        <p14:creationId xmlns:p14="http://schemas.microsoft.com/office/powerpoint/2010/main" val="3886658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D77D9588-AA18-4977-B1E4-370BD7A9184F}" type="datetimeFigureOut">
              <a:rPr lang="zh-TW" altLang="en-US" smtClean="0"/>
              <a:t>2016/3/3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00935C7-4188-4162-88C3-9ABC268A8401}" type="slidenum">
              <a:rPr lang="zh-TW" altLang="en-US" smtClean="0"/>
              <a:t>‹#›</a:t>
            </a:fld>
            <a:endParaRPr lang="zh-TW" altLang="en-US"/>
          </a:p>
        </p:txBody>
      </p:sp>
    </p:spTree>
    <p:extLst>
      <p:ext uri="{BB962C8B-B14F-4D97-AF65-F5344CB8AC3E}">
        <p14:creationId xmlns:p14="http://schemas.microsoft.com/office/powerpoint/2010/main" val="139017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D77D9588-AA18-4977-B1E4-370BD7A9184F}" type="datetimeFigureOut">
              <a:rPr lang="zh-TW" altLang="en-US" smtClean="0"/>
              <a:t>2016/3/3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E00935C7-4188-4162-88C3-9ABC268A8401}" type="slidenum">
              <a:rPr lang="zh-TW" altLang="en-US" smtClean="0"/>
              <a:t>‹#›</a:t>
            </a:fld>
            <a:endParaRPr lang="zh-TW" altLang="en-US"/>
          </a:p>
        </p:txBody>
      </p:sp>
    </p:spTree>
    <p:extLst>
      <p:ext uri="{BB962C8B-B14F-4D97-AF65-F5344CB8AC3E}">
        <p14:creationId xmlns:p14="http://schemas.microsoft.com/office/powerpoint/2010/main" val="3672738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8"/>
            <a:ext cx="8435280" cy="706090"/>
          </a:xfrm>
        </p:spPr>
        <p:txBody>
          <a:bodyPr>
            <a:normAutofit/>
          </a:bodyPr>
          <a:lstStyle>
            <a:lvl1pPr algn="l">
              <a:defRPr sz="2800" b="1">
                <a:solidFill>
                  <a:schemeClr val="tx2"/>
                </a:solidFill>
                <a:latin typeface="Open Sans" panose="020B0606030504020204" pitchFamily="34" charset="0"/>
                <a:cs typeface="Open Sans" panose="020B0606030504020204" pitchFamily="34" charset="0"/>
              </a:defRPr>
            </a:lvl1pPr>
          </a:lstStyle>
          <a:p>
            <a:r>
              <a:rPr lang="zh-TW" altLang="en-US" dirty="0" smtClean="0"/>
              <a:t>按一下以編輯母片標題樣式</a:t>
            </a:r>
            <a:endParaRPr lang="zh-TW" altLang="en-US" dirty="0"/>
          </a:p>
        </p:txBody>
      </p:sp>
      <p:sp>
        <p:nvSpPr>
          <p:cNvPr id="3" name="日期版面配置區 2"/>
          <p:cNvSpPr>
            <a:spLocks noGrp="1"/>
          </p:cNvSpPr>
          <p:nvPr>
            <p:ph type="dt" sz="half" idx="10"/>
          </p:nvPr>
        </p:nvSpPr>
        <p:spPr/>
        <p:txBody>
          <a:bodyPr/>
          <a:lstStyle/>
          <a:p>
            <a:fld id="{D77D9588-AA18-4977-B1E4-370BD7A9184F}" type="datetimeFigureOut">
              <a:rPr lang="zh-TW" altLang="en-US" smtClean="0"/>
              <a:t>2016/3/3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E00935C7-4188-4162-88C3-9ABC268A8401}" type="slidenum">
              <a:rPr lang="zh-TW" altLang="en-US" smtClean="0"/>
              <a:t>‹#›</a:t>
            </a:fld>
            <a:endParaRPr lang="zh-TW" altLang="en-US"/>
          </a:p>
        </p:txBody>
      </p:sp>
    </p:spTree>
    <p:extLst>
      <p:ext uri="{BB962C8B-B14F-4D97-AF65-F5344CB8AC3E}">
        <p14:creationId xmlns:p14="http://schemas.microsoft.com/office/powerpoint/2010/main" val="34426453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D77D9588-AA18-4977-B1E4-370BD7A9184F}" type="datetimeFigureOut">
              <a:rPr lang="zh-TW" altLang="en-US" smtClean="0"/>
              <a:t>2016/3/3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E00935C7-4188-4162-88C3-9ABC268A8401}" type="slidenum">
              <a:rPr lang="zh-TW" altLang="en-US" smtClean="0"/>
              <a:t>‹#›</a:t>
            </a:fld>
            <a:endParaRPr lang="zh-TW" altLang="en-US"/>
          </a:p>
        </p:txBody>
      </p:sp>
    </p:spTree>
    <p:extLst>
      <p:ext uri="{BB962C8B-B14F-4D97-AF65-F5344CB8AC3E}">
        <p14:creationId xmlns:p14="http://schemas.microsoft.com/office/powerpoint/2010/main" val="20574284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77D9588-AA18-4977-B1E4-370BD7A9184F}" type="datetimeFigureOut">
              <a:rPr lang="zh-TW" altLang="en-US" smtClean="0"/>
              <a:t>2016/3/3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00935C7-4188-4162-88C3-9ABC268A8401}" type="slidenum">
              <a:rPr lang="zh-TW" altLang="en-US" smtClean="0"/>
              <a:t>‹#›</a:t>
            </a:fld>
            <a:endParaRPr lang="zh-TW" altLang="en-US"/>
          </a:p>
        </p:txBody>
      </p:sp>
    </p:spTree>
    <p:extLst>
      <p:ext uri="{BB962C8B-B14F-4D97-AF65-F5344CB8AC3E}">
        <p14:creationId xmlns:p14="http://schemas.microsoft.com/office/powerpoint/2010/main" val="2614810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D77D9588-AA18-4977-B1E4-370BD7A9184F}" type="datetimeFigureOut">
              <a:rPr lang="zh-TW" altLang="en-US" smtClean="0"/>
              <a:t>2016/3/3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00935C7-4188-4162-88C3-9ABC268A8401}" type="slidenum">
              <a:rPr lang="zh-TW" altLang="en-US" smtClean="0"/>
              <a:t>‹#›</a:t>
            </a:fld>
            <a:endParaRPr lang="zh-TW" altLang="en-US"/>
          </a:p>
        </p:txBody>
      </p:sp>
    </p:spTree>
    <p:extLst>
      <p:ext uri="{BB962C8B-B14F-4D97-AF65-F5344CB8AC3E}">
        <p14:creationId xmlns:p14="http://schemas.microsoft.com/office/powerpoint/2010/main" val="2046000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Open Sans Semibold" pitchFamily="34" charset="0"/>
                <a:cs typeface="Open Sans Semibold" pitchFamily="34" charset="0"/>
              </a:defRPr>
            </a:lvl1pPr>
          </a:lstStyle>
          <a:p>
            <a:fld id="{D77D9588-AA18-4977-B1E4-370BD7A9184F}" type="datetimeFigureOut">
              <a:rPr lang="zh-TW" altLang="en-US" smtClean="0"/>
              <a:pPr/>
              <a:t>2016/3/3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Open Sans Semibold" pitchFamily="34" charset="0"/>
                <a:cs typeface="Open Sans Semibold" pitchFamily="34" charset="0"/>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Open Sans Semibold" pitchFamily="34" charset="0"/>
                <a:cs typeface="Open Sans Semibold" pitchFamily="34" charset="0"/>
              </a:defRPr>
            </a:lvl1pPr>
          </a:lstStyle>
          <a:p>
            <a:fld id="{E00935C7-4188-4162-88C3-9ABC268A8401}" type="slidenum">
              <a:rPr lang="zh-TW" altLang="en-US" smtClean="0"/>
              <a:pPr/>
              <a:t>‹#›</a:t>
            </a:fld>
            <a:endParaRPr lang="zh-TW" altLang="en-US"/>
          </a:p>
        </p:txBody>
      </p:sp>
    </p:spTree>
    <p:extLst>
      <p:ext uri="{BB962C8B-B14F-4D97-AF65-F5344CB8AC3E}">
        <p14:creationId xmlns:p14="http://schemas.microsoft.com/office/powerpoint/2010/main" val="1651793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Open Sans Semibold" pitchFamily="34" charset="0"/>
          <a:ea typeface="+mj-ea"/>
          <a:cs typeface="Open Sans Semibold"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Semibold" pitchFamily="34" charset="0"/>
          <a:ea typeface="+mn-ea"/>
          <a:cs typeface="Open Sans Semibold"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Semibold" pitchFamily="34" charset="0"/>
          <a:ea typeface="+mn-ea"/>
          <a:cs typeface="Open Sans Semibold"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Semibold" pitchFamily="34" charset="0"/>
          <a:ea typeface="+mn-ea"/>
          <a:cs typeface="Open Sans Semibold"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Semibold" pitchFamily="34" charset="0"/>
          <a:ea typeface="+mn-ea"/>
          <a:cs typeface="Open Sans Semibold"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Semibold" pitchFamily="34" charset="0"/>
          <a:ea typeface="+mn-ea"/>
          <a:cs typeface="Open Sans Semibold"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4.wdp"/><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4.wdp"/><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microsoft.com/office/2007/relationships/hdphoto" Target="../media/hdphoto6.wdp"/></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16.png"/><Relationship Id="rId4" Type="http://schemas.microsoft.com/office/2007/relationships/hdphoto" Target="../media/hdphoto6.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5.png"/><Relationship Id="rId5" Type="http://schemas.microsoft.com/office/2007/relationships/hdphoto" Target="../media/hdphoto3.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microsoft.com/office/2007/relationships/hdphoto" Target="../media/hdphoto4.wdp"/><Relationship Id="rId5" Type="http://schemas.openxmlformats.org/officeDocument/2006/relationships/image" Target="../media/image6.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D:\Dropbox\UW\research\usable_data\CSCW16\slides\HPC_time.png"/>
          <p:cNvPicPr>
            <a:picLocks noChangeAspect="1" noChangeArrowheads="1"/>
          </p:cNvPicPr>
          <p:nvPr/>
        </p:nvPicPr>
        <p:blipFill rotWithShape="1">
          <a:blip r:embed="rId3" cstate="print">
            <a:lum bright="70000" contrast="-70000"/>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p:blipFill>
        <p:spPr bwMode="auto">
          <a:xfrm>
            <a:off x="-23614" y="4086073"/>
            <a:ext cx="9144000" cy="2771927"/>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ctrTitle"/>
          </p:nvPr>
        </p:nvSpPr>
        <p:spPr>
          <a:xfrm>
            <a:off x="193676" y="2636912"/>
            <a:ext cx="8928992" cy="1224136"/>
          </a:xfrm>
        </p:spPr>
        <p:txBody>
          <a:bodyPr>
            <a:normAutofit/>
          </a:bodyPr>
          <a:lstStyle/>
          <a:p>
            <a:pPr algn="l"/>
            <a:r>
              <a:rPr lang="en-US" altLang="zh-TW" sz="3000" b="1"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Considering Time in Designing</a:t>
            </a:r>
            <a:br>
              <a:rPr lang="en-US" altLang="zh-TW" sz="3000" b="1"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br>
            <a:r>
              <a:rPr lang="en-US" altLang="zh-TW" sz="3000" b="1" dirty="0" smtClean="0">
                <a:solidFill>
                  <a:schemeClr val="tx2"/>
                </a:solidFill>
                <a:latin typeface="Open Sans" panose="020B0606030504020204" pitchFamily="34" charset="0"/>
                <a:ea typeface="Open Sans" panose="020B0606030504020204" pitchFamily="34" charset="0"/>
                <a:cs typeface="Open Sans" panose="020B0606030504020204" pitchFamily="34" charset="0"/>
              </a:rPr>
              <a:t>Large-Scale Systems for Scientific Computing </a:t>
            </a:r>
            <a:endParaRPr lang="zh-TW" altLang="en-US" sz="3000" b="1" dirty="0">
              <a:solidFill>
                <a:schemeClr val="tx2"/>
              </a:solidFill>
              <a:latin typeface="Open Sans" panose="020B0606030504020204" pitchFamily="34" charset="0"/>
              <a:cs typeface="Open Sans" panose="020B0606030504020204" pitchFamily="34" charset="0"/>
            </a:endParaRPr>
          </a:p>
        </p:txBody>
      </p:sp>
      <p:sp>
        <p:nvSpPr>
          <p:cNvPr id="3" name="副標題 2"/>
          <p:cNvSpPr>
            <a:spLocks noGrp="1"/>
          </p:cNvSpPr>
          <p:nvPr>
            <p:ph type="subTitle" idx="1"/>
          </p:nvPr>
        </p:nvSpPr>
        <p:spPr>
          <a:xfrm>
            <a:off x="179512" y="4365104"/>
            <a:ext cx="8964488" cy="2304256"/>
          </a:xfrm>
        </p:spPr>
        <p:txBody>
          <a:bodyPr>
            <a:noAutofit/>
          </a:bodyPr>
          <a:lstStyle/>
          <a:p>
            <a:pPr algn="l"/>
            <a:r>
              <a:rPr lang="en-US" altLang="zh-TW" sz="1800" b="1" dirty="0" smtClean="0">
                <a:solidFill>
                  <a:schemeClr val="tx1"/>
                </a:solidFill>
                <a:latin typeface="Myriad Pro" pitchFamily="34" charset="0"/>
                <a:ea typeface="Open Sans" pitchFamily="34" charset="0"/>
                <a:cs typeface="Open Sans" pitchFamily="34" charset="0"/>
              </a:rPr>
              <a:t>Nan-Chen Chen</a:t>
            </a:r>
            <a:r>
              <a:rPr lang="en-US" altLang="zh-TW" sz="1800" baseline="30000" dirty="0">
                <a:solidFill>
                  <a:schemeClr val="tx1"/>
                </a:solidFill>
                <a:latin typeface="Myriad Pro" pitchFamily="34" charset="0"/>
                <a:ea typeface="Open Sans" pitchFamily="34" charset="0"/>
                <a:cs typeface="Open Sans" pitchFamily="34" charset="0"/>
              </a:rPr>
              <a:t>1</a:t>
            </a:r>
            <a:endParaRPr lang="en-US" altLang="zh-TW" sz="1800" b="1" dirty="0" smtClean="0">
              <a:solidFill>
                <a:schemeClr val="tx1"/>
              </a:solidFill>
              <a:latin typeface="Myriad Pro" pitchFamily="34" charset="0"/>
              <a:ea typeface="Open Sans" pitchFamily="34" charset="0"/>
              <a:cs typeface="Open Sans" pitchFamily="34" charset="0"/>
            </a:endParaRPr>
          </a:p>
          <a:p>
            <a:pPr algn="l"/>
            <a:r>
              <a:rPr lang="en-US" altLang="zh-TW" sz="1800" dirty="0" smtClean="0">
                <a:solidFill>
                  <a:schemeClr val="tx1"/>
                </a:solidFill>
                <a:latin typeface="Myriad Pro" pitchFamily="34" charset="0"/>
                <a:ea typeface="Open Sans" pitchFamily="34" charset="0"/>
                <a:cs typeface="Open Sans" pitchFamily="34" charset="0"/>
              </a:rPr>
              <a:t>Sarah S. Poon</a:t>
            </a:r>
            <a:r>
              <a:rPr lang="en-US" altLang="zh-TW" sz="1800" baseline="30000" dirty="0">
                <a:solidFill>
                  <a:schemeClr val="tx1"/>
                </a:solidFill>
                <a:latin typeface="Myriad Pro" pitchFamily="34" charset="0"/>
                <a:ea typeface="Open Sans" pitchFamily="34" charset="0"/>
                <a:cs typeface="Open Sans" pitchFamily="34" charset="0"/>
              </a:rPr>
              <a:t>2</a:t>
            </a:r>
            <a:endParaRPr lang="en-US" altLang="zh-TW" sz="1800" dirty="0" smtClean="0">
              <a:solidFill>
                <a:schemeClr val="tx1"/>
              </a:solidFill>
              <a:latin typeface="Myriad Pro" pitchFamily="34" charset="0"/>
              <a:ea typeface="Open Sans" pitchFamily="34" charset="0"/>
              <a:cs typeface="Open Sans" pitchFamily="34" charset="0"/>
            </a:endParaRPr>
          </a:p>
          <a:p>
            <a:pPr algn="l"/>
            <a:r>
              <a:rPr lang="en-US" altLang="zh-TW" sz="1800" dirty="0" err="1" smtClean="0">
                <a:solidFill>
                  <a:schemeClr val="tx1"/>
                </a:solidFill>
                <a:latin typeface="Myriad Pro" pitchFamily="34" charset="0"/>
                <a:ea typeface="Open Sans" pitchFamily="34" charset="0"/>
                <a:cs typeface="Open Sans" pitchFamily="34" charset="0"/>
              </a:rPr>
              <a:t>Lavanya</a:t>
            </a:r>
            <a:r>
              <a:rPr lang="en-US" altLang="zh-TW" sz="1800" dirty="0" smtClean="0">
                <a:solidFill>
                  <a:schemeClr val="tx1"/>
                </a:solidFill>
                <a:latin typeface="Myriad Pro" pitchFamily="34" charset="0"/>
                <a:ea typeface="Open Sans" pitchFamily="34" charset="0"/>
                <a:cs typeface="Open Sans" pitchFamily="34" charset="0"/>
              </a:rPr>
              <a:t> Ramakrishnan</a:t>
            </a:r>
            <a:r>
              <a:rPr lang="en-US" altLang="zh-TW" sz="1800" baseline="30000" dirty="0">
                <a:solidFill>
                  <a:schemeClr val="tx1"/>
                </a:solidFill>
                <a:latin typeface="Myriad Pro" pitchFamily="34" charset="0"/>
                <a:ea typeface="Open Sans" pitchFamily="34" charset="0"/>
                <a:cs typeface="Open Sans" pitchFamily="34" charset="0"/>
              </a:rPr>
              <a:t>2</a:t>
            </a:r>
            <a:endParaRPr lang="en-US" altLang="zh-TW" sz="1800" dirty="0" smtClean="0">
              <a:solidFill>
                <a:schemeClr val="tx1"/>
              </a:solidFill>
              <a:latin typeface="Myriad Pro" pitchFamily="34" charset="0"/>
              <a:ea typeface="Open Sans" pitchFamily="34" charset="0"/>
              <a:cs typeface="Open Sans" pitchFamily="34" charset="0"/>
            </a:endParaRPr>
          </a:p>
          <a:p>
            <a:pPr algn="l"/>
            <a:r>
              <a:rPr lang="en-US" altLang="zh-TW" sz="1800" dirty="0" smtClean="0">
                <a:solidFill>
                  <a:schemeClr val="tx1"/>
                </a:solidFill>
                <a:latin typeface="Myriad Pro" pitchFamily="34" charset="0"/>
                <a:ea typeface="Open Sans" pitchFamily="34" charset="0"/>
                <a:cs typeface="Open Sans" pitchFamily="34" charset="0"/>
              </a:rPr>
              <a:t>Cecilia R. Aragon</a:t>
            </a:r>
            <a:r>
              <a:rPr lang="en-US" altLang="zh-TW" sz="1800" baseline="30000" dirty="0" smtClean="0">
                <a:solidFill>
                  <a:schemeClr val="tx1"/>
                </a:solidFill>
                <a:latin typeface="Myriad Pro" pitchFamily="34" charset="0"/>
                <a:ea typeface="Open Sans" pitchFamily="34" charset="0"/>
                <a:cs typeface="Open Sans" pitchFamily="34" charset="0"/>
              </a:rPr>
              <a:t>1,2</a:t>
            </a:r>
            <a:endParaRPr lang="en-US" altLang="zh-TW" sz="1800" dirty="0" smtClean="0">
              <a:solidFill>
                <a:schemeClr val="tx1"/>
              </a:solidFill>
              <a:latin typeface="Myriad Pro" pitchFamily="34" charset="0"/>
              <a:ea typeface="Open Sans" pitchFamily="34" charset="0"/>
              <a:cs typeface="Open Sans" pitchFamily="34" charset="0"/>
            </a:endParaRPr>
          </a:p>
          <a:p>
            <a:pPr algn="l"/>
            <a:endParaRPr lang="en-US" altLang="zh-TW" sz="1800" dirty="0">
              <a:solidFill>
                <a:schemeClr val="tx1"/>
              </a:solidFill>
              <a:latin typeface="Myriad Pro" pitchFamily="34" charset="0"/>
              <a:ea typeface="Open Sans" pitchFamily="34" charset="0"/>
              <a:cs typeface="Open Sans" pitchFamily="34" charset="0"/>
            </a:endParaRPr>
          </a:p>
          <a:p>
            <a:pPr algn="l"/>
            <a:r>
              <a:rPr lang="en-US" altLang="zh-TW" sz="1800" baseline="30000" dirty="0" smtClean="0">
                <a:solidFill>
                  <a:schemeClr val="tx1"/>
                </a:solidFill>
                <a:latin typeface="Myriad Pro" pitchFamily="34" charset="0"/>
                <a:ea typeface="Open Sans" pitchFamily="34" charset="0"/>
                <a:cs typeface="Open Sans" pitchFamily="34" charset="0"/>
              </a:rPr>
              <a:t>1</a:t>
            </a:r>
            <a:r>
              <a:rPr lang="en-US" altLang="zh-TW" sz="1800" dirty="0" smtClean="0">
                <a:solidFill>
                  <a:schemeClr val="tx1"/>
                </a:solidFill>
                <a:latin typeface="Myriad Pro" pitchFamily="34" charset="0"/>
                <a:ea typeface="Open Sans" pitchFamily="34" charset="0"/>
                <a:cs typeface="Open Sans" pitchFamily="34" charset="0"/>
              </a:rPr>
              <a:t>Department of Human Centered Design &amp; Engineering, University of Washington</a:t>
            </a:r>
          </a:p>
          <a:p>
            <a:pPr algn="l"/>
            <a:r>
              <a:rPr lang="en-US" altLang="zh-TW" sz="1800" baseline="30000" dirty="0" smtClean="0">
                <a:solidFill>
                  <a:schemeClr val="tx1"/>
                </a:solidFill>
                <a:latin typeface="Myriad Pro" pitchFamily="34" charset="0"/>
                <a:ea typeface="Open Sans" pitchFamily="34" charset="0"/>
                <a:cs typeface="Open Sans" pitchFamily="34" charset="0"/>
              </a:rPr>
              <a:t>2</a:t>
            </a:r>
            <a:r>
              <a:rPr lang="en-US" altLang="zh-TW" sz="1800" dirty="0" smtClean="0">
                <a:solidFill>
                  <a:schemeClr val="tx1"/>
                </a:solidFill>
                <a:latin typeface="Myriad Pro" pitchFamily="34" charset="0"/>
                <a:ea typeface="Open Sans" pitchFamily="34" charset="0"/>
                <a:cs typeface="Open Sans" pitchFamily="34" charset="0"/>
              </a:rPr>
              <a:t>Lawrence Berkeley National Laboratory</a:t>
            </a:r>
            <a:endParaRPr lang="zh-TW" altLang="en-US" sz="1800" dirty="0">
              <a:solidFill>
                <a:schemeClr val="tx1"/>
              </a:solidFill>
              <a:latin typeface="Myriad Pro" pitchFamily="34" charset="0"/>
              <a:cs typeface="Open Sans" pitchFamily="34" charset="0"/>
            </a:endParaRPr>
          </a:p>
        </p:txBody>
      </p:sp>
    </p:spTree>
    <p:extLst>
      <p:ext uri="{BB962C8B-B14F-4D97-AF65-F5344CB8AC3E}">
        <p14:creationId xmlns:p14="http://schemas.microsoft.com/office/powerpoint/2010/main" val="1801734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An exemplar HPC workflow</a:t>
            </a:r>
            <a:endParaRPr lang="en-US" sz="3200" dirty="0"/>
          </a:p>
        </p:txBody>
      </p:sp>
      <p:grpSp>
        <p:nvGrpSpPr>
          <p:cNvPr id="19" name="Group 18"/>
          <p:cNvGrpSpPr/>
          <p:nvPr/>
        </p:nvGrpSpPr>
        <p:grpSpPr>
          <a:xfrm>
            <a:off x="328159" y="1042171"/>
            <a:ext cx="656319" cy="1152128"/>
            <a:chOff x="379429" y="1382382"/>
            <a:chExt cx="656319" cy="1152128"/>
          </a:xfrm>
        </p:grpSpPr>
        <p:grpSp>
          <p:nvGrpSpPr>
            <p:cNvPr id="3" name="Group 2"/>
            <p:cNvGrpSpPr/>
            <p:nvPr/>
          </p:nvGrpSpPr>
          <p:grpSpPr>
            <a:xfrm>
              <a:off x="379429" y="1382382"/>
              <a:ext cx="656319" cy="1152128"/>
              <a:chOff x="1187624" y="5088306"/>
              <a:chExt cx="793973" cy="1393772"/>
            </a:xfrm>
          </p:grpSpPr>
          <p:sp>
            <p:nvSpPr>
              <p:cNvPr id="4" name="Snip Same Side Corner Rectangle 3"/>
              <p:cNvSpPr/>
              <p:nvPr/>
            </p:nvSpPr>
            <p:spPr>
              <a:xfrm>
                <a:off x="1187624" y="5661248"/>
                <a:ext cx="793973" cy="820830"/>
              </a:xfrm>
              <a:prstGeom prst="snip2SameRect">
                <a:avLst>
                  <a:gd name="adj1" fmla="val 32023"/>
                  <a:gd name="adj2" fmla="val 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16683" y="5088306"/>
                <a:ext cx="735853" cy="69701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531096" y="2006193"/>
              <a:ext cx="352982" cy="400110"/>
            </a:xfrm>
            <a:prstGeom prst="rect">
              <a:avLst/>
            </a:prstGeom>
            <a:noFill/>
          </p:spPr>
          <p:txBody>
            <a:bodyPr wrap="none" rtlCol="0">
              <a:spAutoFit/>
            </a:bodyPr>
            <a:lstStyle/>
            <a:p>
              <a:r>
                <a:rPr lang="en-US" sz="2000" dirty="0" smtClean="0">
                  <a:solidFill>
                    <a:schemeClr val="bg1"/>
                  </a:solidFill>
                  <a:latin typeface="Myriad Pro" pitchFamily="34" charset="0"/>
                </a:rPr>
                <a:t>N</a:t>
              </a:r>
              <a:endParaRPr lang="en-US" sz="2000" dirty="0">
                <a:solidFill>
                  <a:schemeClr val="bg1"/>
                </a:solidFill>
                <a:latin typeface="Myriad Pro" pitchFamily="34" charset="0"/>
              </a:endParaRPr>
            </a:p>
          </p:txBody>
        </p:sp>
      </p:grpSp>
      <p:grpSp>
        <p:nvGrpSpPr>
          <p:cNvPr id="9" name="Group 8"/>
          <p:cNvGrpSpPr/>
          <p:nvPr/>
        </p:nvGrpSpPr>
        <p:grpSpPr>
          <a:xfrm>
            <a:off x="1403647" y="1224668"/>
            <a:ext cx="987075" cy="987075"/>
            <a:chOff x="1559284" y="1426485"/>
            <a:chExt cx="1714483" cy="1714483"/>
          </a:xfrm>
        </p:grpSpPr>
        <p:sp>
          <p:nvSpPr>
            <p:cNvPr id="10" name="Rounded Rectangle 9"/>
            <p:cNvSpPr/>
            <p:nvPr/>
          </p:nvSpPr>
          <p:spPr>
            <a:xfrm>
              <a:off x="1559284" y="1426485"/>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2" name="Picture 2" descr="D:\Dropbox\UW\research\usable_data\CSCW16\slides\01_propos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4117" y="1527232"/>
              <a:ext cx="1294935" cy="1439515"/>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p:cNvSpPr txBox="1"/>
          <p:nvPr/>
        </p:nvSpPr>
        <p:spPr>
          <a:xfrm>
            <a:off x="1113143" y="2314801"/>
            <a:ext cx="1551707" cy="830997"/>
          </a:xfrm>
          <a:prstGeom prst="rect">
            <a:avLst/>
          </a:prstGeom>
          <a:noFill/>
        </p:spPr>
        <p:txBody>
          <a:bodyPr wrap="none" rtlCol="0">
            <a:spAutoFit/>
          </a:bodyPr>
          <a:lstStyle/>
          <a:p>
            <a:pPr algn="ctr"/>
            <a:r>
              <a:rPr lang="en-US" sz="2400" b="1" dirty="0" smtClean="0">
                <a:latin typeface="Myriad Pro" pitchFamily="34" charset="0"/>
              </a:rPr>
              <a:t>Apply for </a:t>
            </a:r>
          </a:p>
          <a:p>
            <a:pPr algn="ctr"/>
            <a:r>
              <a:rPr lang="en-US" sz="2400" b="1" dirty="0" smtClean="0">
                <a:latin typeface="Myriad Pro" pitchFamily="34" charset="0"/>
              </a:rPr>
              <a:t>allocation</a:t>
            </a:r>
            <a:endParaRPr lang="en-US" sz="2400" b="1" dirty="0">
              <a:latin typeface="Myriad Pro" pitchFamily="34" charset="0"/>
            </a:endParaRPr>
          </a:p>
        </p:txBody>
      </p:sp>
      <p:cxnSp>
        <p:nvCxnSpPr>
          <p:cNvPr id="24" name="Straight Arrow Connector 23"/>
          <p:cNvCxnSpPr/>
          <p:nvPr/>
        </p:nvCxnSpPr>
        <p:spPr>
          <a:xfrm flipV="1">
            <a:off x="2486066" y="1731989"/>
            <a:ext cx="359643" cy="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023472" y="1731989"/>
            <a:ext cx="359643" cy="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558243" y="1731989"/>
            <a:ext cx="359643" cy="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7093014" y="1731989"/>
            <a:ext cx="359643" cy="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2941053" y="1224668"/>
            <a:ext cx="987075" cy="987075"/>
            <a:chOff x="3442191" y="1340768"/>
            <a:chExt cx="1714483" cy="1756097"/>
          </a:xfrm>
        </p:grpSpPr>
        <p:sp>
          <p:nvSpPr>
            <p:cNvPr id="15" name="Rounded Rectangle 14"/>
            <p:cNvSpPr/>
            <p:nvPr/>
          </p:nvSpPr>
          <p:spPr>
            <a:xfrm>
              <a:off x="3442191" y="1382382"/>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6" name="Picture 3" descr="D:\Dropbox\UW\research\usable_data\CSCW16\slides\02_preparat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0790" y="1340768"/>
              <a:ext cx="1517284" cy="1686690"/>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TextBox 31"/>
          <p:cNvSpPr txBox="1"/>
          <p:nvPr/>
        </p:nvSpPr>
        <p:spPr>
          <a:xfrm>
            <a:off x="2774741" y="2314801"/>
            <a:ext cx="1323183" cy="830997"/>
          </a:xfrm>
          <a:prstGeom prst="rect">
            <a:avLst/>
          </a:prstGeom>
          <a:noFill/>
        </p:spPr>
        <p:txBody>
          <a:bodyPr wrap="none" rtlCol="0">
            <a:spAutoFit/>
          </a:bodyPr>
          <a:lstStyle/>
          <a:p>
            <a:pPr algn="ctr"/>
            <a:r>
              <a:rPr lang="en-US" sz="2400" b="1" dirty="0" smtClean="0">
                <a:latin typeface="Myriad Pro" pitchFamily="34" charset="0"/>
              </a:rPr>
              <a:t>Prepare </a:t>
            </a:r>
          </a:p>
          <a:p>
            <a:pPr algn="ctr"/>
            <a:r>
              <a:rPr lang="en-US" sz="2400" b="1" dirty="0" smtClean="0">
                <a:latin typeface="Myriad Pro" pitchFamily="34" charset="0"/>
              </a:rPr>
              <a:t>jobs</a:t>
            </a:r>
            <a:endParaRPr lang="en-US" sz="2400" b="1" dirty="0">
              <a:latin typeface="Myriad Pro" pitchFamily="34" charset="0"/>
            </a:endParaRPr>
          </a:p>
        </p:txBody>
      </p:sp>
      <p:grpSp>
        <p:nvGrpSpPr>
          <p:cNvPr id="17" name="Group 16"/>
          <p:cNvGrpSpPr/>
          <p:nvPr/>
        </p:nvGrpSpPr>
        <p:grpSpPr>
          <a:xfrm>
            <a:off x="4478459" y="1224669"/>
            <a:ext cx="984440" cy="987072"/>
            <a:chOff x="1559283" y="3573016"/>
            <a:chExt cx="1714483" cy="1719068"/>
          </a:xfrm>
        </p:grpSpPr>
        <p:sp>
          <p:nvSpPr>
            <p:cNvPr id="18" name="Rounded Rectangle 17"/>
            <p:cNvSpPr/>
            <p:nvPr/>
          </p:nvSpPr>
          <p:spPr>
            <a:xfrm>
              <a:off x="1559283" y="3575309"/>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20" name="Picture 4" descr="D:\Dropbox\UW\research\usable_data\CSCW16\slides\03_queu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3319" y="3573016"/>
              <a:ext cx="1546411" cy="1719068"/>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Box 32"/>
          <p:cNvSpPr txBox="1"/>
          <p:nvPr/>
        </p:nvSpPr>
        <p:spPr>
          <a:xfrm>
            <a:off x="4207815" y="2314801"/>
            <a:ext cx="1590564" cy="830997"/>
          </a:xfrm>
          <a:prstGeom prst="rect">
            <a:avLst/>
          </a:prstGeom>
          <a:noFill/>
        </p:spPr>
        <p:txBody>
          <a:bodyPr wrap="none" rtlCol="0">
            <a:spAutoFit/>
          </a:bodyPr>
          <a:lstStyle/>
          <a:p>
            <a:pPr algn="ctr"/>
            <a:r>
              <a:rPr lang="en-US" sz="2400" b="1" dirty="0" smtClean="0">
                <a:latin typeface="Myriad Pro" pitchFamily="34" charset="0"/>
              </a:rPr>
              <a:t>Submit to </a:t>
            </a:r>
          </a:p>
          <a:p>
            <a:pPr algn="ctr"/>
            <a:r>
              <a:rPr lang="en-US" sz="2400" b="1" dirty="0" smtClean="0">
                <a:latin typeface="Myriad Pro" pitchFamily="34" charset="0"/>
              </a:rPr>
              <a:t>queues</a:t>
            </a:r>
            <a:endParaRPr lang="en-US" sz="2400" b="1" dirty="0">
              <a:latin typeface="Myriad Pro" pitchFamily="34" charset="0"/>
            </a:endParaRPr>
          </a:p>
        </p:txBody>
      </p:sp>
      <p:grpSp>
        <p:nvGrpSpPr>
          <p:cNvPr id="21" name="Group 20"/>
          <p:cNvGrpSpPr/>
          <p:nvPr/>
        </p:nvGrpSpPr>
        <p:grpSpPr>
          <a:xfrm>
            <a:off x="6013230" y="1225680"/>
            <a:ext cx="984440" cy="984440"/>
            <a:chOff x="3923928" y="3573015"/>
            <a:chExt cx="1714483" cy="1714483"/>
          </a:xfrm>
        </p:grpSpPr>
        <p:sp>
          <p:nvSpPr>
            <p:cNvPr id="22" name="Rounded Rectangle 21"/>
            <p:cNvSpPr/>
            <p:nvPr/>
          </p:nvSpPr>
          <p:spPr>
            <a:xfrm>
              <a:off x="3923928" y="3573015"/>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23" name="Picture 5" descr="D:\Dropbox\UW\research\usable_data\CSCW16\slides\04_executi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9710" y="3573016"/>
              <a:ext cx="1442919" cy="1604021"/>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TextBox 33"/>
          <p:cNvSpPr txBox="1"/>
          <p:nvPr/>
        </p:nvSpPr>
        <p:spPr>
          <a:xfrm>
            <a:off x="5908270" y="2314801"/>
            <a:ext cx="1370055" cy="830997"/>
          </a:xfrm>
          <a:prstGeom prst="rect">
            <a:avLst/>
          </a:prstGeom>
          <a:noFill/>
        </p:spPr>
        <p:txBody>
          <a:bodyPr wrap="none" rtlCol="0">
            <a:spAutoFit/>
          </a:bodyPr>
          <a:lstStyle/>
          <a:p>
            <a:r>
              <a:rPr lang="en-US" sz="2400" b="1" dirty="0" smtClean="0">
                <a:latin typeface="Myriad Pro" pitchFamily="34" charset="0"/>
              </a:rPr>
              <a:t>Jobs are </a:t>
            </a:r>
          </a:p>
          <a:p>
            <a:r>
              <a:rPr lang="en-US" sz="2400" b="1" dirty="0" smtClean="0">
                <a:latin typeface="Myriad Pro" pitchFamily="34" charset="0"/>
              </a:rPr>
              <a:t>running</a:t>
            </a:r>
            <a:endParaRPr lang="en-US" sz="2400" b="1" dirty="0">
              <a:latin typeface="Myriad Pro" pitchFamily="34" charset="0"/>
            </a:endParaRPr>
          </a:p>
        </p:txBody>
      </p:sp>
      <p:grpSp>
        <p:nvGrpSpPr>
          <p:cNvPr id="25" name="Group 24"/>
          <p:cNvGrpSpPr/>
          <p:nvPr/>
        </p:nvGrpSpPr>
        <p:grpSpPr>
          <a:xfrm>
            <a:off x="7548000" y="1196752"/>
            <a:ext cx="984440" cy="984440"/>
            <a:chOff x="6876256" y="3573014"/>
            <a:chExt cx="1714483" cy="1714483"/>
          </a:xfrm>
        </p:grpSpPr>
        <p:sp>
          <p:nvSpPr>
            <p:cNvPr id="26" name="Rounded Rectangle 25"/>
            <p:cNvSpPr/>
            <p:nvPr/>
          </p:nvSpPr>
          <p:spPr>
            <a:xfrm>
              <a:off x="6876256" y="3573014"/>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27" name="Picture 6"/>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991733" y="3605673"/>
              <a:ext cx="1483528" cy="1649164"/>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TextBox 34"/>
          <p:cNvSpPr txBox="1"/>
          <p:nvPr/>
        </p:nvSpPr>
        <p:spPr>
          <a:xfrm>
            <a:off x="7388218" y="2314801"/>
            <a:ext cx="1288238" cy="830997"/>
          </a:xfrm>
          <a:prstGeom prst="rect">
            <a:avLst/>
          </a:prstGeom>
          <a:noFill/>
        </p:spPr>
        <p:txBody>
          <a:bodyPr wrap="none" rtlCol="0">
            <a:spAutoFit/>
          </a:bodyPr>
          <a:lstStyle/>
          <a:p>
            <a:r>
              <a:rPr lang="en-US" sz="2400" b="1" dirty="0" smtClean="0">
                <a:latin typeface="Myriad Pro" pitchFamily="34" charset="0"/>
              </a:rPr>
              <a:t>Archive </a:t>
            </a:r>
            <a:br>
              <a:rPr lang="en-US" sz="2400" b="1" dirty="0" smtClean="0">
                <a:latin typeface="Myriad Pro" pitchFamily="34" charset="0"/>
              </a:rPr>
            </a:br>
            <a:r>
              <a:rPr lang="en-US" sz="2400" b="1" dirty="0" smtClean="0">
                <a:latin typeface="Myriad Pro" pitchFamily="34" charset="0"/>
              </a:rPr>
              <a:t>outputs</a:t>
            </a:r>
            <a:endParaRPr lang="en-US" sz="2400" b="1" dirty="0">
              <a:latin typeface="Myriad Pro" pitchFamily="34" charset="0"/>
            </a:endParaRPr>
          </a:p>
        </p:txBody>
      </p:sp>
      <p:sp>
        <p:nvSpPr>
          <p:cNvPr id="36" name="Rectangle 35"/>
          <p:cNvSpPr/>
          <p:nvPr/>
        </p:nvSpPr>
        <p:spPr>
          <a:xfrm>
            <a:off x="2469611" y="1120991"/>
            <a:ext cx="6206845" cy="1152128"/>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634641" y="2314800"/>
            <a:ext cx="6206845" cy="83099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3645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An exemplar HPC workflow</a:t>
            </a:r>
            <a:endParaRPr lang="en-US" sz="3200" dirty="0"/>
          </a:p>
        </p:txBody>
      </p:sp>
      <p:grpSp>
        <p:nvGrpSpPr>
          <p:cNvPr id="19" name="Group 18"/>
          <p:cNvGrpSpPr/>
          <p:nvPr/>
        </p:nvGrpSpPr>
        <p:grpSpPr>
          <a:xfrm>
            <a:off x="328159" y="1042171"/>
            <a:ext cx="656319" cy="1152128"/>
            <a:chOff x="379429" y="1382382"/>
            <a:chExt cx="656319" cy="1152128"/>
          </a:xfrm>
        </p:grpSpPr>
        <p:grpSp>
          <p:nvGrpSpPr>
            <p:cNvPr id="3" name="Group 2"/>
            <p:cNvGrpSpPr/>
            <p:nvPr/>
          </p:nvGrpSpPr>
          <p:grpSpPr>
            <a:xfrm>
              <a:off x="379429" y="1382382"/>
              <a:ext cx="656319" cy="1152128"/>
              <a:chOff x="1187624" y="5088306"/>
              <a:chExt cx="793973" cy="1393772"/>
            </a:xfrm>
          </p:grpSpPr>
          <p:sp>
            <p:nvSpPr>
              <p:cNvPr id="4" name="Snip Same Side Corner Rectangle 3"/>
              <p:cNvSpPr/>
              <p:nvPr/>
            </p:nvSpPr>
            <p:spPr>
              <a:xfrm>
                <a:off x="1187624" y="5661248"/>
                <a:ext cx="793973" cy="820830"/>
              </a:xfrm>
              <a:prstGeom prst="snip2SameRect">
                <a:avLst>
                  <a:gd name="adj1" fmla="val 32023"/>
                  <a:gd name="adj2" fmla="val 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16683" y="5088306"/>
                <a:ext cx="735853" cy="69701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531096" y="2006193"/>
              <a:ext cx="352982" cy="400110"/>
            </a:xfrm>
            <a:prstGeom prst="rect">
              <a:avLst/>
            </a:prstGeom>
            <a:noFill/>
          </p:spPr>
          <p:txBody>
            <a:bodyPr wrap="none" rtlCol="0">
              <a:spAutoFit/>
            </a:bodyPr>
            <a:lstStyle/>
            <a:p>
              <a:r>
                <a:rPr lang="en-US" sz="2000" dirty="0" smtClean="0">
                  <a:solidFill>
                    <a:schemeClr val="bg1"/>
                  </a:solidFill>
                  <a:latin typeface="Myriad Pro" pitchFamily="34" charset="0"/>
                </a:rPr>
                <a:t>N</a:t>
              </a:r>
              <a:endParaRPr lang="en-US" sz="2000" dirty="0">
                <a:solidFill>
                  <a:schemeClr val="bg1"/>
                </a:solidFill>
                <a:latin typeface="Myriad Pro" pitchFamily="34" charset="0"/>
              </a:endParaRPr>
            </a:p>
          </p:txBody>
        </p:sp>
      </p:grpSp>
      <p:grpSp>
        <p:nvGrpSpPr>
          <p:cNvPr id="9" name="Group 8"/>
          <p:cNvGrpSpPr/>
          <p:nvPr/>
        </p:nvGrpSpPr>
        <p:grpSpPr>
          <a:xfrm>
            <a:off x="1403647" y="1224668"/>
            <a:ext cx="987075" cy="987075"/>
            <a:chOff x="1559284" y="1426485"/>
            <a:chExt cx="1714483" cy="1714483"/>
          </a:xfrm>
        </p:grpSpPr>
        <p:sp>
          <p:nvSpPr>
            <p:cNvPr id="10" name="Rounded Rectangle 9"/>
            <p:cNvSpPr/>
            <p:nvPr/>
          </p:nvSpPr>
          <p:spPr>
            <a:xfrm>
              <a:off x="1559284" y="1426485"/>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2" name="Picture 2" descr="D:\Dropbox\UW\research\usable_data\CSCW16\slides\01_propos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4117" y="1527232"/>
              <a:ext cx="1294935" cy="1439515"/>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p:cNvSpPr txBox="1"/>
          <p:nvPr/>
        </p:nvSpPr>
        <p:spPr>
          <a:xfrm>
            <a:off x="1113143" y="2314801"/>
            <a:ext cx="1551707" cy="830997"/>
          </a:xfrm>
          <a:prstGeom prst="rect">
            <a:avLst/>
          </a:prstGeom>
          <a:noFill/>
        </p:spPr>
        <p:txBody>
          <a:bodyPr wrap="none" rtlCol="0">
            <a:spAutoFit/>
          </a:bodyPr>
          <a:lstStyle/>
          <a:p>
            <a:pPr algn="ctr"/>
            <a:r>
              <a:rPr lang="en-US" sz="2400" b="1" dirty="0" smtClean="0">
                <a:latin typeface="Myriad Pro" pitchFamily="34" charset="0"/>
              </a:rPr>
              <a:t>Apply for </a:t>
            </a:r>
          </a:p>
          <a:p>
            <a:pPr algn="ctr"/>
            <a:r>
              <a:rPr lang="en-US" sz="2400" b="1" dirty="0" smtClean="0">
                <a:latin typeface="Myriad Pro" pitchFamily="34" charset="0"/>
              </a:rPr>
              <a:t>allocation</a:t>
            </a:r>
            <a:endParaRPr lang="en-US" sz="2400" b="1" dirty="0">
              <a:latin typeface="Myriad Pro" pitchFamily="34" charset="0"/>
            </a:endParaRPr>
          </a:p>
        </p:txBody>
      </p:sp>
      <p:cxnSp>
        <p:nvCxnSpPr>
          <p:cNvPr id="24" name="Straight Arrow Connector 23"/>
          <p:cNvCxnSpPr/>
          <p:nvPr/>
        </p:nvCxnSpPr>
        <p:spPr>
          <a:xfrm flipV="1">
            <a:off x="2486066" y="1731989"/>
            <a:ext cx="359643" cy="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023472" y="1731989"/>
            <a:ext cx="359643" cy="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558243" y="1731989"/>
            <a:ext cx="359643" cy="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7093014" y="1731989"/>
            <a:ext cx="359643" cy="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2941053" y="1224668"/>
            <a:ext cx="987075" cy="987075"/>
            <a:chOff x="3442191" y="1340768"/>
            <a:chExt cx="1714483" cy="1756097"/>
          </a:xfrm>
        </p:grpSpPr>
        <p:sp>
          <p:nvSpPr>
            <p:cNvPr id="15" name="Rounded Rectangle 14"/>
            <p:cNvSpPr/>
            <p:nvPr/>
          </p:nvSpPr>
          <p:spPr>
            <a:xfrm>
              <a:off x="3442191" y="1382382"/>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6" name="Picture 3" descr="D:\Dropbox\UW\research\usable_data\CSCW16\slides\02_preparat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0790" y="1340768"/>
              <a:ext cx="1517284" cy="1686690"/>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TextBox 31"/>
          <p:cNvSpPr txBox="1"/>
          <p:nvPr/>
        </p:nvSpPr>
        <p:spPr>
          <a:xfrm>
            <a:off x="2774741" y="2314801"/>
            <a:ext cx="1323183" cy="830997"/>
          </a:xfrm>
          <a:prstGeom prst="rect">
            <a:avLst/>
          </a:prstGeom>
          <a:noFill/>
        </p:spPr>
        <p:txBody>
          <a:bodyPr wrap="none" rtlCol="0">
            <a:spAutoFit/>
          </a:bodyPr>
          <a:lstStyle/>
          <a:p>
            <a:pPr algn="ctr"/>
            <a:r>
              <a:rPr lang="en-US" sz="2400" b="1" dirty="0" smtClean="0">
                <a:latin typeface="Myriad Pro" pitchFamily="34" charset="0"/>
              </a:rPr>
              <a:t>Prepare </a:t>
            </a:r>
          </a:p>
          <a:p>
            <a:pPr algn="ctr"/>
            <a:r>
              <a:rPr lang="en-US" sz="2400" b="1" dirty="0" smtClean="0">
                <a:latin typeface="Myriad Pro" pitchFamily="34" charset="0"/>
              </a:rPr>
              <a:t>jobs</a:t>
            </a:r>
            <a:endParaRPr lang="en-US" sz="2400" b="1" dirty="0">
              <a:latin typeface="Myriad Pro" pitchFamily="34" charset="0"/>
            </a:endParaRPr>
          </a:p>
        </p:txBody>
      </p:sp>
      <p:grpSp>
        <p:nvGrpSpPr>
          <p:cNvPr id="17" name="Group 16"/>
          <p:cNvGrpSpPr/>
          <p:nvPr/>
        </p:nvGrpSpPr>
        <p:grpSpPr>
          <a:xfrm>
            <a:off x="4478459" y="1224669"/>
            <a:ext cx="984440" cy="987072"/>
            <a:chOff x="1559283" y="3573016"/>
            <a:chExt cx="1714483" cy="1719068"/>
          </a:xfrm>
        </p:grpSpPr>
        <p:sp>
          <p:nvSpPr>
            <p:cNvPr id="18" name="Rounded Rectangle 17"/>
            <p:cNvSpPr/>
            <p:nvPr/>
          </p:nvSpPr>
          <p:spPr>
            <a:xfrm>
              <a:off x="1559283" y="3575309"/>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20" name="Picture 4" descr="D:\Dropbox\UW\research\usable_data\CSCW16\slides\03_queu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3319" y="3573016"/>
              <a:ext cx="1546411" cy="1719068"/>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Box 32"/>
          <p:cNvSpPr txBox="1"/>
          <p:nvPr/>
        </p:nvSpPr>
        <p:spPr>
          <a:xfrm>
            <a:off x="4207815" y="2314801"/>
            <a:ext cx="1590564" cy="830997"/>
          </a:xfrm>
          <a:prstGeom prst="rect">
            <a:avLst/>
          </a:prstGeom>
          <a:noFill/>
        </p:spPr>
        <p:txBody>
          <a:bodyPr wrap="none" rtlCol="0">
            <a:spAutoFit/>
          </a:bodyPr>
          <a:lstStyle/>
          <a:p>
            <a:pPr algn="ctr"/>
            <a:r>
              <a:rPr lang="en-US" sz="2400" b="1" dirty="0" smtClean="0">
                <a:latin typeface="Myriad Pro" pitchFamily="34" charset="0"/>
              </a:rPr>
              <a:t>Submit to </a:t>
            </a:r>
          </a:p>
          <a:p>
            <a:pPr algn="ctr"/>
            <a:r>
              <a:rPr lang="en-US" sz="2400" b="1" dirty="0" smtClean="0">
                <a:latin typeface="Myriad Pro" pitchFamily="34" charset="0"/>
              </a:rPr>
              <a:t>queues</a:t>
            </a:r>
            <a:endParaRPr lang="en-US" sz="2400" b="1" dirty="0">
              <a:latin typeface="Myriad Pro" pitchFamily="34" charset="0"/>
            </a:endParaRPr>
          </a:p>
        </p:txBody>
      </p:sp>
      <p:grpSp>
        <p:nvGrpSpPr>
          <p:cNvPr id="21" name="Group 20"/>
          <p:cNvGrpSpPr/>
          <p:nvPr/>
        </p:nvGrpSpPr>
        <p:grpSpPr>
          <a:xfrm>
            <a:off x="6013230" y="1225680"/>
            <a:ext cx="984440" cy="984440"/>
            <a:chOff x="3923928" y="3573015"/>
            <a:chExt cx="1714483" cy="1714483"/>
          </a:xfrm>
        </p:grpSpPr>
        <p:sp>
          <p:nvSpPr>
            <p:cNvPr id="22" name="Rounded Rectangle 21"/>
            <p:cNvSpPr/>
            <p:nvPr/>
          </p:nvSpPr>
          <p:spPr>
            <a:xfrm>
              <a:off x="3923928" y="3573015"/>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23" name="Picture 5" descr="D:\Dropbox\UW\research\usable_data\CSCW16\slides\04_executi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9710" y="3573016"/>
              <a:ext cx="1442919" cy="1604021"/>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TextBox 33"/>
          <p:cNvSpPr txBox="1"/>
          <p:nvPr/>
        </p:nvSpPr>
        <p:spPr>
          <a:xfrm>
            <a:off x="5908270" y="2314801"/>
            <a:ext cx="1370055" cy="830997"/>
          </a:xfrm>
          <a:prstGeom prst="rect">
            <a:avLst/>
          </a:prstGeom>
          <a:noFill/>
        </p:spPr>
        <p:txBody>
          <a:bodyPr wrap="none" rtlCol="0">
            <a:spAutoFit/>
          </a:bodyPr>
          <a:lstStyle/>
          <a:p>
            <a:r>
              <a:rPr lang="en-US" sz="2400" b="1" dirty="0" smtClean="0">
                <a:latin typeface="Myriad Pro" pitchFamily="34" charset="0"/>
              </a:rPr>
              <a:t>Jobs are </a:t>
            </a:r>
          </a:p>
          <a:p>
            <a:r>
              <a:rPr lang="en-US" sz="2400" b="1" dirty="0" smtClean="0">
                <a:latin typeface="Myriad Pro" pitchFamily="34" charset="0"/>
              </a:rPr>
              <a:t>running</a:t>
            </a:r>
            <a:endParaRPr lang="en-US" sz="2400" b="1" dirty="0">
              <a:latin typeface="Myriad Pro" pitchFamily="34" charset="0"/>
            </a:endParaRPr>
          </a:p>
        </p:txBody>
      </p:sp>
      <p:grpSp>
        <p:nvGrpSpPr>
          <p:cNvPr id="25" name="Group 24"/>
          <p:cNvGrpSpPr/>
          <p:nvPr/>
        </p:nvGrpSpPr>
        <p:grpSpPr>
          <a:xfrm>
            <a:off x="7548000" y="1196752"/>
            <a:ext cx="984440" cy="984440"/>
            <a:chOff x="6876256" y="3573014"/>
            <a:chExt cx="1714483" cy="1714483"/>
          </a:xfrm>
        </p:grpSpPr>
        <p:sp>
          <p:nvSpPr>
            <p:cNvPr id="26" name="Rounded Rectangle 25"/>
            <p:cNvSpPr/>
            <p:nvPr/>
          </p:nvSpPr>
          <p:spPr>
            <a:xfrm>
              <a:off x="6876256" y="3573014"/>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27" name="Picture 6"/>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991733" y="3605673"/>
              <a:ext cx="1483528" cy="1649164"/>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TextBox 34"/>
          <p:cNvSpPr txBox="1"/>
          <p:nvPr/>
        </p:nvSpPr>
        <p:spPr>
          <a:xfrm>
            <a:off x="7388218" y="2314801"/>
            <a:ext cx="1288238" cy="830997"/>
          </a:xfrm>
          <a:prstGeom prst="rect">
            <a:avLst/>
          </a:prstGeom>
          <a:noFill/>
        </p:spPr>
        <p:txBody>
          <a:bodyPr wrap="none" rtlCol="0">
            <a:spAutoFit/>
          </a:bodyPr>
          <a:lstStyle/>
          <a:p>
            <a:r>
              <a:rPr lang="en-US" sz="2400" b="1" dirty="0" smtClean="0">
                <a:latin typeface="Myriad Pro" pitchFamily="34" charset="0"/>
              </a:rPr>
              <a:t>Archive </a:t>
            </a:r>
            <a:br>
              <a:rPr lang="en-US" sz="2400" b="1" dirty="0" smtClean="0">
                <a:latin typeface="Myriad Pro" pitchFamily="34" charset="0"/>
              </a:rPr>
            </a:br>
            <a:r>
              <a:rPr lang="en-US" sz="2400" b="1" dirty="0" smtClean="0">
                <a:latin typeface="Myriad Pro" pitchFamily="34" charset="0"/>
              </a:rPr>
              <a:t>outputs</a:t>
            </a:r>
            <a:endParaRPr lang="en-US" sz="2400" b="1" dirty="0">
              <a:latin typeface="Myriad Pro" pitchFamily="34" charset="0"/>
            </a:endParaRPr>
          </a:p>
        </p:txBody>
      </p:sp>
      <p:sp>
        <p:nvSpPr>
          <p:cNvPr id="36" name="Rectangle 35"/>
          <p:cNvSpPr/>
          <p:nvPr/>
        </p:nvSpPr>
        <p:spPr>
          <a:xfrm>
            <a:off x="4023473" y="1120991"/>
            <a:ext cx="4652984" cy="1152128"/>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188503" y="2314800"/>
            <a:ext cx="4652984" cy="83099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292512" y="1110124"/>
            <a:ext cx="1192967" cy="1152128"/>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984479" y="2306717"/>
            <a:ext cx="1585660" cy="83099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4019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An exemplar HPC workflow</a:t>
            </a:r>
            <a:endParaRPr lang="en-US" sz="3200" dirty="0"/>
          </a:p>
        </p:txBody>
      </p:sp>
      <p:grpSp>
        <p:nvGrpSpPr>
          <p:cNvPr id="19" name="Group 18"/>
          <p:cNvGrpSpPr/>
          <p:nvPr/>
        </p:nvGrpSpPr>
        <p:grpSpPr>
          <a:xfrm>
            <a:off x="328159" y="1042171"/>
            <a:ext cx="656319" cy="1152128"/>
            <a:chOff x="379429" y="1382382"/>
            <a:chExt cx="656319" cy="1152128"/>
          </a:xfrm>
        </p:grpSpPr>
        <p:grpSp>
          <p:nvGrpSpPr>
            <p:cNvPr id="3" name="Group 2"/>
            <p:cNvGrpSpPr/>
            <p:nvPr/>
          </p:nvGrpSpPr>
          <p:grpSpPr>
            <a:xfrm>
              <a:off x="379429" y="1382382"/>
              <a:ext cx="656319" cy="1152128"/>
              <a:chOff x="1187624" y="5088306"/>
              <a:chExt cx="793973" cy="1393772"/>
            </a:xfrm>
          </p:grpSpPr>
          <p:sp>
            <p:nvSpPr>
              <p:cNvPr id="4" name="Snip Same Side Corner Rectangle 3"/>
              <p:cNvSpPr/>
              <p:nvPr/>
            </p:nvSpPr>
            <p:spPr>
              <a:xfrm>
                <a:off x="1187624" y="5661248"/>
                <a:ext cx="793973" cy="820830"/>
              </a:xfrm>
              <a:prstGeom prst="snip2SameRect">
                <a:avLst>
                  <a:gd name="adj1" fmla="val 32023"/>
                  <a:gd name="adj2" fmla="val 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16683" y="5088306"/>
                <a:ext cx="735853" cy="69701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531096" y="2006193"/>
              <a:ext cx="352982" cy="400110"/>
            </a:xfrm>
            <a:prstGeom prst="rect">
              <a:avLst/>
            </a:prstGeom>
            <a:noFill/>
          </p:spPr>
          <p:txBody>
            <a:bodyPr wrap="none" rtlCol="0">
              <a:spAutoFit/>
            </a:bodyPr>
            <a:lstStyle/>
            <a:p>
              <a:r>
                <a:rPr lang="en-US" sz="2000" dirty="0" smtClean="0">
                  <a:solidFill>
                    <a:schemeClr val="bg1"/>
                  </a:solidFill>
                  <a:latin typeface="Myriad Pro" pitchFamily="34" charset="0"/>
                </a:rPr>
                <a:t>N</a:t>
              </a:r>
              <a:endParaRPr lang="en-US" sz="2000" dirty="0">
                <a:solidFill>
                  <a:schemeClr val="bg1"/>
                </a:solidFill>
                <a:latin typeface="Myriad Pro" pitchFamily="34" charset="0"/>
              </a:endParaRPr>
            </a:p>
          </p:txBody>
        </p:sp>
      </p:grpSp>
      <p:grpSp>
        <p:nvGrpSpPr>
          <p:cNvPr id="9" name="Group 8"/>
          <p:cNvGrpSpPr/>
          <p:nvPr/>
        </p:nvGrpSpPr>
        <p:grpSpPr>
          <a:xfrm>
            <a:off x="1403647" y="1224668"/>
            <a:ext cx="987075" cy="987075"/>
            <a:chOff x="1559284" y="1426485"/>
            <a:chExt cx="1714483" cy="1714483"/>
          </a:xfrm>
        </p:grpSpPr>
        <p:sp>
          <p:nvSpPr>
            <p:cNvPr id="10" name="Rounded Rectangle 9"/>
            <p:cNvSpPr/>
            <p:nvPr/>
          </p:nvSpPr>
          <p:spPr>
            <a:xfrm>
              <a:off x="1559284" y="1426485"/>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2" name="Picture 2" descr="D:\Dropbox\UW\research\usable_data\CSCW16\slides\01_propos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4117" y="1527232"/>
              <a:ext cx="1294935" cy="1439515"/>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p:cNvSpPr txBox="1"/>
          <p:nvPr/>
        </p:nvSpPr>
        <p:spPr>
          <a:xfrm>
            <a:off x="1113143" y="2314801"/>
            <a:ext cx="1551707" cy="830997"/>
          </a:xfrm>
          <a:prstGeom prst="rect">
            <a:avLst/>
          </a:prstGeom>
          <a:noFill/>
        </p:spPr>
        <p:txBody>
          <a:bodyPr wrap="none" rtlCol="0">
            <a:spAutoFit/>
          </a:bodyPr>
          <a:lstStyle/>
          <a:p>
            <a:pPr algn="ctr"/>
            <a:r>
              <a:rPr lang="en-US" sz="2400" b="1" dirty="0" smtClean="0">
                <a:latin typeface="Myriad Pro" pitchFamily="34" charset="0"/>
              </a:rPr>
              <a:t>Apply for </a:t>
            </a:r>
          </a:p>
          <a:p>
            <a:pPr algn="ctr"/>
            <a:r>
              <a:rPr lang="en-US" sz="2400" b="1" dirty="0" smtClean="0">
                <a:latin typeface="Myriad Pro" pitchFamily="34" charset="0"/>
              </a:rPr>
              <a:t>allocation</a:t>
            </a:r>
            <a:endParaRPr lang="en-US" sz="2400" b="1" dirty="0">
              <a:latin typeface="Myriad Pro" pitchFamily="34" charset="0"/>
            </a:endParaRPr>
          </a:p>
        </p:txBody>
      </p:sp>
      <p:cxnSp>
        <p:nvCxnSpPr>
          <p:cNvPr id="24" name="Straight Arrow Connector 23"/>
          <p:cNvCxnSpPr/>
          <p:nvPr/>
        </p:nvCxnSpPr>
        <p:spPr>
          <a:xfrm flipV="1">
            <a:off x="2486066" y="1731989"/>
            <a:ext cx="359643" cy="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023472" y="1731989"/>
            <a:ext cx="359643" cy="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558243" y="1731989"/>
            <a:ext cx="359643" cy="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7093014" y="1731989"/>
            <a:ext cx="359643" cy="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2941053" y="1224668"/>
            <a:ext cx="987075" cy="987075"/>
            <a:chOff x="3442191" y="1340768"/>
            <a:chExt cx="1714483" cy="1756097"/>
          </a:xfrm>
        </p:grpSpPr>
        <p:sp>
          <p:nvSpPr>
            <p:cNvPr id="15" name="Rounded Rectangle 14"/>
            <p:cNvSpPr/>
            <p:nvPr/>
          </p:nvSpPr>
          <p:spPr>
            <a:xfrm>
              <a:off x="3442191" y="1382382"/>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6" name="Picture 3" descr="D:\Dropbox\UW\research\usable_data\CSCW16\slides\02_preparat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0790" y="1340768"/>
              <a:ext cx="1517284" cy="1686690"/>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TextBox 31"/>
          <p:cNvSpPr txBox="1"/>
          <p:nvPr/>
        </p:nvSpPr>
        <p:spPr>
          <a:xfrm>
            <a:off x="2774741" y="2314801"/>
            <a:ext cx="1323183" cy="830997"/>
          </a:xfrm>
          <a:prstGeom prst="rect">
            <a:avLst/>
          </a:prstGeom>
          <a:noFill/>
        </p:spPr>
        <p:txBody>
          <a:bodyPr wrap="none" rtlCol="0">
            <a:spAutoFit/>
          </a:bodyPr>
          <a:lstStyle/>
          <a:p>
            <a:pPr algn="ctr"/>
            <a:r>
              <a:rPr lang="en-US" sz="2400" b="1" dirty="0" smtClean="0">
                <a:latin typeface="Myriad Pro" pitchFamily="34" charset="0"/>
              </a:rPr>
              <a:t>Prepare </a:t>
            </a:r>
          </a:p>
          <a:p>
            <a:pPr algn="ctr"/>
            <a:r>
              <a:rPr lang="en-US" sz="2400" b="1" dirty="0" smtClean="0">
                <a:latin typeface="Myriad Pro" pitchFamily="34" charset="0"/>
              </a:rPr>
              <a:t>jobs</a:t>
            </a:r>
            <a:endParaRPr lang="en-US" sz="2400" b="1" dirty="0">
              <a:latin typeface="Myriad Pro" pitchFamily="34" charset="0"/>
            </a:endParaRPr>
          </a:p>
        </p:txBody>
      </p:sp>
      <p:grpSp>
        <p:nvGrpSpPr>
          <p:cNvPr id="17" name="Group 16"/>
          <p:cNvGrpSpPr/>
          <p:nvPr/>
        </p:nvGrpSpPr>
        <p:grpSpPr>
          <a:xfrm>
            <a:off x="4478459" y="1224669"/>
            <a:ext cx="984440" cy="987072"/>
            <a:chOff x="1559283" y="3573016"/>
            <a:chExt cx="1714483" cy="1719068"/>
          </a:xfrm>
        </p:grpSpPr>
        <p:sp>
          <p:nvSpPr>
            <p:cNvPr id="18" name="Rounded Rectangle 17"/>
            <p:cNvSpPr/>
            <p:nvPr/>
          </p:nvSpPr>
          <p:spPr>
            <a:xfrm>
              <a:off x="1559283" y="3575309"/>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20" name="Picture 4" descr="D:\Dropbox\UW\research\usable_data\CSCW16\slides\03_queu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3319" y="3573016"/>
              <a:ext cx="1546411" cy="1719068"/>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Box 32"/>
          <p:cNvSpPr txBox="1"/>
          <p:nvPr/>
        </p:nvSpPr>
        <p:spPr>
          <a:xfrm>
            <a:off x="4207815" y="2314801"/>
            <a:ext cx="1590564" cy="830997"/>
          </a:xfrm>
          <a:prstGeom prst="rect">
            <a:avLst/>
          </a:prstGeom>
          <a:noFill/>
        </p:spPr>
        <p:txBody>
          <a:bodyPr wrap="none" rtlCol="0">
            <a:spAutoFit/>
          </a:bodyPr>
          <a:lstStyle/>
          <a:p>
            <a:pPr algn="ctr"/>
            <a:r>
              <a:rPr lang="en-US" sz="2400" b="1" dirty="0" smtClean="0">
                <a:latin typeface="Myriad Pro" pitchFamily="34" charset="0"/>
              </a:rPr>
              <a:t>Submit to </a:t>
            </a:r>
          </a:p>
          <a:p>
            <a:pPr algn="ctr"/>
            <a:r>
              <a:rPr lang="en-US" sz="2400" b="1" dirty="0" smtClean="0">
                <a:latin typeface="Myriad Pro" pitchFamily="34" charset="0"/>
              </a:rPr>
              <a:t>queues</a:t>
            </a:r>
            <a:endParaRPr lang="en-US" sz="2400" b="1" dirty="0">
              <a:latin typeface="Myriad Pro" pitchFamily="34" charset="0"/>
            </a:endParaRPr>
          </a:p>
        </p:txBody>
      </p:sp>
      <p:grpSp>
        <p:nvGrpSpPr>
          <p:cNvPr id="21" name="Group 20"/>
          <p:cNvGrpSpPr/>
          <p:nvPr/>
        </p:nvGrpSpPr>
        <p:grpSpPr>
          <a:xfrm>
            <a:off x="6013230" y="1225680"/>
            <a:ext cx="984440" cy="984440"/>
            <a:chOff x="3923928" y="3573015"/>
            <a:chExt cx="1714483" cy="1714483"/>
          </a:xfrm>
        </p:grpSpPr>
        <p:sp>
          <p:nvSpPr>
            <p:cNvPr id="22" name="Rounded Rectangle 21"/>
            <p:cNvSpPr/>
            <p:nvPr/>
          </p:nvSpPr>
          <p:spPr>
            <a:xfrm>
              <a:off x="3923928" y="3573015"/>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23" name="Picture 5" descr="D:\Dropbox\UW\research\usable_data\CSCW16\slides\04_executi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9710" y="3573016"/>
              <a:ext cx="1442919" cy="1604021"/>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TextBox 33"/>
          <p:cNvSpPr txBox="1"/>
          <p:nvPr/>
        </p:nvSpPr>
        <p:spPr>
          <a:xfrm>
            <a:off x="5908270" y="2314801"/>
            <a:ext cx="1370055" cy="830997"/>
          </a:xfrm>
          <a:prstGeom prst="rect">
            <a:avLst/>
          </a:prstGeom>
          <a:noFill/>
        </p:spPr>
        <p:txBody>
          <a:bodyPr wrap="none" rtlCol="0">
            <a:spAutoFit/>
          </a:bodyPr>
          <a:lstStyle/>
          <a:p>
            <a:r>
              <a:rPr lang="en-US" sz="2400" b="1" dirty="0" smtClean="0">
                <a:latin typeface="Myriad Pro" pitchFamily="34" charset="0"/>
              </a:rPr>
              <a:t>Jobs are </a:t>
            </a:r>
          </a:p>
          <a:p>
            <a:r>
              <a:rPr lang="en-US" sz="2400" b="1" dirty="0" smtClean="0">
                <a:latin typeface="Myriad Pro" pitchFamily="34" charset="0"/>
              </a:rPr>
              <a:t>running</a:t>
            </a:r>
            <a:endParaRPr lang="en-US" sz="2400" b="1" dirty="0">
              <a:latin typeface="Myriad Pro" pitchFamily="34" charset="0"/>
            </a:endParaRPr>
          </a:p>
        </p:txBody>
      </p:sp>
      <p:grpSp>
        <p:nvGrpSpPr>
          <p:cNvPr id="25" name="Group 24"/>
          <p:cNvGrpSpPr/>
          <p:nvPr/>
        </p:nvGrpSpPr>
        <p:grpSpPr>
          <a:xfrm>
            <a:off x="7548000" y="1196752"/>
            <a:ext cx="984440" cy="984440"/>
            <a:chOff x="6876256" y="3573014"/>
            <a:chExt cx="1714483" cy="1714483"/>
          </a:xfrm>
        </p:grpSpPr>
        <p:sp>
          <p:nvSpPr>
            <p:cNvPr id="26" name="Rounded Rectangle 25"/>
            <p:cNvSpPr/>
            <p:nvPr/>
          </p:nvSpPr>
          <p:spPr>
            <a:xfrm>
              <a:off x="6876256" y="3573014"/>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27" name="Picture 6"/>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991733" y="3605673"/>
              <a:ext cx="1483528" cy="1649164"/>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TextBox 34"/>
          <p:cNvSpPr txBox="1"/>
          <p:nvPr/>
        </p:nvSpPr>
        <p:spPr>
          <a:xfrm>
            <a:off x="7388218" y="2314801"/>
            <a:ext cx="1288238" cy="830997"/>
          </a:xfrm>
          <a:prstGeom prst="rect">
            <a:avLst/>
          </a:prstGeom>
          <a:noFill/>
        </p:spPr>
        <p:txBody>
          <a:bodyPr wrap="none" rtlCol="0">
            <a:spAutoFit/>
          </a:bodyPr>
          <a:lstStyle/>
          <a:p>
            <a:r>
              <a:rPr lang="en-US" sz="2400" b="1" dirty="0" smtClean="0">
                <a:latin typeface="Myriad Pro" pitchFamily="34" charset="0"/>
              </a:rPr>
              <a:t>Archive </a:t>
            </a:r>
            <a:br>
              <a:rPr lang="en-US" sz="2400" b="1" dirty="0" smtClean="0">
                <a:latin typeface="Myriad Pro" pitchFamily="34" charset="0"/>
              </a:rPr>
            </a:br>
            <a:r>
              <a:rPr lang="en-US" sz="2400" b="1" dirty="0" smtClean="0">
                <a:latin typeface="Myriad Pro" pitchFamily="34" charset="0"/>
              </a:rPr>
              <a:t>outputs</a:t>
            </a:r>
            <a:endParaRPr lang="en-US" sz="2400" b="1" dirty="0">
              <a:latin typeface="Myriad Pro" pitchFamily="34" charset="0"/>
            </a:endParaRPr>
          </a:p>
        </p:txBody>
      </p:sp>
      <p:sp>
        <p:nvSpPr>
          <p:cNvPr id="36" name="Rectangle 35"/>
          <p:cNvSpPr/>
          <p:nvPr/>
        </p:nvSpPr>
        <p:spPr>
          <a:xfrm>
            <a:off x="5558243" y="1120991"/>
            <a:ext cx="3118214" cy="1152128"/>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5723273" y="2314800"/>
            <a:ext cx="3118214" cy="83099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292512" y="1110124"/>
            <a:ext cx="2730960" cy="1152128"/>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984478" y="2306717"/>
            <a:ext cx="3038994" cy="83099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0561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An exemplar HPC workflow</a:t>
            </a:r>
            <a:endParaRPr lang="en-US" sz="3200" dirty="0"/>
          </a:p>
        </p:txBody>
      </p:sp>
      <p:grpSp>
        <p:nvGrpSpPr>
          <p:cNvPr id="19" name="Group 18"/>
          <p:cNvGrpSpPr/>
          <p:nvPr/>
        </p:nvGrpSpPr>
        <p:grpSpPr>
          <a:xfrm>
            <a:off x="328159" y="1042171"/>
            <a:ext cx="656319" cy="1152128"/>
            <a:chOff x="379429" y="1382382"/>
            <a:chExt cx="656319" cy="1152128"/>
          </a:xfrm>
        </p:grpSpPr>
        <p:grpSp>
          <p:nvGrpSpPr>
            <p:cNvPr id="3" name="Group 2"/>
            <p:cNvGrpSpPr/>
            <p:nvPr/>
          </p:nvGrpSpPr>
          <p:grpSpPr>
            <a:xfrm>
              <a:off x="379429" y="1382382"/>
              <a:ext cx="656319" cy="1152128"/>
              <a:chOff x="1187624" y="5088306"/>
              <a:chExt cx="793973" cy="1393772"/>
            </a:xfrm>
          </p:grpSpPr>
          <p:sp>
            <p:nvSpPr>
              <p:cNvPr id="4" name="Snip Same Side Corner Rectangle 3"/>
              <p:cNvSpPr/>
              <p:nvPr/>
            </p:nvSpPr>
            <p:spPr>
              <a:xfrm>
                <a:off x="1187624" y="5661248"/>
                <a:ext cx="793973" cy="820830"/>
              </a:xfrm>
              <a:prstGeom prst="snip2SameRect">
                <a:avLst>
                  <a:gd name="adj1" fmla="val 32023"/>
                  <a:gd name="adj2" fmla="val 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16683" y="5088306"/>
                <a:ext cx="735853" cy="69701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531096" y="2006193"/>
              <a:ext cx="352982" cy="400110"/>
            </a:xfrm>
            <a:prstGeom prst="rect">
              <a:avLst/>
            </a:prstGeom>
            <a:noFill/>
          </p:spPr>
          <p:txBody>
            <a:bodyPr wrap="none" rtlCol="0">
              <a:spAutoFit/>
            </a:bodyPr>
            <a:lstStyle/>
            <a:p>
              <a:r>
                <a:rPr lang="en-US" sz="2000" dirty="0" smtClean="0">
                  <a:solidFill>
                    <a:schemeClr val="bg1"/>
                  </a:solidFill>
                  <a:latin typeface="Myriad Pro" pitchFamily="34" charset="0"/>
                </a:rPr>
                <a:t>N</a:t>
              </a:r>
              <a:endParaRPr lang="en-US" sz="2000" dirty="0">
                <a:solidFill>
                  <a:schemeClr val="bg1"/>
                </a:solidFill>
                <a:latin typeface="Myriad Pro" pitchFamily="34" charset="0"/>
              </a:endParaRPr>
            </a:p>
          </p:txBody>
        </p:sp>
      </p:grpSp>
      <p:grpSp>
        <p:nvGrpSpPr>
          <p:cNvPr id="9" name="Group 8"/>
          <p:cNvGrpSpPr/>
          <p:nvPr/>
        </p:nvGrpSpPr>
        <p:grpSpPr>
          <a:xfrm>
            <a:off x="1403647" y="1224668"/>
            <a:ext cx="987075" cy="987075"/>
            <a:chOff x="1559284" y="1426485"/>
            <a:chExt cx="1714483" cy="1714483"/>
          </a:xfrm>
        </p:grpSpPr>
        <p:sp>
          <p:nvSpPr>
            <p:cNvPr id="10" name="Rounded Rectangle 9"/>
            <p:cNvSpPr/>
            <p:nvPr/>
          </p:nvSpPr>
          <p:spPr>
            <a:xfrm>
              <a:off x="1559284" y="1426485"/>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2" name="Picture 2" descr="D:\Dropbox\UW\research\usable_data\CSCW16\slides\01_propos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4117" y="1527232"/>
              <a:ext cx="1294935" cy="1439515"/>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p:cNvSpPr txBox="1"/>
          <p:nvPr/>
        </p:nvSpPr>
        <p:spPr>
          <a:xfrm>
            <a:off x="1113143" y="2314801"/>
            <a:ext cx="1551707" cy="830997"/>
          </a:xfrm>
          <a:prstGeom prst="rect">
            <a:avLst/>
          </a:prstGeom>
          <a:noFill/>
        </p:spPr>
        <p:txBody>
          <a:bodyPr wrap="none" rtlCol="0">
            <a:spAutoFit/>
          </a:bodyPr>
          <a:lstStyle/>
          <a:p>
            <a:pPr algn="ctr"/>
            <a:r>
              <a:rPr lang="en-US" sz="2400" b="1" dirty="0" smtClean="0">
                <a:latin typeface="Myriad Pro" pitchFamily="34" charset="0"/>
              </a:rPr>
              <a:t>Apply for </a:t>
            </a:r>
          </a:p>
          <a:p>
            <a:pPr algn="ctr"/>
            <a:r>
              <a:rPr lang="en-US" sz="2400" b="1" dirty="0" smtClean="0">
                <a:latin typeface="Myriad Pro" pitchFamily="34" charset="0"/>
              </a:rPr>
              <a:t>allocation</a:t>
            </a:r>
            <a:endParaRPr lang="en-US" sz="2400" b="1" dirty="0">
              <a:latin typeface="Myriad Pro" pitchFamily="34" charset="0"/>
            </a:endParaRPr>
          </a:p>
        </p:txBody>
      </p:sp>
      <p:cxnSp>
        <p:nvCxnSpPr>
          <p:cNvPr id="24" name="Straight Arrow Connector 23"/>
          <p:cNvCxnSpPr/>
          <p:nvPr/>
        </p:nvCxnSpPr>
        <p:spPr>
          <a:xfrm flipV="1">
            <a:off x="2486066" y="1731989"/>
            <a:ext cx="359643" cy="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023472" y="1731989"/>
            <a:ext cx="359643" cy="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558243" y="1731989"/>
            <a:ext cx="359643" cy="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7093014" y="1731989"/>
            <a:ext cx="359643" cy="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2941053" y="1224668"/>
            <a:ext cx="987075" cy="987075"/>
            <a:chOff x="3442191" y="1340768"/>
            <a:chExt cx="1714483" cy="1756097"/>
          </a:xfrm>
        </p:grpSpPr>
        <p:sp>
          <p:nvSpPr>
            <p:cNvPr id="15" name="Rounded Rectangle 14"/>
            <p:cNvSpPr/>
            <p:nvPr/>
          </p:nvSpPr>
          <p:spPr>
            <a:xfrm>
              <a:off x="3442191" y="1382382"/>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6" name="Picture 3" descr="D:\Dropbox\UW\research\usable_data\CSCW16\slides\02_preparat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0790" y="1340768"/>
              <a:ext cx="1517284" cy="1686690"/>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TextBox 31"/>
          <p:cNvSpPr txBox="1"/>
          <p:nvPr/>
        </p:nvSpPr>
        <p:spPr>
          <a:xfrm>
            <a:off x="2774741" y="2314801"/>
            <a:ext cx="1323183" cy="830997"/>
          </a:xfrm>
          <a:prstGeom prst="rect">
            <a:avLst/>
          </a:prstGeom>
          <a:noFill/>
        </p:spPr>
        <p:txBody>
          <a:bodyPr wrap="none" rtlCol="0">
            <a:spAutoFit/>
          </a:bodyPr>
          <a:lstStyle/>
          <a:p>
            <a:pPr algn="ctr"/>
            <a:r>
              <a:rPr lang="en-US" sz="2400" b="1" dirty="0" smtClean="0">
                <a:latin typeface="Myriad Pro" pitchFamily="34" charset="0"/>
              </a:rPr>
              <a:t>Prepare </a:t>
            </a:r>
          </a:p>
          <a:p>
            <a:pPr algn="ctr"/>
            <a:r>
              <a:rPr lang="en-US" sz="2400" b="1" dirty="0" smtClean="0">
                <a:latin typeface="Myriad Pro" pitchFamily="34" charset="0"/>
              </a:rPr>
              <a:t>jobs</a:t>
            </a:r>
            <a:endParaRPr lang="en-US" sz="2400" b="1" dirty="0">
              <a:latin typeface="Myriad Pro" pitchFamily="34" charset="0"/>
            </a:endParaRPr>
          </a:p>
        </p:txBody>
      </p:sp>
      <p:grpSp>
        <p:nvGrpSpPr>
          <p:cNvPr id="17" name="Group 16"/>
          <p:cNvGrpSpPr/>
          <p:nvPr/>
        </p:nvGrpSpPr>
        <p:grpSpPr>
          <a:xfrm>
            <a:off x="4478459" y="1224669"/>
            <a:ext cx="984440" cy="987072"/>
            <a:chOff x="1559283" y="3573016"/>
            <a:chExt cx="1714483" cy="1719068"/>
          </a:xfrm>
        </p:grpSpPr>
        <p:sp>
          <p:nvSpPr>
            <p:cNvPr id="18" name="Rounded Rectangle 17"/>
            <p:cNvSpPr/>
            <p:nvPr/>
          </p:nvSpPr>
          <p:spPr>
            <a:xfrm>
              <a:off x="1559283" y="3575309"/>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20" name="Picture 4" descr="D:\Dropbox\UW\research\usable_data\CSCW16\slides\03_queu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3319" y="3573016"/>
              <a:ext cx="1546411" cy="1719068"/>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Box 32"/>
          <p:cNvSpPr txBox="1"/>
          <p:nvPr/>
        </p:nvSpPr>
        <p:spPr>
          <a:xfrm>
            <a:off x="4207815" y="2314801"/>
            <a:ext cx="1590564" cy="830997"/>
          </a:xfrm>
          <a:prstGeom prst="rect">
            <a:avLst/>
          </a:prstGeom>
          <a:noFill/>
        </p:spPr>
        <p:txBody>
          <a:bodyPr wrap="none" rtlCol="0">
            <a:spAutoFit/>
          </a:bodyPr>
          <a:lstStyle/>
          <a:p>
            <a:pPr algn="ctr"/>
            <a:r>
              <a:rPr lang="en-US" sz="2400" b="1" dirty="0" smtClean="0">
                <a:latin typeface="Myriad Pro" pitchFamily="34" charset="0"/>
              </a:rPr>
              <a:t>Submit to </a:t>
            </a:r>
          </a:p>
          <a:p>
            <a:pPr algn="ctr"/>
            <a:r>
              <a:rPr lang="en-US" sz="2400" b="1" dirty="0" smtClean="0">
                <a:latin typeface="Myriad Pro" pitchFamily="34" charset="0"/>
              </a:rPr>
              <a:t>queues</a:t>
            </a:r>
            <a:endParaRPr lang="en-US" sz="2400" b="1" dirty="0">
              <a:latin typeface="Myriad Pro" pitchFamily="34" charset="0"/>
            </a:endParaRPr>
          </a:p>
        </p:txBody>
      </p:sp>
      <p:grpSp>
        <p:nvGrpSpPr>
          <p:cNvPr id="21" name="Group 20"/>
          <p:cNvGrpSpPr/>
          <p:nvPr/>
        </p:nvGrpSpPr>
        <p:grpSpPr>
          <a:xfrm>
            <a:off x="6013230" y="1225680"/>
            <a:ext cx="984440" cy="984440"/>
            <a:chOff x="3923928" y="3573015"/>
            <a:chExt cx="1714483" cy="1714483"/>
          </a:xfrm>
        </p:grpSpPr>
        <p:sp>
          <p:nvSpPr>
            <p:cNvPr id="22" name="Rounded Rectangle 21"/>
            <p:cNvSpPr/>
            <p:nvPr/>
          </p:nvSpPr>
          <p:spPr>
            <a:xfrm>
              <a:off x="3923928" y="3573015"/>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23" name="Picture 5" descr="D:\Dropbox\UW\research\usable_data\CSCW16\slides\04_executi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9710" y="3573016"/>
              <a:ext cx="1442919" cy="1604021"/>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TextBox 33"/>
          <p:cNvSpPr txBox="1"/>
          <p:nvPr/>
        </p:nvSpPr>
        <p:spPr>
          <a:xfrm>
            <a:off x="5908270" y="2314801"/>
            <a:ext cx="1370055" cy="830997"/>
          </a:xfrm>
          <a:prstGeom prst="rect">
            <a:avLst/>
          </a:prstGeom>
          <a:noFill/>
        </p:spPr>
        <p:txBody>
          <a:bodyPr wrap="none" rtlCol="0">
            <a:spAutoFit/>
          </a:bodyPr>
          <a:lstStyle/>
          <a:p>
            <a:r>
              <a:rPr lang="en-US" sz="2400" b="1" dirty="0" smtClean="0">
                <a:latin typeface="Myriad Pro" pitchFamily="34" charset="0"/>
              </a:rPr>
              <a:t>Jobs are </a:t>
            </a:r>
          </a:p>
          <a:p>
            <a:r>
              <a:rPr lang="en-US" sz="2400" b="1" dirty="0" smtClean="0">
                <a:latin typeface="Myriad Pro" pitchFamily="34" charset="0"/>
              </a:rPr>
              <a:t>running</a:t>
            </a:r>
            <a:endParaRPr lang="en-US" sz="2400" b="1" dirty="0">
              <a:latin typeface="Myriad Pro" pitchFamily="34" charset="0"/>
            </a:endParaRPr>
          </a:p>
        </p:txBody>
      </p:sp>
      <p:grpSp>
        <p:nvGrpSpPr>
          <p:cNvPr id="25" name="Group 24"/>
          <p:cNvGrpSpPr/>
          <p:nvPr/>
        </p:nvGrpSpPr>
        <p:grpSpPr>
          <a:xfrm>
            <a:off x="7548000" y="1196752"/>
            <a:ext cx="984440" cy="984440"/>
            <a:chOff x="6876256" y="3573014"/>
            <a:chExt cx="1714483" cy="1714483"/>
          </a:xfrm>
        </p:grpSpPr>
        <p:sp>
          <p:nvSpPr>
            <p:cNvPr id="26" name="Rounded Rectangle 25"/>
            <p:cNvSpPr/>
            <p:nvPr/>
          </p:nvSpPr>
          <p:spPr>
            <a:xfrm>
              <a:off x="6876256" y="3573014"/>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27" name="Picture 6"/>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991733" y="3605673"/>
              <a:ext cx="1483528" cy="1649164"/>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TextBox 34"/>
          <p:cNvSpPr txBox="1"/>
          <p:nvPr/>
        </p:nvSpPr>
        <p:spPr>
          <a:xfrm>
            <a:off x="7388218" y="2314801"/>
            <a:ext cx="1288238" cy="830997"/>
          </a:xfrm>
          <a:prstGeom prst="rect">
            <a:avLst/>
          </a:prstGeom>
          <a:noFill/>
        </p:spPr>
        <p:txBody>
          <a:bodyPr wrap="none" rtlCol="0">
            <a:spAutoFit/>
          </a:bodyPr>
          <a:lstStyle/>
          <a:p>
            <a:r>
              <a:rPr lang="en-US" sz="2400" b="1" dirty="0" smtClean="0">
                <a:latin typeface="Myriad Pro" pitchFamily="34" charset="0"/>
              </a:rPr>
              <a:t>Archive </a:t>
            </a:r>
            <a:br>
              <a:rPr lang="en-US" sz="2400" b="1" dirty="0" smtClean="0">
                <a:latin typeface="Myriad Pro" pitchFamily="34" charset="0"/>
              </a:rPr>
            </a:br>
            <a:r>
              <a:rPr lang="en-US" sz="2400" b="1" dirty="0" smtClean="0">
                <a:latin typeface="Myriad Pro" pitchFamily="34" charset="0"/>
              </a:rPr>
              <a:t>outputs</a:t>
            </a:r>
            <a:endParaRPr lang="en-US" sz="2400" b="1" dirty="0">
              <a:latin typeface="Myriad Pro" pitchFamily="34" charset="0"/>
            </a:endParaRPr>
          </a:p>
        </p:txBody>
      </p:sp>
      <p:sp>
        <p:nvSpPr>
          <p:cNvPr id="36" name="Rectangle 35"/>
          <p:cNvSpPr/>
          <p:nvPr/>
        </p:nvSpPr>
        <p:spPr>
          <a:xfrm>
            <a:off x="7093015" y="1120991"/>
            <a:ext cx="1583442" cy="1152128"/>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282379" y="2314800"/>
            <a:ext cx="1559107" cy="83099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292511" y="1110124"/>
            <a:ext cx="4265731" cy="1152128"/>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984477" y="2306717"/>
            <a:ext cx="4813901" cy="83099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4589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An exemplar HPC workflow</a:t>
            </a:r>
            <a:endParaRPr lang="en-US" sz="3200" dirty="0"/>
          </a:p>
        </p:txBody>
      </p:sp>
      <p:grpSp>
        <p:nvGrpSpPr>
          <p:cNvPr id="19" name="Group 18"/>
          <p:cNvGrpSpPr/>
          <p:nvPr/>
        </p:nvGrpSpPr>
        <p:grpSpPr>
          <a:xfrm>
            <a:off x="328159" y="1042171"/>
            <a:ext cx="656319" cy="1152128"/>
            <a:chOff x="379429" y="1382382"/>
            <a:chExt cx="656319" cy="1152128"/>
          </a:xfrm>
        </p:grpSpPr>
        <p:grpSp>
          <p:nvGrpSpPr>
            <p:cNvPr id="3" name="Group 2"/>
            <p:cNvGrpSpPr/>
            <p:nvPr/>
          </p:nvGrpSpPr>
          <p:grpSpPr>
            <a:xfrm>
              <a:off x="379429" y="1382382"/>
              <a:ext cx="656319" cy="1152128"/>
              <a:chOff x="1187624" y="5088306"/>
              <a:chExt cx="793973" cy="1393772"/>
            </a:xfrm>
          </p:grpSpPr>
          <p:sp>
            <p:nvSpPr>
              <p:cNvPr id="4" name="Snip Same Side Corner Rectangle 3"/>
              <p:cNvSpPr/>
              <p:nvPr/>
            </p:nvSpPr>
            <p:spPr>
              <a:xfrm>
                <a:off x="1187624" y="5661248"/>
                <a:ext cx="793973" cy="820830"/>
              </a:xfrm>
              <a:prstGeom prst="snip2SameRect">
                <a:avLst>
                  <a:gd name="adj1" fmla="val 32023"/>
                  <a:gd name="adj2" fmla="val 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16683" y="5088306"/>
                <a:ext cx="735853" cy="69701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531096" y="2006193"/>
              <a:ext cx="352982" cy="400110"/>
            </a:xfrm>
            <a:prstGeom prst="rect">
              <a:avLst/>
            </a:prstGeom>
            <a:noFill/>
          </p:spPr>
          <p:txBody>
            <a:bodyPr wrap="none" rtlCol="0">
              <a:spAutoFit/>
            </a:bodyPr>
            <a:lstStyle/>
            <a:p>
              <a:r>
                <a:rPr lang="en-US" sz="2000" dirty="0" smtClean="0">
                  <a:solidFill>
                    <a:schemeClr val="bg1"/>
                  </a:solidFill>
                  <a:latin typeface="Myriad Pro" pitchFamily="34" charset="0"/>
                </a:rPr>
                <a:t>N</a:t>
              </a:r>
              <a:endParaRPr lang="en-US" sz="2000" dirty="0">
                <a:solidFill>
                  <a:schemeClr val="bg1"/>
                </a:solidFill>
                <a:latin typeface="Myriad Pro" pitchFamily="34" charset="0"/>
              </a:endParaRPr>
            </a:p>
          </p:txBody>
        </p:sp>
      </p:grpSp>
      <p:grpSp>
        <p:nvGrpSpPr>
          <p:cNvPr id="9" name="Group 8"/>
          <p:cNvGrpSpPr/>
          <p:nvPr/>
        </p:nvGrpSpPr>
        <p:grpSpPr>
          <a:xfrm>
            <a:off x="1403647" y="1224668"/>
            <a:ext cx="987075" cy="987075"/>
            <a:chOff x="1559284" y="1426485"/>
            <a:chExt cx="1714483" cy="1714483"/>
          </a:xfrm>
        </p:grpSpPr>
        <p:sp>
          <p:nvSpPr>
            <p:cNvPr id="10" name="Rounded Rectangle 9"/>
            <p:cNvSpPr/>
            <p:nvPr/>
          </p:nvSpPr>
          <p:spPr>
            <a:xfrm>
              <a:off x="1559284" y="1426485"/>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2" name="Picture 2" descr="D:\Dropbox\UW\research\usable_data\CSCW16\slides\01_propos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4117" y="1527232"/>
              <a:ext cx="1294935" cy="1439515"/>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p:cNvSpPr txBox="1"/>
          <p:nvPr/>
        </p:nvSpPr>
        <p:spPr>
          <a:xfrm>
            <a:off x="1113143" y="2314801"/>
            <a:ext cx="1551707" cy="830997"/>
          </a:xfrm>
          <a:prstGeom prst="rect">
            <a:avLst/>
          </a:prstGeom>
          <a:noFill/>
        </p:spPr>
        <p:txBody>
          <a:bodyPr wrap="none" rtlCol="0">
            <a:spAutoFit/>
          </a:bodyPr>
          <a:lstStyle/>
          <a:p>
            <a:pPr algn="ctr"/>
            <a:r>
              <a:rPr lang="en-US" sz="2400" b="1" dirty="0" smtClean="0">
                <a:latin typeface="Myriad Pro" pitchFamily="34" charset="0"/>
              </a:rPr>
              <a:t>Apply for </a:t>
            </a:r>
          </a:p>
          <a:p>
            <a:pPr algn="ctr"/>
            <a:r>
              <a:rPr lang="en-US" sz="2400" b="1" dirty="0" smtClean="0">
                <a:latin typeface="Myriad Pro" pitchFamily="34" charset="0"/>
              </a:rPr>
              <a:t>allocation</a:t>
            </a:r>
            <a:endParaRPr lang="en-US" sz="2400" b="1" dirty="0">
              <a:latin typeface="Myriad Pro" pitchFamily="34" charset="0"/>
            </a:endParaRPr>
          </a:p>
        </p:txBody>
      </p:sp>
      <p:cxnSp>
        <p:nvCxnSpPr>
          <p:cNvPr id="24" name="Straight Arrow Connector 23"/>
          <p:cNvCxnSpPr/>
          <p:nvPr/>
        </p:nvCxnSpPr>
        <p:spPr>
          <a:xfrm flipV="1">
            <a:off x="2486066" y="1731989"/>
            <a:ext cx="359643" cy="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023472" y="1731989"/>
            <a:ext cx="359643" cy="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558243" y="1731989"/>
            <a:ext cx="359643" cy="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7093014" y="1731989"/>
            <a:ext cx="359643" cy="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2941053" y="1224668"/>
            <a:ext cx="987075" cy="987075"/>
            <a:chOff x="3442191" y="1340768"/>
            <a:chExt cx="1714483" cy="1756097"/>
          </a:xfrm>
        </p:grpSpPr>
        <p:sp>
          <p:nvSpPr>
            <p:cNvPr id="15" name="Rounded Rectangle 14"/>
            <p:cNvSpPr/>
            <p:nvPr/>
          </p:nvSpPr>
          <p:spPr>
            <a:xfrm>
              <a:off x="3442191" y="1382382"/>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6" name="Picture 3" descr="D:\Dropbox\UW\research\usable_data\CSCW16\slides\02_preparat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0790" y="1340768"/>
              <a:ext cx="1517284" cy="1686690"/>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TextBox 31"/>
          <p:cNvSpPr txBox="1"/>
          <p:nvPr/>
        </p:nvSpPr>
        <p:spPr>
          <a:xfrm>
            <a:off x="2774741" y="2314801"/>
            <a:ext cx="1323183" cy="830997"/>
          </a:xfrm>
          <a:prstGeom prst="rect">
            <a:avLst/>
          </a:prstGeom>
          <a:noFill/>
        </p:spPr>
        <p:txBody>
          <a:bodyPr wrap="none" rtlCol="0">
            <a:spAutoFit/>
          </a:bodyPr>
          <a:lstStyle/>
          <a:p>
            <a:pPr algn="ctr"/>
            <a:r>
              <a:rPr lang="en-US" sz="2400" b="1" dirty="0" smtClean="0">
                <a:latin typeface="Myriad Pro" pitchFamily="34" charset="0"/>
              </a:rPr>
              <a:t>Prepare </a:t>
            </a:r>
          </a:p>
          <a:p>
            <a:pPr algn="ctr"/>
            <a:r>
              <a:rPr lang="en-US" sz="2400" b="1" dirty="0" smtClean="0">
                <a:latin typeface="Myriad Pro" pitchFamily="34" charset="0"/>
              </a:rPr>
              <a:t>jobs</a:t>
            </a:r>
            <a:endParaRPr lang="en-US" sz="2400" b="1" dirty="0">
              <a:latin typeface="Myriad Pro" pitchFamily="34" charset="0"/>
            </a:endParaRPr>
          </a:p>
        </p:txBody>
      </p:sp>
      <p:grpSp>
        <p:nvGrpSpPr>
          <p:cNvPr id="17" name="Group 16"/>
          <p:cNvGrpSpPr/>
          <p:nvPr/>
        </p:nvGrpSpPr>
        <p:grpSpPr>
          <a:xfrm>
            <a:off x="4478459" y="1224669"/>
            <a:ext cx="984440" cy="987072"/>
            <a:chOff x="1559283" y="3573016"/>
            <a:chExt cx="1714483" cy="1719068"/>
          </a:xfrm>
        </p:grpSpPr>
        <p:sp>
          <p:nvSpPr>
            <p:cNvPr id="18" name="Rounded Rectangle 17"/>
            <p:cNvSpPr/>
            <p:nvPr/>
          </p:nvSpPr>
          <p:spPr>
            <a:xfrm>
              <a:off x="1559283" y="3575309"/>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20" name="Picture 4" descr="D:\Dropbox\UW\research\usable_data\CSCW16\slides\03_queu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3319" y="3573016"/>
              <a:ext cx="1546411" cy="1719068"/>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Box 32"/>
          <p:cNvSpPr txBox="1"/>
          <p:nvPr/>
        </p:nvSpPr>
        <p:spPr>
          <a:xfrm>
            <a:off x="4207815" y="2314801"/>
            <a:ext cx="1590564" cy="830997"/>
          </a:xfrm>
          <a:prstGeom prst="rect">
            <a:avLst/>
          </a:prstGeom>
          <a:noFill/>
        </p:spPr>
        <p:txBody>
          <a:bodyPr wrap="none" rtlCol="0">
            <a:spAutoFit/>
          </a:bodyPr>
          <a:lstStyle/>
          <a:p>
            <a:pPr algn="ctr"/>
            <a:r>
              <a:rPr lang="en-US" sz="2400" b="1" dirty="0" smtClean="0">
                <a:latin typeface="Myriad Pro" pitchFamily="34" charset="0"/>
              </a:rPr>
              <a:t>Submit to </a:t>
            </a:r>
          </a:p>
          <a:p>
            <a:pPr algn="ctr"/>
            <a:r>
              <a:rPr lang="en-US" sz="2400" b="1" dirty="0" smtClean="0">
                <a:latin typeface="Myriad Pro" pitchFamily="34" charset="0"/>
              </a:rPr>
              <a:t>queues</a:t>
            </a:r>
            <a:endParaRPr lang="en-US" sz="2400" b="1" dirty="0">
              <a:latin typeface="Myriad Pro" pitchFamily="34" charset="0"/>
            </a:endParaRPr>
          </a:p>
        </p:txBody>
      </p:sp>
      <p:grpSp>
        <p:nvGrpSpPr>
          <p:cNvPr id="21" name="Group 20"/>
          <p:cNvGrpSpPr/>
          <p:nvPr/>
        </p:nvGrpSpPr>
        <p:grpSpPr>
          <a:xfrm>
            <a:off x="6013230" y="1225680"/>
            <a:ext cx="984440" cy="984440"/>
            <a:chOff x="3923928" y="3573015"/>
            <a:chExt cx="1714483" cy="1714483"/>
          </a:xfrm>
        </p:grpSpPr>
        <p:sp>
          <p:nvSpPr>
            <p:cNvPr id="22" name="Rounded Rectangle 21"/>
            <p:cNvSpPr/>
            <p:nvPr/>
          </p:nvSpPr>
          <p:spPr>
            <a:xfrm>
              <a:off x="3923928" y="3573015"/>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23" name="Picture 5" descr="D:\Dropbox\UW\research\usable_data\CSCW16\slides\04_executi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9710" y="3573016"/>
              <a:ext cx="1442919" cy="1604021"/>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TextBox 33"/>
          <p:cNvSpPr txBox="1"/>
          <p:nvPr/>
        </p:nvSpPr>
        <p:spPr>
          <a:xfrm>
            <a:off x="5908270" y="2314801"/>
            <a:ext cx="1370055" cy="830997"/>
          </a:xfrm>
          <a:prstGeom prst="rect">
            <a:avLst/>
          </a:prstGeom>
          <a:noFill/>
        </p:spPr>
        <p:txBody>
          <a:bodyPr wrap="none" rtlCol="0">
            <a:spAutoFit/>
          </a:bodyPr>
          <a:lstStyle/>
          <a:p>
            <a:r>
              <a:rPr lang="en-US" sz="2400" b="1" dirty="0" smtClean="0">
                <a:latin typeface="Myriad Pro" pitchFamily="34" charset="0"/>
              </a:rPr>
              <a:t>Jobs are </a:t>
            </a:r>
          </a:p>
          <a:p>
            <a:r>
              <a:rPr lang="en-US" sz="2400" b="1" dirty="0" smtClean="0">
                <a:latin typeface="Myriad Pro" pitchFamily="34" charset="0"/>
              </a:rPr>
              <a:t>running</a:t>
            </a:r>
            <a:endParaRPr lang="en-US" sz="2400" b="1" dirty="0">
              <a:latin typeface="Myriad Pro" pitchFamily="34" charset="0"/>
            </a:endParaRPr>
          </a:p>
        </p:txBody>
      </p:sp>
      <p:grpSp>
        <p:nvGrpSpPr>
          <p:cNvPr id="25" name="Group 24"/>
          <p:cNvGrpSpPr/>
          <p:nvPr/>
        </p:nvGrpSpPr>
        <p:grpSpPr>
          <a:xfrm>
            <a:off x="7548000" y="1196752"/>
            <a:ext cx="984440" cy="984440"/>
            <a:chOff x="6876256" y="3573014"/>
            <a:chExt cx="1714483" cy="1714483"/>
          </a:xfrm>
        </p:grpSpPr>
        <p:sp>
          <p:nvSpPr>
            <p:cNvPr id="26" name="Rounded Rectangle 25"/>
            <p:cNvSpPr/>
            <p:nvPr/>
          </p:nvSpPr>
          <p:spPr>
            <a:xfrm>
              <a:off x="6876256" y="3573014"/>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27" name="Picture 6"/>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991733" y="3605673"/>
              <a:ext cx="1483528" cy="1649164"/>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TextBox 34"/>
          <p:cNvSpPr txBox="1"/>
          <p:nvPr/>
        </p:nvSpPr>
        <p:spPr>
          <a:xfrm>
            <a:off x="7388218" y="2314801"/>
            <a:ext cx="1288238" cy="830997"/>
          </a:xfrm>
          <a:prstGeom prst="rect">
            <a:avLst/>
          </a:prstGeom>
          <a:noFill/>
        </p:spPr>
        <p:txBody>
          <a:bodyPr wrap="none" rtlCol="0">
            <a:spAutoFit/>
          </a:bodyPr>
          <a:lstStyle/>
          <a:p>
            <a:r>
              <a:rPr lang="en-US" sz="2400" b="1" dirty="0" smtClean="0">
                <a:latin typeface="Myriad Pro" pitchFamily="34" charset="0"/>
              </a:rPr>
              <a:t>Archive </a:t>
            </a:r>
            <a:br>
              <a:rPr lang="en-US" sz="2400" b="1" dirty="0" smtClean="0">
                <a:latin typeface="Myriad Pro" pitchFamily="34" charset="0"/>
              </a:rPr>
            </a:br>
            <a:r>
              <a:rPr lang="en-US" sz="2400" b="1" dirty="0" smtClean="0">
                <a:latin typeface="Myriad Pro" pitchFamily="34" charset="0"/>
              </a:rPr>
              <a:t>outputs</a:t>
            </a:r>
            <a:endParaRPr lang="en-US" sz="2400" b="1" dirty="0">
              <a:latin typeface="Myriad Pro" pitchFamily="34" charset="0"/>
            </a:endParaRPr>
          </a:p>
        </p:txBody>
      </p:sp>
      <p:sp>
        <p:nvSpPr>
          <p:cNvPr id="38" name="Rectangle 37"/>
          <p:cNvSpPr/>
          <p:nvPr/>
        </p:nvSpPr>
        <p:spPr>
          <a:xfrm>
            <a:off x="1292511" y="1110124"/>
            <a:ext cx="5800504" cy="1152128"/>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984477" y="2306717"/>
            <a:ext cx="6288358" cy="83099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757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An exemplar HPC workflow</a:t>
            </a:r>
            <a:endParaRPr lang="en-US" sz="3200" dirty="0"/>
          </a:p>
        </p:txBody>
      </p:sp>
      <p:grpSp>
        <p:nvGrpSpPr>
          <p:cNvPr id="19" name="Group 18"/>
          <p:cNvGrpSpPr/>
          <p:nvPr/>
        </p:nvGrpSpPr>
        <p:grpSpPr>
          <a:xfrm>
            <a:off x="328159" y="1042171"/>
            <a:ext cx="656319" cy="1152128"/>
            <a:chOff x="379429" y="1382382"/>
            <a:chExt cx="656319" cy="1152128"/>
          </a:xfrm>
        </p:grpSpPr>
        <p:grpSp>
          <p:nvGrpSpPr>
            <p:cNvPr id="3" name="Group 2"/>
            <p:cNvGrpSpPr/>
            <p:nvPr/>
          </p:nvGrpSpPr>
          <p:grpSpPr>
            <a:xfrm>
              <a:off x="379429" y="1382382"/>
              <a:ext cx="656319" cy="1152128"/>
              <a:chOff x="1187624" y="5088306"/>
              <a:chExt cx="793973" cy="1393772"/>
            </a:xfrm>
          </p:grpSpPr>
          <p:sp>
            <p:nvSpPr>
              <p:cNvPr id="4" name="Snip Same Side Corner Rectangle 3"/>
              <p:cNvSpPr/>
              <p:nvPr/>
            </p:nvSpPr>
            <p:spPr>
              <a:xfrm>
                <a:off x="1187624" y="5661248"/>
                <a:ext cx="793973" cy="820830"/>
              </a:xfrm>
              <a:prstGeom prst="snip2SameRect">
                <a:avLst>
                  <a:gd name="adj1" fmla="val 32023"/>
                  <a:gd name="adj2" fmla="val 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16683" y="5088306"/>
                <a:ext cx="735853" cy="69701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531096" y="2006193"/>
              <a:ext cx="352982" cy="400110"/>
            </a:xfrm>
            <a:prstGeom prst="rect">
              <a:avLst/>
            </a:prstGeom>
            <a:noFill/>
          </p:spPr>
          <p:txBody>
            <a:bodyPr wrap="none" rtlCol="0">
              <a:spAutoFit/>
            </a:bodyPr>
            <a:lstStyle/>
            <a:p>
              <a:r>
                <a:rPr lang="en-US" sz="2000" dirty="0" smtClean="0">
                  <a:solidFill>
                    <a:schemeClr val="bg1"/>
                  </a:solidFill>
                  <a:latin typeface="Myriad Pro" pitchFamily="34" charset="0"/>
                </a:rPr>
                <a:t>N</a:t>
              </a:r>
              <a:endParaRPr lang="en-US" sz="2000" dirty="0">
                <a:solidFill>
                  <a:schemeClr val="bg1"/>
                </a:solidFill>
                <a:latin typeface="Myriad Pro" pitchFamily="34" charset="0"/>
              </a:endParaRPr>
            </a:p>
          </p:txBody>
        </p:sp>
      </p:grpSp>
      <p:grpSp>
        <p:nvGrpSpPr>
          <p:cNvPr id="9" name="Group 8"/>
          <p:cNvGrpSpPr/>
          <p:nvPr/>
        </p:nvGrpSpPr>
        <p:grpSpPr>
          <a:xfrm>
            <a:off x="1403647" y="1224668"/>
            <a:ext cx="987075" cy="987075"/>
            <a:chOff x="1559284" y="1426485"/>
            <a:chExt cx="1714483" cy="1714483"/>
          </a:xfrm>
        </p:grpSpPr>
        <p:sp>
          <p:nvSpPr>
            <p:cNvPr id="10" name="Rounded Rectangle 9"/>
            <p:cNvSpPr/>
            <p:nvPr/>
          </p:nvSpPr>
          <p:spPr>
            <a:xfrm>
              <a:off x="1559284" y="1426485"/>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2" name="Picture 2" descr="D:\Dropbox\UW\research\usable_data\CSCW16\slides\01_propos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4117" y="1527232"/>
              <a:ext cx="1294935" cy="1439515"/>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p:cNvSpPr txBox="1"/>
          <p:nvPr/>
        </p:nvSpPr>
        <p:spPr>
          <a:xfrm>
            <a:off x="1113143" y="2314801"/>
            <a:ext cx="1551707" cy="830997"/>
          </a:xfrm>
          <a:prstGeom prst="rect">
            <a:avLst/>
          </a:prstGeom>
          <a:noFill/>
        </p:spPr>
        <p:txBody>
          <a:bodyPr wrap="none" rtlCol="0">
            <a:spAutoFit/>
          </a:bodyPr>
          <a:lstStyle/>
          <a:p>
            <a:pPr algn="ctr"/>
            <a:r>
              <a:rPr lang="en-US" sz="2400" b="1" dirty="0" smtClean="0">
                <a:latin typeface="Myriad Pro" pitchFamily="34" charset="0"/>
              </a:rPr>
              <a:t>Apply for </a:t>
            </a:r>
          </a:p>
          <a:p>
            <a:pPr algn="ctr"/>
            <a:r>
              <a:rPr lang="en-US" sz="2400" b="1" dirty="0" smtClean="0">
                <a:latin typeface="Myriad Pro" pitchFamily="34" charset="0"/>
              </a:rPr>
              <a:t>allocation</a:t>
            </a:r>
            <a:endParaRPr lang="en-US" sz="2400" b="1" dirty="0">
              <a:latin typeface="Myriad Pro" pitchFamily="34" charset="0"/>
            </a:endParaRPr>
          </a:p>
        </p:txBody>
      </p:sp>
      <p:cxnSp>
        <p:nvCxnSpPr>
          <p:cNvPr id="24" name="Straight Arrow Connector 23"/>
          <p:cNvCxnSpPr/>
          <p:nvPr/>
        </p:nvCxnSpPr>
        <p:spPr>
          <a:xfrm flipV="1">
            <a:off x="2486066" y="1731989"/>
            <a:ext cx="359643" cy="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023472" y="1731989"/>
            <a:ext cx="359643" cy="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558243" y="1731989"/>
            <a:ext cx="359643" cy="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7093014" y="1731989"/>
            <a:ext cx="359643" cy="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2941053" y="1224668"/>
            <a:ext cx="987075" cy="987075"/>
            <a:chOff x="3442191" y="1340768"/>
            <a:chExt cx="1714483" cy="1756097"/>
          </a:xfrm>
        </p:grpSpPr>
        <p:sp>
          <p:nvSpPr>
            <p:cNvPr id="15" name="Rounded Rectangle 14"/>
            <p:cNvSpPr/>
            <p:nvPr/>
          </p:nvSpPr>
          <p:spPr>
            <a:xfrm>
              <a:off x="3442191" y="1382382"/>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6" name="Picture 3" descr="D:\Dropbox\UW\research\usable_data\CSCW16\slides\02_preparat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0790" y="1340768"/>
              <a:ext cx="1517284" cy="1686690"/>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TextBox 31"/>
          <p:cNvSpPr txBox="1"/>
          <p:nvPr/>
        </p:nvSpPr>
        <p:spPr>
          <a:xfrm>
            <a:off x="2774741" y="2314801"/>
            <a:ext cx="1323183" cy="830997"/>
          </a:xfrm>
          <a:prstGeom prst="rect">
            <a:avLst/>
          </a:prstGeom>
          <a:noFill/>
        </p:spPr>
        <p:txBody>
          <a:bodyPr wrap="none" rtlCol="0">
            <a:spAutoFit/>
          </a:bodyPr>
          <a:lstStyle/>
          <a:p>
            <a:pPr algn="ctr"/>
            <a:r>
              <a:rPr lang="en-US" sz="2400" b="1" dirty="0" smtClean="0">
                <a:latin typeface="Myriad Pro" pitchFamily="34" charset="0"/>
              </a:rPr>
              <a:t>Prepare </a:t>
            </a:r>
          </a:p>
          <a:p>
            <a:pPr algn="ctr"/>
            <a:r>
              <a:rPr lang="en-US" sz="2400" b="1" dirty="0" smtClean="0">
                <a:latin typeface="Myriad Pro" pitchFamily="34" charset="0"/>
              </a:rPr>
              <a:t>jobs</a:t>
            </a:r>
            <a:endParaRPr lang="en-US" sz="2400" b="1" dirty="0">
              <a:latin typeface="Myriad Pro" pitchFamily="34" charset="0"/>
            </a:endParaRPr>
          </a:p>
        </p:txBody>
      </p:sp>
      <p:grpSp>
        <p:nvGrpSpPr>
          <p:cNvPr id="17" name="Group 16"/>
          <p:cNvGrpSpPr/>
          <p:nvPr/>
        </p:nvGrpSpPr>
        <p:grpSpPr>
          <a:xfrm>
            <a:off x="4478459" y="1224669"/>
            <a:ext cx="984440" cy="987072"/>
            <a:chOff x="1559283" y="3573016"/>
            <a:chExt cx="1714483" cy="1719068"/>
          </a:xfrm>
        </p:grpSpPr>
        <p:sp>
          <p:nvSpPr>
            <p:cNvPr id="18" name="Rounded Rectangle 17"/>
            <p:cNvSpPr/>
            <p:nvPr/>
          </p:nvSpPr>
          <p:spPr>
            <a:xfrm>
              <a:off x="1559283" y="3575309"/>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20" name="Picture 4" descr="D:\Dropbox\UW\research\usable_data\CSCW16\slides\03_queu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3319" y="3573016"/>
              <a:ext cx="1546411" cy="1719068"/>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Box 32"/>
          <p:cNvSpPr txBox="1"/>
          <p:nvPr/>
        </p:nvSpPr>
        <p:spPr>
          <a:xfrm>
            <a:off x="4207815" y="2314801"/>
            <a:ext cx="1590564" cy="830997"/>
          </a:xfrm>
          <a:prstGeom prst="rect">
            <a:avLst/>
          </a:prstGeom>
          <a:noFill/>
        </p:spPr>
        <p:txBody>
          <a:bodyPr wrap="none" rtlCol="0">
            <a:spAutoFit/>
          </a:bodyPr>
          <a:lstStyle/>
          <a:p>
            <a:pPr algn="ctr"/>
            <a:r>
              <a:rPr lang="en-US" sz="2400" b="1" dirty="0" smtClean="0">
                <a:latin typeface="Myriad Pro" pitchFamily="34" charset="0"/>
              </a:rPr>
              <a:t>Submit to </a:t>
            </a:r>
          </a:p>
          <a:p>
            <a:pPr algn="ctr"/>
            <a:r>
              <a:rPr lang="en-US" sz="2400" b="1" dirty="0" smtClean="0">
                <a:latin typeface="Myriad Pro" pitchFamily="34" charset="0"/>
              </a:rPr>
              <a:t>queues</a:t>
            </a:r>
            <a:endParaRPr lang="en-US" sz="2400" b="1" dirty="0">
              <a:latin typeface="Myriad Pro" pitchFamily="34" charset="0"/>
            </a:endParaRPr>
          </a:p>
        </p:txBody>
      </p:sp>
      <p:grpSp>
        <p:nvGrpSpPr>
          <p:cNvPr id="21" name="Group 20"/>
          <p:cNvGrpSpPr/>
          <p:nvPr/>
        </p:nvGrpSpPr>
        <p:grpSpPr>
          <a:xfrm>
            <a:off x="6013230" y="1225680"/>
            <a:ext cx="984440" cy="984440"/>
            <a:chOff x="3923928" y="3573015"/>
            <a:chExt cx="1714483" cy="1714483"/>
          </a:xfrm>
        </p:grpSpPr>
        <p:sp>
          <p:nvSpPr>
            <p:cNvPr id="22" name="Rounded Rectangle 21"/>
            <p:cNvSpPr/>
            <p:nvPr/>
          </p:nvSpPr>
          <p:spPr>
            <a:xfrm>
              <a:off x="3923928" y="3573015"/>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23" name="Picture 5" descr="D:\Dropbox\UW\research\usable_data\CSCW16\slides\04_executi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9710" y="3573016"/>
              <a:ext cx="1442919" cy="1604021"/>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TextBox 33"/>
          <p:cNvSpPr txBox="1"/>
          <p:nvPr/>
        </p:nvSpPr>
        <p:spPr>
          <a:xfrm>
            <a:off x="5908270" y="2314801"/>
            <a:ext cx="1370055" cy="830997"/>
          </a:xfrm>
          <a:prstGeom prst="rect">
            <a:avLst/>
          </a:prstGeom>
          <a:noFill/>
        </p:spPr>
        <p:txBody>
          <a:bodyPr wrap="none" rtlCol="0">
            <a:spAutoFit/>
          </a:bodyPr>
          <a:lstStyle/>
          <a:p>
            <a:r>
              <a:rPr lang="en-US" sz="2400" b="1" dirty="0" smtClean="0">
                <a:latin typeface="Myriad Pro" pitchFamily="34" charset="0"/>
              </a:rPr>
              <a:t>Jobs are </a:t>
            </a:r>
          </a:p>
          <a:p>
            <a:r>
              <a:rPr lang="en-US" sz="2400" b="1" dirty="0" smtClean="0">
                <a:latin typeface="Myriad Pro" pitchFamily="34" charset="0"/>
              </a:rPr>
              <a:t>running</a:t>
            </a:r>
            <a:endParaRPr lang="en-US" sz="2400" b="1" dirty="0">
              <a:latin typeface="Myriad Pro" pitchFamily="34" charset="0"/>
            </a:endParaRPr>
          </a:p>
        </p:txBody>
      </p:sp>
      <p:grpSp>
        <p:nvGrpSpPr>
          <p:cNvPr id="25" name="Group 24"/>
          <p:cNvGrpSpPr/>
          <p:nvPr/>
        </p:nvGrpSpPr>
        <p:grpSpPr>
          <a:xfrm>
            <a:off x="7548000" y="1196752"/>
            <a:ext cx="984440" cy="984440"/>
            <a:chOff x="6876256" y="3573014"/>
            <a:chExt cx="1714483" cy="1714483"/>
          </a:xfrm>
        </p:grpSpPr>
        <p:sp>
          <p:nvSpPr>
            <p:cNvPr id="26" name="Rounded Rectangle 25"/>
            <p:cNvSpPr/>
            <p:nvPr/>
          </p:nvSpPr>
          <p:spPr>
            <a:xfrm>
              <a:off x="6876256" y="3573014"/>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27" name="Picture 6"/>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991733" y="3605673"/>
              <a:ext cx="1483528" cy="1649164"/>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TextBox 34"/>
          <p:cNvSpPr txBox="1"/>
          <p:nvPr/>
        </p:nvSpPr>
        <p:spPr>
          <a:xfrm>
            <a:off x="7388218" y="2314801"/>
            <a:ext cx="1288238" cy="830997"/>
          </a:xfrm>
          <a:prstGeom prst="rect">
            <a:avLst/>
          </a:prstGeom>
          <a:noFill/>
        </p:spPr>
        <p:txBody>
          <a:bodyPr wrap="none" rtlCol="0">
            <a:spAutoFit/>
          </a:bodyPr>
          <a:lstStyle/>
          <a:p>
            <a:r>
              <a:rPr lang="en-US" sz="2400" b="1" dirty="0" smtClean="0">
                <a:latin typeface="Myriad Pro" pitchFamily="34" charset="0"/>
              </a:rPr>
              <a:t>Archive </a:t>
            </a:r>
            <a:br>
              <a:rPr lang="en-US" sz="2400" b="1" dirty="0" smtClean="0">
                <a:latin typeface="Myriad Pro" pitchFamily="34" charset="0"/>
              </a:rPr>
            </a:br>
            <a:r>
              <a:rPr lang="en-US" sz="2400" b="1" dirty="0" smtClean="0">
                <a:latin typeface="Myriad Pro" pitchFamily="34" charset="0"/>
              </a:rPr>
              <a:t>outputs</a:t>
            </a:r>
            <a:endParaRPr lang="en-US" sz="2400" b="1" dirty="0">
              <a:latin typeface="Myriad Pro" pitchFamily="34" charset="0"/>
            </a:endParaRPr>
          </a:p>
        </p:txBody>
      </p:sp>
    </p:spTree>
    <p:extLst>
      <p:ext uri="{BB962C8B-B14F-4D97-AF65-F5344CB8AC3E}">
        <p14:creationId xmlns:p14="http://schemas.microsoft.com/office/powerpoint/2010/main" val="2183781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An exemplar HPC workflow</a:t>
            </a:r>
          </a:p>
        </p:txBody>
      </p:sp>
      <p:grpSp>
        <p:nvGrpSpPr>
          <p:cNvPr id="19" name="Group 18"/>
          <p:cNvGrpSpPr/>
          <p:nvPr/>
        </p:nvGrpSpPr>
        <p:grpSpPr>
          <a:xfrm>
            <a:off x="328159" y="1042171"/>
            <a:ext cx="656319" cy="1152128"/>
            <a:chOff x="379429" y="1382382"/>
            <a:chExt cx="656319" cy="1152128"/>
          </a:xfrm>
        </p:grpSpPr>
        <p:grpSp>
          <p:nvGrpSpPr>
            <p:cNvPr id="3" name="Group 2"/>
            <p:cNvGrpSpPr/>
            <p:nvPr/>
          </p:nvGrpSpPr>
          <p:grpSpPr>
            <a:xfrm>
              <a:off x="379429" y="1382382"/>
              <a:ext cx="656319" cy="1152128"/>
              <a:chOff x="1187624" y="5088306"/>
              <a:chExt cx="793973" cy="1393772"/>
            </a:xfrm>
          </p:grpSpPr>
          <p:sp>
            <p:nvSpPr>
              <p:cNvPr id="4" name="Snip Same Side Corner Rectangle 3"/>
              <p:cNvSpPr/>
              <p:nvPr/>
            </p:nvSpPr>
            <p:spPr>
              <a:xfrm>
                <a:off x="1187624" y="5661248"/>
                <a:ext cx="793973" cy="820830"/>
              </a:xfrm>
              <a:prstGeom prst="snip2SameRect">
                <a:avLst>
                  <a:gd name="adj1" fmla="val 32023"/>
                  <a:gd name="adj2" fmla="val 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16683" y="5088306"/>
                <a:ext cx="735853" cy="69701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531096" y="2006193"/>
              <a:ext cx="352982" cy="400110"/>
            </a:xfrm>
            <a:prstGeom prst="rect">
              <a:avLst/>
            </a:prstGeom>
            <a:noFill/>
          </p:spPr>
          <p:txBody>
            <a:bodyPr wrap="none" rtlCol="0">
              <a:spAutoFit/>
            </a:bodyPr>
            <a:lstStyle/>
            <a:p>
              <a:r>
                <a:rPr lang="en-US" sz="2000" dirty="0" smtClean="0">
                  <a:solidFill>
                    <a:schemeClr val="bg1"/>
                  </a:solidFill>
                  <a:latin typeface="Myriad Pro" pitchFamily="34" charset="0"/>
                </a:rPr>
                <a:t>N</a:t>
              </a:r>
              <a:endParaRPr lang="en-US" sz="2000" dirty="0">
                <a:solidFill>
                  <a:schemeClr val="bg1"/>
                </a:solidFill>
                <a:latin typeface="Myriad Pro" pitchFamily="34" charset="0"/>
              </a:endParaRPr>
            </a:p>
          </p:txBody>
        </p:sp>
      </p:grpSp>
      <p:grpSp>
        <p:nvGrpSpPr>
          <p:cNvPr id="34" name="Group 33"/>
          <p:cNvGrpSpPr/>
          <p:nvPr/>
        </p:nvGrpSpPr>
        <p:grpSpPr>
          <a:xfrm>
            <a:off x="1468318" y="3402342"/>
            <a:ext cx="2834970" cy="2834970"/>
            <a:chOff x="662416" y="2146793"/>
            <a:chExt cx="2852724" cy="2852724"/>
          </a:xfrm>
        </p:grpSpPr>
        <p:sp>
          <p:nvSpPr>
            <p:cNvPr id="40" name="Oval 39"/>
            <p:cNvSpPr/>
            <p:nvPr/>
          </p:nvSpPr>
          <p:spPr>
            <a:xfrm>
              <a:off x="662416" y="2146793"/>
              <a:ext cx="2852724" cy="2852724"/>
            </a:xfrm>
            <a:prstGeom prst="ellipse">
              <a:avLst/>
            </a:prstGeom>
            <a:solidFill>
              <a:schemeClr val="accent6">
                <a:lumMod val="40000"/>
                <a:lumOff val="60000"/>
              </a:schemeClr>
            </a:solidFill>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41" name="Group 40"/>
            <p:cNvGrpSpPr/>
            <p:nvPr/>
          </p:nvGrpSpPr>
          <p:grpSpPr>
            <a:xfrm>
              <a:off x="901700" y="2722857"/>
              <a:ext cx="2374156" cy="1464030"/>
              <a:chOff x="1977333" y="5988100"/>
              <a:chExt cx="1338315" cy="825276"/>
            </a:xfrm>
          </p:grpSpPr>
          <p:pic>
            <p:nvPicPr>
              <p:cNvPr id="43" name="Picture 4" descr="http://www.iconshock.com/img_jpg/REALVISTA/development/jpg/256/server_icon.jpg"/>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0" b="100000" l="9766" r="89844"/>
                        </a14:imgEffect>
                      </a14:imgLayer>
                    </a14:imgProps>
                  </a:ext>
                  <a:ext uri="{28A0092B-C50C-407E-A947-70E740481C1C}">
                    <a14:useLocalDpi xmlns:a14="http://schemas.microsoft.com/office/drawing/2010/main" val="0"/>
                  </a:ext>
                </a:extLst>
              </a:blip>
              <a:srcRect/>
              <a:stretch>
                <a:fillRect/>
              </a:stretch>
            </p:blipFill>
            <p:spPr bwMode="auto">
              <a:xfrm>
                <a:off x="1977333" y="5988100"/>
                <a:ext cx="786457" cy="78645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http://www.iconshock.com/img_jpg/REALVISTA/development/jpg/256/server_icon.jpg"/>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0" b="100000" l="9766" r="89844"/>
                        </a14:imgEffect>
                      </a14:imgLayer>
                    </a14:imgProps>
                  </a:ext>
                  <a:ext uri="{28A0092B-C50C-407E-A947-70E740481C1C}">
                    <a14:useLocalDpi xmlns:a14="http://schemas.microsoft.com/office/drawing/2010/main" val="0"/>
                  </a:ext>
                </a:extLst>
              </a:blip>
              <a:srcRect/>
              <a:stretch>
                <a:fillRect/>
              </a:stretch>
            </p:blipFill>
            <p:spPr bwMode="auto">
              <a:xfrm>
                <a:off x="2254099" y="6014368"/>
                <a:ext cx="786457" cy="78645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http://www.iconshock.com/img_jpg/REALVISTA/development/jpg/256/server_icon.jpg"/>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0" b="100000" l="9766" r="89844"/>
                        </a14:imgEffect>
                      </a14:imgLayer>
                    </a14:imgProps>
                  </a:ext>
                  <a:ext uri="{28A0092B-C50C-407E-A947-70E740481C1C}">
                    <a14:useLocalDpi xmlns:a14="http://schemas.microsoft.com/office/drawing/2010/main" val="0"/>
                  </a:ext>
                </a:extLst>
              </a:blip>
              <a:srcRect/>
              <a:stretch>
                <a:fillRect/>
              </a:stretch>
            </p:blipFill>
            <p:spPr bwMode="auto">
              <a:xfrm>
                <a:off x="2529191" y="6026919"/>
                <a:ext cx="786457" cy="786457"/>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1066892" y="4223383"/>
              <a:ext cx="2046740" cy="482078"/>
            </a:xfrm>
            <a:prstGeom prst="rect">
              <a:avLst/>
            </a:prstGeom>
            <a:noFill/>
          </p:spPr>
          <p:txBody>
            <a:bodyPr wrap="none" rtlCol="0">
              <a:spAutoFit/>
            </a:bodyPr>
            <a:lstStyle/>
            <a:p>
              <a:pPr algn="ctr"/>
              <a:r>
                <a:rPr lang="en-US" dirty="0" smtClean="0">
                  <a:latin typeface="Myriad Pro" pitchFamily="34" charset="0"/>
                </a:rPr>
                <a:t>HPC machines</a:t>
              </a:r>
              <a:endParaRPr lang="en-US" dirty="0">
                <a:latin typeface="Myriad Pro" pitchFamily="34" charset="0"/>
              </a:endParaRPr>
            </a:p>
          </p:txBody>
        </p:sp>
      </p:grpSp>
      <p:grpSp>
        <p:nvGrpSpPr>
          <p:cNvPr id="46" name="Group 45"/>
          <p:cNvGrpSpPr/>
          <p:nvPr/>
        </p:nvGrpSpPr>
        <p:grpSpPr>
          <a:xfrm>
            <a:off x="4962060" y="3402342"/>
            <a:ext cx="2834808" cy="2834808"/>
            <a:chOff x="6040948" y="1263977"/>
            <a:chExt cx="2852724" cy="2852724"/>
          </a:xfrm>
        </p:grpSpPr>
        <p:sp>
          <p:nvSpPr>
            <p:cNvPr id="47" name="Oval 46"/>
            <p:cNvSpPr/>
            <p:nvPr/>
          </p:nvSpPr>
          <p:spPr>
            <a:xfrm>
              <a:off x="6040948" y="1263977"/>
              <a:ext cx="2852724" cy="2852724"/>
            </a:xfrm>
            <a:prstGeom prst="ellipse">
              <a:avLst/>
            </a:prstGeom>
            <a:solidFill>
              <a:schemeClr val="accent6">
                <a:lumMod val="40000"/>
                <a:lumOff val="60000"/>
              </a:schemeClr>
            </a:solidFill>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8" name="TextBox 47"/>
            <p:cNvSpPr txBox="1"/>
            <p:nvPr/>
          </p:nvSpPr>
          <p:spPr>
            <a:xfrm>
              <a:off x="7023270" y="3358078"/>
              <a:ext cx="921358" cy="482106"/>
            </a:xfrm>
            <a:prstGeom prst="rect">
              <a:avLst/>
            </a:prstGeom>
            <a:noFill/>
          </p:spPr>
          <p:txBody>
            <a:bodyPr wrap="none" rtlCol="0">
              <a:spAutoFit/>
            </a:bodyPr>
            <a:lstStyle/>
            <a:p>
              <a:pPr algn="ctr"/>
              <a:r>
                <a:rPr lang="en-US" dirty="0" smtClean="0">
                  <a:latin typeface="Myriad Pro" pitchFamily="34" charset="0"/>
                </a:rPr>
                <a:t>Users</a:t>
              </a:r>
              <a:endParaRPr lang="en-US" dirty="0">
                <a:latin typeface="Myriad Pro" pitchFamily="34" charset="0"/>
              </a:endParaRPr>
            </a:p>
          </p:txBody>
        </p:sp>
        <p:grpSp>
          <p:nvGrpSpPr>
            <p:cNvPr id="49" name="Group 48"/>
            <p:cNvGrpSpPr/>
            <p:nvPr/>
          </p:nvGrpSpPr>
          <p:grpSpPr>
            <a:xfrm>
              <a:off x="6660232" y="1916832"/>
              <a:ext cx="1588693" cy="1409622"/>
              <a:chOff x="7238605" y="982933"/>
              <a:chExt cx="1588693" cy="1409622"/>
            </a:xfrm>
          </p:grpSpPr>
          <p:grpSp>
            <p:nvGrpSpPr>
              <p:cNvPr id="50" name="Group 49"/>
              <p:cNvGrpSpPr/>
              <p:nvPr/>
            </p:nvGrpSpPr>
            <p:grpSpPr>
              <a:xfrm>
                <a:off x="7238605" y="982933"/>
                <a:ext cx="793973" cy="1393772"/>
                <a:chOff x="5414314" y="3739987"/>
                <a:chExt cx="793973" cy="1393772"/>
              </a:xfrm>
            </p:grpSpPr>
            <p:sp>
              <p:nvSpPr>
                <p:cNvPr id="57" name="Snip Same Side Corner Rectangle 56"/>
                <p:cNvSpPr/>
                <p:nvPr/>
              </p:nvSpPr>
              <p:spPr>
                <a:xfrm>
                  <a:off x="5414314" y="4312929"/>
                  <a:ext cx="793973" cy="820830"/>
                </a:xfrm>
                <a:prstGeom prst="snip2SameRect">
                  <a:avLst>
                    <a:gd name="adj1" fmla="val 32023"/>
                    <a:gd name="adj2" fmla="val 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443373" y="3739987"/>
                  <a:ext cx="735853" cy="69701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84332" y="998783"/>
                <a:ext cx="793973" cy="1393772"/>
                <a:chOff x="5414314" y="3739987"/>
                <a:chExt cx="793973" cy="1393772"/>
              </a:xfrm>
            </p:grpSpPr>
            <p:sp>
              <p:nvSpPr>
                <p:cNvPr id="55" name="Snip Same Side Corner Rectangle 54"/>
                <p:cNvSpPr/>
                <p:nvPr/>
              </p:nvSpPr>
              <p:spPr>
                <a:xfrm>
                  <a:off x="5414314" y="4312929"/>
                  <a:ext cx="793973" cy="820830"/>
                </a:xfrm>
                <a:prstGeom prst="snip2SameRect">
                  <a:avLst>
                    <a:gd name="adj1" fmla="val 32023"/>
                    <a:gd name="adj2" fmla="val 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443373" y="3739987"/>
                  <a:ext cx="735853" cy="69701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8033325" y="998783"/>
                <a:ext cx="793973" cy="1393772"/>
                <a:chOff x="5414313" y="3739987"/>
                <a:chExt cx="793973" cy="1393772"/>
              </a:xfrm>
            </p:grpSpPr>
            <p:sp>
              <p:nvSpPr>
                <p:cNvPr id="53" name="Snip Same Side Corner Rectangle 52"/>
                <p:cNvSpPr/>
                <p:nvPr/>
              </p:nvSpPr>
              <p:spPr>
                <a:xfrm>
                  <a:off x="5414313" y="4312929"/>
                  <a:ext cx="793973" cy="820830"/>
                </a:xfrm>
                <a:prstGeom prst="snip2SameRect">
                  <a:avLst>
                    <a:gd name="adj1" fmla="val 32023"/>
                    <a:gd name="adj2" fmla="val 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443374" y="3739987"/>
                  <a:ext cx="735853" cy="69701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9" name="Oval 58"/>
          <p:cNvSpPr/>
          <p:nvPr/>
        </p:nvSpPr>
        <p:spPr>
          <a:xfrm>
            <a:off x="1468318" y="3402342"/>
            <a:ext cx="2834970" cy="2834970"/>
          </a:xfrm>
          <a:prstGeom prst="ellipse">
            <a:avLst/>
          </a:prstGeom>
          <a:solidFill>
            <a:schemeClr val="bg1">
              <a:alpha val="89804"/>
            </a:schemeClr>
          </a:solidFill>
          <a:ln>
            <a:solidFill>
              <a:schemeClr val="bg1"/>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1" name="TextBox 60"/>
          <p:cNvSpPr txBox="1"/>
          <p:nvPr/>
        </p:nvSpPr>
        <p:spPr>
          <a:xfrm>
            <a:off x="1804449" y="3958289"/>
            <a:ext cx="2117524" cy="1569660"/>
          </a:xfrm>
          <a:prstGeom prst="rect">
            <a:avLst/>
          </a:prstGeom>
          <a:noFill/>
        </p:spPr>
        <p:txBody>
          <a:bodyPr wrap="square" rtlCol="0">
            <a:spAutoFit/>
          </a:bodyPr>
          <a:lstStyle/>
          <a:p>
            <a:pPr algn="ctr"/>
            <a:r>
              <a:rPr lang="en-US" altLang="zh-TW" sz="2400" dirty="0" smtClean="0">
                <a:latin typeface="Myriad Pro" pitchFamily="34" charset="0"/>
              </a:rPr>
              <a:t>How many </a:t>
            </a:r>
          </a:p>
          <a:p>
            <a:pPr algn="ctr"/>
            <a:r>
              <a:rPr lang="en-US" altLang="zh-TW" sz="2400" dirty="0" smtClean="0">
                <a:latin typeface="Myriad Pro" pitchFamily="34" charset="0"/>
              </a:rPr>
              <a:t>CPU hours does NERSC have in total?</a:t>
            </a:r>
          </a:p>
        </p:txBody>
      </p:sp>
      <p:sp>
        <p:nvSpPr>
          <p:cNvPr id="65" name="Oval 64"/>
          <p:cNvSpPr/>
          <p:nvPr/>
        </p:nvSpPr>
        <p:spPr>
          <a:xfrm>
            <a:off x="4962060" y="3402342"/>
            <a:ext cx="2834970" cy="2834970"/>
          </a:xfrm>
          <a:prstGeom prst="ellipse">
            <a:avLst/>
          </a:prstGeom>
          <a:solidFill>
            <a:schemeClr val="bg1">
              <a:alpha val="89804"/>
            </a:schemeClr>
          </a:solidFill>
          <a:ln>
            <a:solidFill>
              <a:schemeClr val="bg1"/>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8" name="TextBox 67"/>
          <p:cNvSpPr txBox="1"/>
          <p:nvPr/>
        </p:nvSpPr>
        <p:spPr>
          <a:xfrm>
            <a:off x="5337299" y="4017749"/>
            <a:ext cx="2117524" cy="1569660"/>
          </a:xfrm>
          <a:prstGeom prst="rect">
            <a:avLst/>
          </a:prstGeom>
          <a:noFill/>
        </p:spPr>
        <p:txBody>
          <a:bodyPr wrap="square" rtlCol="0">
            <a:spAutoFit/>
          </a:bodyPr>
          <a:lstStyle/>
          <a:p>
            <a:pPr algn="ctr"/>
            <a:r>
              <a:rPr lang="en-US" altLang="zh-TW" sz="2400" dirty="0" smtClean="0">
                <a:latin typeface="Myriad Pro" pitchFamily="34" charset="0"/>
              </a:rPr>
              <a:t>How many hours do I have to work on this project?</a:t>
            </a:r>
          </a:p>
        </p:txBody>
      </p:sp>
      <p:grpSp>
        <p:nvGrpSpPr>
          <p:cNvPr id="60" name="Group 59"/>
          <p:cNvGrpSpPr/>
          <p:nvPr/>
        </p:nvGrpSpPr>
        <p:grpSpPr>
          <a:xfrm>
            <a:off x="1403647" y="1224668"/>
            <a:ext cx="987075" cy="987075"/>
            <a:chOff x="1559284" y="1426485"/>
            <a:chExt cx="1714483" cy="1714483"/>
          </a:xfrm>
        </p:grpSpPr>
        <p:sp>
          <p:nvSpPr>
            <p:cNvPr id="62" name="Rounded Rectangle 61"/>
            <p:cNvSpPr/>
            <p:nvPr/>
          </p:nvSpPr>
          <p:spPr>
            <a:xfrm>
              <a:off x="1559284" y="1426485"/>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63" name="Picture 2" descr="D:\Dropbox\UW\research\usable_data\CSCW16\slides\01_propos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4117" y="1527232"/>
              <a:ext cx="1294935" cy="1439515"/>
            </a:xfrm>
            <a:prstGeom prst="rect">
              <a:avLst/>
            </a:prstGeom>
            <a:noFill/>
            <a:extLst>
              <a:ext uri="{909E8E84-426E-40DD-AFC4-6F175D3DCCD1}">
                <a14:hiddenFill xmlns:a14="http://schemas.microsoft.com/office/drawing/2010/main">
                  <a:solidFill>
                    <a:srgbClr val="FFFFFF"/>
                  </a:solidFill>
                </a14:hiddenFill>
              </a:ext>
            </a:extLst>
          </p:spPr>
        </p:pic>
      </p:grpSp>
      <p:sp>
        <p:nvSpPr>
          <p:cNvPr id="64" name="TextBox 63"/>
          <p:cNvSpPr txBox="1"/>
          <p:nvPr/>
        </p:nvSpPr>
        <p:spPr>
          <a:xfrm>
            <a:off x="1113143" y="2314801"/>
            <a:ext cx="1551707" cy="830997"/>
          </a:xfrm>
          <a:prstGeom prst="rect">
            <a:avLst/>
          </a:prstGeom>
          <a:noFill/>
        </p:spPr>
        <p:txBody>
          <a:bodyPr wrap="none" rtlCol="0">
            <a:spAutoFit/>
          </a:bodyPr>
          <a:lstStyle/>
          <a:p>
            <a:pPr algn="ctr"/>
            <a:r>
              <a:rPr lang="en-US" sz="2400" b="1" dirty="0" smtClean="0">
                <a:latin typeface="Myriad Pro" pitchFamily="34" charset="0"/>
              </a:rPr>
              <a:t>Apply for </a:t>
            </a:r>
          </a:p>
          <a:p>
            <a:pPr algn="ctr"/>
            <a:r>
              <a:rPr lang="en-US" sz="2400" b="1" dirty="0" smtClean="0">
                <a:latin typeface="Myriad Pro" pitchFamily="34" charset="0"/>
              </a:rPr>
              <a:t>allocation</a:t>
            </a:r>
            <a:endParaRPr lang="en-US" sz="2400" b="1" dirty="0">
              <a:latin typeface="Myriad Pro" pitchFamily="34" charset="0"/>
            </a:endParaRPr>
          </a:p>
        </p:txBody>
      </p:sp>
      <p:cxnSp>
        <p:nvCxnSpPr>
          <p:cNvPr id="66" name="Straight Arrow Connector 65"/>
          <p:cNvCxnSpPr/>
          <p:nvPr/>
        </p:nvCxnSpPr>
        <p:spPr>
          <a:xfrm flipV="1">
            <a:off x="2486066" y="1731989"/>
            <a:ext cx="359643" cy="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4023472" y="1731989"/>
            <a:ext cx="359643" cy="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5558243" y="1731989"/>
            <a:ext cx="359643" cy="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7093014" y="1731989"/>
            <a:ext cx="359643" cy="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2941053" y="1224668"/>
            <a:ext cx="987075" cy="987075"/>
            <a:chOff x="3442191" y="1340768"/>
            <a:chExt cx="1714483" cy="1756097"/>
          </a:xfrm>
        </p:grpSpPr>
        <p:sp>
          <p:nvSpPr>
            <p:cNvPr id="72" name="Rounded Rectangle 71"/>
            <p:cNvSpPr/>
            <p:nvPr/>
          </p:nvSpPr>
          <p:spPr>
            <a:xfrm>
              <a:off x="3442191" y="1382382"/>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73" name="Picture 3" descr="D:\Dropbox\UW\research\usable_data\CSCW16\slides\02_preparati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0790" y="1340768"/>
              <a:ext cx="1517284" cy="1686690"/>
            </a:xfrm>
            <a:prstGeom prst="rect">
              <a:avLst/>
            </a:prstGeom>
            <a:noFill/>
            <a:extLst>
              <a:ext uri="{909E8E84-426E-40DD-AFC4-6F175D3DCCD1}">
                <a14:hiddenFill xmlns:a14="http://schemas.microsoft.com/office/drawing/2010/main">
                  <a:solidFill>
                    <a:srgbClr val="FFFFFF"/>
                  </a:solidFill>
                </a14:hiddenFill>
              </a:ext>
            </a:extLst>
          </p:spPr>
        </p:pic>
      </p:grpSp>
      <p:sp>
        <p:nvSpPr>
          <p:cNvPr id="74" name="TextBox 73"/>
          <p:cNvSpPr txBox="1"/>
          <p:nvPr/>
        </p:nvSpPr>
        <p:spPr>
          <a:xfrm>
            <a:off x="2774741" y="2314801"/>
            <a:ext cx="1323183" cy="830997"/>
          </a:xfrm>
          <a:prstGeom prst="rect">
            <a:avLst/>
          </a:prstGeom>
          <a:noFill/>
        </p:spPr>
        <p:txBody>
          <a:bodyPr wrap="none" rtlCol="0">
            <a:spAutoFit/>
          </a:bodyPr>
          <a:lstStyle/>
          <a:p>
            <a:pPr algn="ctr"/>
            <a:r>
              <a:rPr lang="en-US" sz="2400" b="1" dirty="0" smtClean="0">
                <a:latin typeface="Myriad Pro" pitchFamily="34" charset="0"/>
              </a:rPr>
              <a:t>Prepare </a:t>
            </a:r>
          </a:p>
          <a:p>
            <a:pPr algn="ctr"/>
            <a:r>
              <a:rPr lang="en-US" sz="2400" b="1" dirty="0" smtClean="0">
                <a:latin typeface="Myriad Pro" pitchFamily="34" charset="0"/>
              </a:rPr>
              <a:t>jobs</a:t>
            </a:r>
            <a:endParaRPr lang="en-US" sz="2400" b="1" dirty="0">
              <a:latin typeface="Myriad Pro" pitchFamily="34" charset="0"/>
            </a:endParaRPr>
          </a:p>
        </p:txBody>
      </p:sp>
      <p:grpSp>
        <p:nvGrpSpPr>
          <p:cNvPr id="75" name="Group 74"/>
          <p:cNvGrpSpPr/>
          <p:nvPr/>
        </p:nvGrpSpPr>
        <p:grpSpPr>
          <a:xfrm>
            <a:off x="4478459" y="1224669"/>
            <a:ext cx="984440" cy="987072"/>
            <a:chOff x="1559283" y="3573016"/>
            <a:chExt cx="1714483" cy="1719068"/>
          </a:xfrm>
        </p:grpSpPr>
        <p:sp>
          <p:nvSpPr>
            <p:cNvPr id="76" name="Rounded Rectangle 75"/>
            <p:cNvSpPr/>
            <p:nvPr/>
          </p:nvSpPr>
          <p:spPr>
            <a:xfrm>
              <a:off x="1559283" y="3575309"/>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77" name="Picture 4" descr="D:\Dropbox\UW\research\usable_data\CSCW16\slides\03_queu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43319" y="3573016"/>
              <a:ext cx="1546411" cy="1719068"/>
            </a:xfrm>
            <a:prstGeom prst="rect">
              <a:avLst/>
            </a:prstGeom>
            <a:noFill/>
            <a:extLst>
              <a:ext uri="{909E8E84-426E-40DD-AFC4-6F175D3DCCD1}">
                <a14:hiddenFill xmlns:a14="http://schemas.microsoft.com/office/drawing/2010/main">
                  <a:solidFill>
                    <a:srgbClr val="FFFFFF"/>
                  </a:solidFill>
                </a14:hiddenFill>
              </a:ext>
            </a:extLst>
          </p:spPr>
        </p:pic>
      </p:grpSp>
      <p:sp>
        <p:nvSpPr>
          <p:cNvPr id="78" name="TextBox 77"/>
          <p:cNvSpPr txBox="1"/>
          <p:nvPr/>
        </p:nvSpPr>
        <p:spPr>
          <a:xfrm>
            <a:off x="4207815" y="2314801"/>
            <a:ext cx="1590564" cy="830997"/>
          </a:xfrm>
          <a:prstGeom prst="rect">
            <a:avLst/>
          </a:prstGeom>
          <a:noFill/>
        </p:spPr>
        <p:txBody>
          <a:bodyPr wrap="none" rtlCol="0">
            <a:spAutoFit/>
          </a:bodyPr>
          <a:lstStyle/>
          <a:p>
            <a:pPr algn="ctr"/>
            <a:r>
              <a:rPr lang="en-US" sz="2400" b="1" dirty="0" smtClean="0">
                <a:latin typeface="Myriad Pro" pitchFamily="34" charset="0"/>
              </a:rPr>
              <a:t>Submit to </a:t>
            </a:r>
          </a:p>
          <a:p>
            <a:pPr algn="ctr"/>
            <a:r>
              <a:rPr lang="en-US" sz="2400" b="1" dirty="0" smtClean="0">
                <a:latin typeface="Myriad Pro" pitchFamily="34" charset="0"/>
              </a:rPr>
              <a:t>queues</a:t>
            </a:r>
            <a:endParaRPr lang="en-US" sz="2400" b="1" dirty="0">
              <a:latin typeface="Myriad Pro" pitchFamily="34" charset="0"/>
            </a:endParaRPr>
          </a:p>
        </p:txBody>
      </p:sp>
      <p:grpSp>
        <p:nvGrpSpPr>
          <p:cNvPr id="79" name="Group 78"/>
          <p:cNvGrpSpPr/>
          <p:nvPr/>
        </p:nvGrpSpPr>
        <p:grpSpPr>
          <a:xfrm>
            <a:off x="6013230" y="1225680"/>
            <a:ext cx="984440" cy="984440"/>
            <a:chOff x="3923928" y="3573015"/>
            <a:chExt cx="1714483" cy="1714483"/>
          </a:xfrm>
        </p:grpSpPr>
        <p:sp>
          <p:nvSpPr>
            <p:cNvPr id="80" name="Rounded Rectangle 79"/>
            <p:cNvSpPr/>
            <p:nvPr/>
          </p:nvSpPr>
          <p:spPr>
            <a:xfrm>
              <a:off x="3923928" y="3573015"/>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81" name="Picture 5" descr="D:\Dropbox\UW\research\usable_data\CSCW16\slides\04_executi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59710" y="3573016"/>
              <a:ext cx="1442919" cy="1604021"/>
            </a:xfrm>
            <a:prstGeom prst="rect">
              <a:avLst/>
            </a:prstGeom>
            <a:noFill/>
            <a:extLst>
              <a:ext uri="{909E8E84-426E-40DD-AFC4-6F175D3DCCD1}">
                <a14:hiddenFill xmlns:a14="http://schemas.microsoft.com/office/drawing/2010/main">
                  <a:solidFill>
                    <a:srgbClr val="FFFFFF"/>
                  </a:solidFill>
                </a14:hiddenFill>
              </a:ext>
            </a:extLst>
          </p:spPr>
        </p:pic>
      </p:grpSp>
      <p:sp>
        <p:nvSpPr>
          <p:cNvPr id="82" name="TextBox 81"/>
          <p:cNvSpPr txBox="1"/>
          <p:nvPr/>
        </p:nvSpPr>
        <p:spPr>
          <a:xfrm>
            <a:off x="5908270" y="2314801"/>
            <a:ext cx="1370055" cy="830997"/>
          </a:xfrm>
          <a:prstGeom prst="rect">
            <a:avLst/>
          </a:prstGeom>
          <a:noFill/>
        </p:spPr>
        <p:txBody>
          <a:bodyPr wrap="none" rtlCol="0">
            <a:spAutoFit/>
          </a:bodyPr>
          <a:lstStyle/>
          <a:p>
            <a:r>
              <a:rPr lang="en-US" sz="2400" b="1" dirty="0" smtClean="0">
                <a:latin typeface="Myriad Pro" pitchFamily="34" charset="0"/>
              </a:rPr>
              <a:t>Jobs are </a:t>
            </a:r>
          </a:p>
          <a:p>
            <a:r>
              <a:rPr lang="en-US" sz="2400" b="1" dirty="0" smtClean="0">
                <a:latin typeface="Myriad Pro" pitchFamily="34" charset="0"/>
              </a:rPr>
              <a:t>running</a:t>
            </a:r>
            <a:endParaRPr lang="en-US" sz="2400" b="1" dirty="0">
              <a:latin typeface="Myriad Pro" pitchFamily="34" charset="0"/>
            </a:endParaRPr>
          </a:p>
        </p:txBody>
      </p:sp>
      <p:grpSp>
        <p:nvGrpSpPr>
          <p:cNvPr id="83" name="Group 82"/>
          <p:cNvGrpSpPr/>
          <p:nvPr/>
        </p:nvGrpSpPr>
        <p:grpSpPr>
          <a:xfrm>
            <a:off x="7548000" y="1196752"/>
            <a:ext cx="984440" cy="984440"/>
            <a:chOff x="6876256" y="3573014"/>
            <a:chExt cx="1714483" cy="1714483"/>
          </a:xfrm>
        </p:grpSpPr>
        <p:sp>
          <p:nvSpPr>
            <p:cNvPr id="84" name="Rounded Rectangle 83"/>
            <p:cNvSpPr/>
            <p:nvPr/>
          </p:nvSpPr>
          <p:spPr>
            <a:xfrm>
              <a:off x="6876256" y="3573014"/>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85" name="Picture 6"/>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991733" y="3605673"/>
              <a:ext cx="1483528" cy="1649164"/>
            </a:xfrm>
            <a:prstGeom prst="rect">
              <a:avLst/>
            </a:prstGeom>
            <a:noFill/>
            <a:extLst>
              <a:ext uri="{909E8E84-426E-40DD-AFC4-6F175D3DCCD1}">
                <a14:hiddenFill xmlns:a14="http://schemas.microsoft.com/office/drawing/2010/main">
                  <a:solidFill>
                    <a:srgbClr val="FFFFFF"/>
                  </a:solidFill>
                </a14:hiddenFill>
              </a:ext>
            </a:extLst>
          </p:spPr>
        </p:pic>
      </p:grpSp>
      <p:sp>
        <p:nvSpPr>
          <p:cNvPr id="86" name="TextBox 85"/>
          <p:cNvSpPr txBox="1"/>
          <p:nvPr/>
        </p:nvSpPr>
        <p:spPr>
          <a:xfrm>
            <a:off x="7388218" y="2314801"/>
            <a:ext cx="1288238" cy="830997"/>
          </a:xfrm>
          <a:prstGeom prst="rect">
            <a:avLst/>
          </a:prstGeom>
          <a:noFill/>
        </p:spPr>
        <p:txBody>
          <a:bodyPr wrap="none" rtlCol="0">
            <a:spAutoFit/>
          </a:bodyPr>
          <a:lstStyle/>
          <a:p>
            <a:r>
              <a:rPr lang="en-US" sz="2400" b="1" dirty="0" smtClean="0">
                <a:latin typeface="Myriad Pro" pitchFamily="34" charset="0"/>
              </a:rPr>
              <a:t>Archive </a:t>
            </a:r>
            <a:br>
              <a:rPr lang="en-US" sz="2400" b="1" dirty="0" smtClean="0">
                <a:latin typeface="Myriad Pro" pitchFamily="34" charset="0"/>
              </a:rPr>
            </a:br>
            <a:r>
              <a:rPr lang="en-US" sz="2400" b="1" dirty="0" smtClean="0">
                <a:latin typeface="Myriad Pro" pitchFamily="34" charset="0"/>
              </a:rPr>
              <a:t>outputs</a:t>
            </a:r>
            <a:endParaRPr lang="en-US" sz="2400" b="1" dirty="0">
              <a:latin typeface="Myriad Pro" pitchFamily="34" charset="0"/>
            </a:endParaRPr>
          </a:p>
        </p:txBody>
      </p:sp>
      <p:sp>
        <p:nvSpPr>
          <p:cNvPr id="87" name="Rectangle 86"/>
          <p:cNvSpPr/>
          <p:nvPr/>
        </p:nvSpPr>
        <p:spPr>
          <a:xfrm>
            <a:off x="2469611" y="1120991"/>
            <a:ext cx="6206845" cy="1152128"/>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2634641" y="2314800"/>
            <a:ext cx="6206845" cy="83099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3064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500"/>
                                        <p:tgtEl>
                                          <p:spTgt spid="6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500"/>
                                        <p:tgtEl>
                                          <p:spTgt spid="6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fade">
                                      <p:cBhvr>
                                        <p:cTn id="24"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1" grpId="0"/>
      <p:bldP spid="65" grpId="0" animBg="1"/>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An exemplar HPC workflow</a:t>
            </a:r>
          </a:p>
        </p:txBody>
      </p:sp>
      <p:grpSp>
        <p:nvGrpSpPr>
          <p:cNvPr id="19" name="Group 18"/>
          <p:cNvGrpSpPr/>
          <p:nvPr/>
        </p:nvGrpSpPr>
        <p:grpSpPr>
          <a:xfrm>
            <a:off x="328159" y="1042171"/>
            <a:ext cx="656319" cy="1152128"/>
            <a:chOff x="379429" y="1382382"/>
            <a:chExt cx="656319" cy="1152128"/>
          </a:xfrm>
        </p:grpSpPr>
        <p:grpSp>
          <p:nvGrpSpPr>
            <p:cNvPr id="3" name="Group 2"/>
            <p:cNvGrpSpPr/>
            <p:nvPr/>
          </p:nvGrpSpPr>
          <p:grpSpPr>
            <a:xfrm>
              <a:off x="379429" y="1382382"/>
              <a:ext cx="656319" cy="1152128"/>
              <a:chOff x="1187624" y="5088306"/>
              <a:chExt cx="793973" cy="1393772"/>
            </a:xfrm>
          </p:grpSpPr>
          <p:sp>
            <p:nvSpPr>
              <p:cNvPr id="4" name="Snip Same Side Corner Rectangle 3"/>
              <p:cNvSpPr/>
              <p:nvPr/>
            </p:nvSpPr>
            <p:spPr>
              <a:xfrm>
                <a:off x="1187624" y="5661248"/>
                <a:ext cx="793973" cy="820830"/>
              </a:xfrm>
              <a:prstGeom prst="snip2SameRect">
                <a:avLst>
                  <a:gd name="adj1" fmla="val 32023"/>
                  <a:gd name="adj2" fmla="val 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16683" y="5088306"/>
                <a:ext cx="735853" cy="69701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531096" y="2006193"/>
              <a:ext cx="352982" cy="400110"/>
            </a:xfrm>
            <a:prstGeom prst="rect">
              <a:avLst/>
            </a:prstGeom>
            <a:noFill/>
          </p:spPr>
          <p:txBody>
            <a:bodyPr wrap="none" rtlCol="0">
              <a:spAutoFit/>
            </a:bodyPr>
            <a:lstStyle/>
            <a:p>
              <a:r>
                <a:rPr lang="en-US" sz="2000" dirty="0" smtClean="0">
                  <a:solidFill>
                    <a:schemeClr val="bg1"/>
                  </a:solidFill>
                  <a:latin typeface="Myriad Pro" pitchFamily="34" charset="0"/>
                </a:rPr>
                <a:t>N</a:t>
              </a:r>
              <a:endParaRPr lang="en-US" sz="2000" dirty="0">
                <a:solidFill>
                  <a:schemeClr val="bg1"/>
                </a:solidFill>
                <a:latin typeface="Myriad Pro" pitchFamily="34" charset="0"/>
              </a:endParaRPr>
            </a:p>
          </p:txBody>
        </p:sp>
      </p:grpSp>
      <p:grpSp>
        <p:nvGrpSpPr>
          <p:cNvPr id="34" name="Group 33"/>
          <p:cNvGrpSpPr/>
          <p:nvPr/>
        </p:nvGrpSpPr>
        <p:grpSpPr>
          <a:xfrm>
            <a:off x="1468318" y="3402342"/>
            <a:ext cx="2834970" cy="2834970"/>
            <a:chOff x="662416" y="2146793"/>
            <a:chExt cx="2852724" cy="2852724"/>
          </a:xfrm>
        </p:grpSpPr>
        <p:sp>
          <p:nvSpPr>
            <p:cNvPr id="40" name="Oval 39"/>
            <p:cNvSpPr/>
            <p:nvPr/>
          </p:nvSpPr>
          <p:spPr>
            <a:xfrm>
              <a:off x="662416" y="2146793"/>
              <a:ext cx="2852724" cy="2852724"/>
            </a:xfrm>
            <a:prstGeom prst="ellipse">
              <a:avLst/>
            </a:prstGeom>
            <a:solidFill>
              <a:schemeClr val="accent6">
                <a:lumMod val="40000"/>
                <a:lumOff val="60000"/>
              </a:schemeClr>
            </a:solidFill>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41" name="Group 40"/>
            <p:cNvGrpSpPr/>
            <p:nvPr/>
          </p:nvGrpSpPr>
          <p:grpSpPr>
            <a:xfrm>
              <a:off x="901700" y="2722857"/>
              <a:ext cx="2374156" cy="1464030"/>
              <a:chOff x="1977333" y="5988100"/>
              <a:chExt cx="1338315" cy="825276"/>
            </a:xfrm>
          </p:grpSpPr>
          <p:pic>
            <p:nvPicPr>
              <p:cNvPr id="43" name="Picture 4" descr="http://www.iconshock.com/img_jpg/REALVISTA/development/jpg/256/server_icon.jpg"/>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0" b="100000" l="9766" r="89844"/>
                        </a14:imgEffect>
                      </a14:imgLayer>
                    </a14:imgProps>
                  </a:ext>
                  <a:ext uri="{28A0092B-C50C-407E-A947-70E740481C1C}">
                    <a14:useLocalDpi xmlns:a14="http://schemas.microsoft.com/office/drawing/2010/main" val="0"/>
                  </a:ext>
                </a:extLst>
              </a:blip>
              <a:srcRect/>
              <a:stretch>
                <a:fillRect/>
              </a:stretch>
            </p:blipFill>
            <p:spPr bwMode="auto">
              <a:xfrm>
                <a:off x="1977333" y="5988100"/>
                <a:ext cx="786457" cy="78645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http://www.iconshock.com/img_jpg/REALVISTA/development/jpg/256/server_icon.jpg"/>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0" b="100000" l="9766" r="89844"/>
                        </a14:imgEffect>
                      </a14:imgLayer>
                    </a14:imgProps>
                  </a:ext>
                  <a:ext uri="{28A0092B-C50C-407E-A947-70E740481C1C}">
                    <a14:useLocalDpi xmlns:a14="http://schemas.microsoft.com/office/drawing/2010/main" val="0"/>
                  </a:ext>
                </a:extLst>
              </a:blip>
              <a:srcRect/>
              <a:stretch>
                <a:fillRect/>
              </a:stretch>
            </p:blipFill>
            <p:spPr bwMode="auto">
              <a:xfrm>
                <a:off x="2254099" y="6014368"/>
                <a:ext cx="786457" cy="78645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descr="http://www.iconshock.com/img_jpg/REALVISTA/development/jpg/256/server_icon.jpg"/>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0" b="100000" l="9766" r="89844"/>
                        </a14:imgEffect>
                      </a14:imgLayer>
                    </a14:imgProps>
                  </a:ext>
                  <a:ext uri="{28A0092B-C50C-407E-A947-70E740481C1C}">
                    <a14:useLocalDpi xmlns:a14="http://schemas.microsoft.com/office/drawing/2010/main" val="0"/>
                  </a:ext>
                </a:extLst>
              </a:blip>
              <a:srcRect/>
              <a:stretch>
                <a:fillRect/>
              </a:stretch>
            </p:blipFill>
            <p:spPr bwMode="auto">
              <a:xfrm>
                <a:off x="2529191" y="6026919"/>
                <a:ext cx="786457" cy="786457"/>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1066892" y="4223383"/>
              <a:ext cx="2046740" cy="482078"/>
            </a:xfrm>
            <a:prstGeom prst="rect">
              <a:avLst/>
            </a:prstGeom>
            <a:noFill/>
          </p:spPr>
          <p:txBody>
            <a:bodyPr wrap="none" rtlCol="0">
              <a:spAutoFit/>
            </a:bodyPr>
            <a:lstStyle/>
            <a:p>
              <a:pPr algn="ctr"/>
              <a:r>
                <a:rPr lang="en-US" dirty="0" smtClean="0">
                  <a:latin typeface="Myriad Pro" pitchFamily="34" charset="0"/>
                </a:rPr>
                <a:t>HPC machines</a:t>
              </a:r>
              <a:endParaRPr lang="en-US" dirty="0">
                <a:latin typeface="Myriad Pro" pitchFamily="34" charset="0"/>
              </a:endParaRPr>
            </a:p>
          </p:txBody>
        </p:sp>
      </p:grpSp>
      <p:grpSp>
        <p:nvGrpSpPr>
          <p:cNvPr id="46" name="Group 45"/>
          <p:cNvGrpSpPr/>
          <p:nvPr/>
        </p:nvGrpSpPr>
        <p:grpSpPr>
          <a:xfrm>
            <a:off x="4962060" y="3402342"/>
            <a:ext cx="2834808" cy="2834808"/>
            <a:chOff x="6040948" y="1263977"/>
            <a:chExt cx="2852724" cy="2852724"/>
          </a:xfrm>
        </p:grpSpPr>
        <p:sp>
          <p:nvSpPr>
            <p:cNvPr id="47" name="Oval 46"/>
            <p:cNvSpPr/>
            <p:nvPr/>
          </p:nvSpPr>
          <p:spPr>
            <a:xfrm>
              <a:off x="6040948" y="1263977"/>
              <a:ext cx="2852724" cy="2852724"/>
            </a:xfrm>
            <a:prstGeom prst="ellipse">
              <a:avLst/>
            </a:prstGeom>
            <a:solidFill>
              <a:schemeClr val="accent6">
                <a:lumMod val="40000"/>
                <a:lumOff val="60000"/>
              </a:schemeClr>
            </a:solidFill>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8" name="TextBox 47"/>
            <p:cNvSpPr txBox="1"/>
            <p:nvPr/>
          </p:nvSpPr>
          <p:spPr>
            <a:xfrm>
              <a:off x="7023270" y="3358078"/>
              <a:ext cx="921358" cy="482106"/>
            </a:xfrm>
            <a:prstGeom prst="rect">
              <a:avLst/>
            </a:prstGeom>
            <a:noFill/>
          </p:spPr>
          <p:txBody>
            <a:bodyPr wrap="none" rtlCol="0">
              <a:spAutoFit/>
            </a:bodyPr>
            <a:lstStyle/>
            <a:p>
              <a:pPr algn="ctr"/>
              <a:r>
                <a:rPr lang="en-US" dirty="0" smtClean="0">
                  <a:latin typeface="Myriad Pro" pitchFamily="34" charset="0"/>
                </a:rPr>
                <a:t>Users</a:t>
              </a:r>
              <a:endParaRPr lang="en-US" dirty="0">
                <a:latin typeface="Myriad Pro" pitchFamily="34" charset="0"/>
              </a:endParaRPr>
            </a:p>
          </p:txBody>
        </p:sp>
        <p:grpSp>
          <p:nvGrpSpPr>
            <p:cNvPr id="49" name="Group 48"/>
            <p:cNvGrpSpPr/>
            <p:nvPr/>
          </p:nvGrpSpPr>
          <p:grpSpPr>
            <a:xfrm>
              <a:off x="6660232" y="1916832"/>
              <a:ext cx="1588693" cy="1409622"/>
              <a:chOff x="7238605" y="982933"/>
              <a:chExt cx="1588693" cy="1409622"/>
            </a:xfrm>
          </p:grpSpPr>
          <p:grpSp>
            <p:nvGrpSpPr>
              <p:cNvPr id="50" name="Group 49"/>
              <p:cNvGrpSpPr/>
              <p:nvPr/>
            </p:nvGrpSpPr>
            <p:grpSpPr>
              <a:xfrm>
                <a:off x="7238605" y="982933"/>
                <a:ext cx="793973" cy="1393772"/>
                <a:chOff x="5414314" y="3739987"/>
                <a:chExt cx="793973" cy="1393772"/>
              </a:xfrm>
            </p:grpSpPr>
            <p:sp>
              <p:nvSpPr>
                <p:cNvPr id="57" name="Snip Same Side Corner Rectangle 56"/>
                <p:cNvSpPr/>
                <p:nvPr/>
              </p:nvSpPr>
              <p:spPr>
                <a:xfrm>
                  <a:off x="5414314" y="4312929"/>
                  <a:ext cx="793973" cy="820830"/>
                </a:xfrm>
                <a:prstGeom prst="snip2SameRect">
                  <a:avLst>
                    <a:gd name="adj1" fmla="val 32023"/>
                    <a:gd name="adj2" fmla="val 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443373" y="3739987"/>
                  <a:ext cx="735853" cy="69701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84332" y="998783"/>
                <a:ext cx="793973" cy="1393772"/>
                <a:chOff x="5414314" y="3739987"/>
                <a:chExt cx="793973" cy="1393772"/>
              </a:xfrm>
            </p:grpSpPr>
            <p:sp>
              <p:nvSpPr>
                <p:cNvPr id="55" name="Snip Same Side Corner Rectangle 54"/>
                <p:cNvSpPr/>
                <p:nvPr/>
              </p:nvSpPr>
              <p:spPr>
                <a:xfrm>
                  <a:off x="5414314" y="4312929"/>
                  <a:ext cx="793973" cy="820830"/>
                </a:xfrm>
                <a:prstGeom prst="snip2SameRect">
                  <a:avLst>
                    <a:gd name="adj1" fmla="val 32023"/>
                    <a:gd name="adj2" fmla="val 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443373" y="3739987"/>
                  <a:ext cx="735853" cy="69701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8033325" y="998783"/>
                <a:ext cx="793973" cy="1393772"/>
                <a:chOff x="5414313" y="3739987"/>
                <a:chExt cx="793973" cy="1393772"/>
              </a:xfrm>
            </p:grpSpPr>
            <p:sp>
              <p:nvSpPr>
                <p:cNvPr id="53" name="Snip Same Side Corner Rectangle 52"/>
                <p:cNvSpPr/>
                <p:nvPr/>
              </p:nvSpPr>
              <p:spPr>
                <a:xfrm>
                  <a:off x="5414313" y="4312929"/>
                  <a:ext cx="793973" cy="820830"/>
                </a:xfrm>
                <a:prstGeom prst="snip2SameRect">
                  <a:avLst>
                    <a:gd name="adj1" fmla="val 32023"/>
                    <a:gd name="adj2" fmla="val 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5443374" y="3739987"/>
                  <a:ext cx="735853" cy="69701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9" name="Oval 58"/>
          <p:cNvSpPr/>
          <p:nvPr/>
        </p:nvSpPr>
        <p:spPr>
          <a:xfrm>
            <a:off x="1468318" y="3402342"/>
            <a:ext cx="2834970" cy="2834970"/>
          </a:xfrm>
          <a:prstGeom prst="ellipse">
            <a:avLst/>
          </a:prstGeom>
          <a:solidFill>
            <a:schemeClr val="bg1">
              <a:alpha val="89804"/>
            </a:schemeClr>
          </a:solidFill>
          <a:ln>
            <a:solidFill>
              <a:schemeClr val="bg1"/>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1" name="TextBox 60"/>
          <p:cNvSpPr txBox="1"/>
          <p:nvPr/>
        </p:nvSpPr>
        <p:spPr>
          <a:xfrm>
            <a:off x="1804449" y="3958289"/>
            <a:ext cx="2117524" cy="1569660"/>
          </a:xfrm>
          <a:prstGeom prst="rect">
            <a:avLst/>
          </a:prstGeom>
          <a:noFill/>
        </p:spPr>
        <p:txBody>
          <a:bodyPr wrap="square" rtlCol="0">
            <a:spAutoFit/>
          </a:bodyPr>
          <a:lstStyle/>
          <a:p>
            <a:pPr algn="ctr"/>
            <a:r>
              <a:rPr lang="en-US" altLang="zh-TW" sz="2400" dirty="0" smtClean="0">
                <a:latin typeface="Myriad Pro" pitchFamily="34" charset="0"/>
              </a:rPr>
              <a:t>How to schedule jobs to best utilize the system?</a:t>
            </a:r>
          </a:p>
        </p:txBody>
      </p:sp>
      <p:sp>
        <p:nvSpPr>
          <p:cNvPr id="65" name="Oval 64"/>
          <p:cNvSpPr/>
          <p:nvPr/>
        </p:nvSpPr>
        <p:spPr>
          <a:xfrm>
            <a:off x="4962060" y="3402342"/>
            <a:ext cx="2834970" cy="2834970"/>
          </a:xfrm>
          <a:prstGeom prst="ellipse">
            <a:avLst/>
          </a:prstGeom>
          <a:solidFill>
            <a:schemeClr val="bg1">
              <a:alpha val="89804"/>
            </a:schemeClr>
          </a:solidFill>
          <a:ln>
            <a:solidFill>
              <a:schemeClr val="bg1"/>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68" name="TextBox 67"/>
          <p:cNvSpPr txBox="1"/>
          <p:nvPr/>
        </p:nvSpPr>
        <p:spPr>
          <a:xfrm>
            <a:off x="5337299" y="4182330"/>
            <a:ext cx="2117524" cy="1200329"/>
          </a:xfrm>
          <a:prstGeom prst="rect">
            <a:avLst/>
          </a:prstGeom>
          <a:noFill/>
        </p:spPr>
        <p:txBody>
          <a:bodyPr wrap="square" rtlCol="0">
            <a:spAutoFit/>
          </a:bodyPr>
          <a:lstStyle/>
          <a:p>
            <a:pPr algn="ctr"/>
            <a:r>
              <a:rPr lang="en-US" altLang="zh-TW" sz="2400" dirty="0" smtClean="0">
                <a:latin typeface="Myriad Pro" pitchFamily="34" charset="0"/>
              </a:rPr>
              <a:t>How can I get my work done faster?</a:t>
            </a:r>
          </a:p>
        </p:txBody>
      </p:sp>
      <p:grpSp>
        <p:nvGrpSpPr>
          <p:cNvPr id="63" name="Group 62"/>
          <p:cNvGrpSpPr/>
          <p:nvPr/>
        </p:nvGrpSpPr>
        <p:grpSpPr>
          <a:xfrm>
            <a:off x="1403647" y="1224668"/>
            <a:ext cx="987075" cy="987075"/>
            <a:chOff x="1559284" y="1426485"/>
            <a:chExt cx="1714483" cy="1714483"/>
          </a:xfrm>
        </p:grpSpPr>
        <p:sp>
          <p:nvSpPr>
            <p:cNvPr id="64" name="Rounded Rectangle 63"/>
            <p:cNvSpPr/>
            <p:nvPr/>
          </p:nvSpPr>
          <p:spPr>
            <a:xfrm>
              <a:off x="1559284" y="1426485"/>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66" name="Picture 2" descr="D:\Dropbox\UW\research\usable_data\CSCW16\slides\01_propos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4117" y="1527232"/>
              <a:ext cx="1294935" cy="1439515"/>
            </a:xfrm>
            <a:prstGeom prst="rect">
              <a:avLst/>
            </a:prstGeom>
            <a:noFill/>
            <a:extLst>
              <a:ext uri="{909E8E84-426E-40DD-AFC4-6F175D3DCCD1}">
                <a14:hiddenFill xmlns:a14="http://schemas.microsoft.com/office/drawing/2010/main">
                  <a:solidFill>
                    <a:srgbClr val="FFFFFF"/>
                  </a:solidFill>
                </a14:hiddenFill>
              </a:ext>
            </a:extLst>
          </p:spPr>
        </p:pic>
      </p:grpSp>
      <p:sp>
        <p:nvSpPr>
          <p:cNvPr id="67" name="TextBox 66"/>
          <p:cNvSpPr txBox="1"/>
          <p:nvPr/>
        </p:nvSpPr>
        <p:spPr>
          <a:xfrm>
            <a:off x="1113143" y="2314801"/>
            <a:ext cx="1551707" cy="830997"/>
          </a:xfrm>
          <a:prstGeom prst="rect">
            <a:avLst/>
          </a:prstGeom>
          <a:noFill/>
        </p:spPr>
        <p:txBody>
          <a:bodyPr wrap="none" rtlCol="0">
            <a:spAutoFit/>
          </a:bodyPr>
          <a:lstStyle/>
          <a:p>
            <a:pPr algn="ctr"/>
            <a:r>
              <a:rPr lang="en-US" sz="2400" b="1" dirty="0" smtClean="0">
                <a:latin typeface="Myriad Pro" pitchFamily="34" charset="0"/>
              </a:rPr>
              <a:t>Apply for </a:t>
            </a:r>
          </a:p>
          <a:p>
            <a:pPr algn="ctr"/>
            <a:r>
              <a:rPr lang="en-US" sz="2400" b="1" dirty="0" smtClean="0">
                <a:latin typeface="Myriad Pro" pitchFamily="34" charset="0"/>
              </a:rPr>
              <a:t>allocation</a:t>
            </a:r>
            <a:endParaRPr lang="en-US" sz="2400" b="1" dirty="0">
              <a:latin typeface="Myriad Pro" pitchFamily="34" charset="0"/>
            </a:endParaRPr>
          </a:p>
        </p:txBody>
      </p:sp>
      <p:cxnSp>
        <p:nvCxnSpPr>
          <p:cNvPr id="69" name="Straight Arrow Connector 68"/>
          <p:cNvCxnSpPr/>
          <p:nvPr/>
        </p:nvCxnSpPr>
        <p:spPr>
          <a:xfrm flipV="1">
            <a:off x="2486066" y="1731989"/>
            <a:ext cx="359643" cy="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V="1">
            <a:off x="4023472" y="1731989"/>
            <a:ext cx="359643" cy="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5558243" y="1731989"/>
            <a:ext cx="359643" cy="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V="1">
            <a:off x="7093014" y="1731989"/>
            <a:ext cx="359643" cy="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73" name="Group 72"/>
          <p:cNvGrpSpPr/>
          <p:nvPr/>
        </p:nvGrpSpPr>
        <p:grpSpPr>
          <a:xfrm>
            <a:off x="2941053" y="1224668"/>
            <a:ext cx="987075" cy="987075"/>
            <a:chOff x="3442191" y="1340768"/>
            <a:chExt cx="1714483" cy="1756097"/>
          </a:xfrm>
        </p:grpSpPr>
        <p:sp>
          <p:nvSpPr>
            <p:cNvPr id="74" name="Rounded Rectangle 73"/>
            <p:cNvSpPr/>
            <p:nvPr/>
          </p:nvSpPr>
          <p:spPr>
            <a:xfrm>
              <a:off x="3442191" y="1382382"/>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75" name="Picture 3" descr="D:\Dropbox\UW\research\usable_data\CSCW16\slides\02_preparati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40790" y="1340768"/>
              <a:ext cx="1517284" cy="1686690"/>
            </a:xfrm>
            <a:prstGeom prst="rect">
              <a:avLst/>
            </a:prstGeom>
            <a:noFill/>
            <a:extLst>
              <a:ext uri="{909E8E84-426E-40DD-AFC4-6F175D3DCCD1}">
                <a14:hiddenFill xmlns:a14="http://schemas.microsoft.com/office/drawing/2010/main">
                  <a:solidFill>
                    <a:srgbClr val="FFFFFF"/>
                  </a:solidFill>
                </a14:hiddenFill>
              </a:ext>
            </a:extLst>
          </p:spPr>
        </p:pic>
      </p:grpSp>
      <p:sp>
        <p:nvSpPr>
          <p:cNvPr id="76" name="TextBox 75"/>
          <p:cNvSpPr txBox="1"/>
          <p:nvPr/>
        </p:nvSpPr>
        <p:spPr>
          <a:xfrm>
            <a:off x="2774741" y="2314801"/>
            <a:ext cx="1323183" cy="830997"/>
          </a:xfrm>
          <a:prstGeom prst="rect">
            <a:avLst/>
          </a:prstGeom>
          <a:noFill/>
        </p:spPr>
        <p:txBody>
          <a:bodyPr wrap="none" rtlCol="0">
            <a:spAutoFit/>
          </a:bodyPr>
          <a:lstStyle/>
          <a:p>
            <a:pPr algn="ctr"/>
            <a:r>
              <a:rPr lang="en-US" sz="2400" b="1" dirty="0" smtClean="0">
                <a:latin typeface="Myriad Pro" pitchFamily="34" charset="0"/>
              </a:rPr>
              <a:t>Prepare </a:t>
            </a:r>
          </a:p>
          <a:p>
            <a:pPr algn="ctr"/>
            <a:r>
              <a:rPr lang="en-US" sz="2400" b="1" dirty="0" smtClean="0">
                <a:latin typeface="Myriad Pro" pitchFamily="34" charset="0"/>
              </a:rPr>
              <a:t>jobs</a:t>
            </a:r>
            <a:endParaRPr lang="en-US" sz="2400" b="1" dirty="0">
              <a:latin typeface="Myriad Pro" pitchFamily="34" charset="0"/>
            </a:endParaRPr>
          </a:p>
        </p:txBody>
      </p:sp>
      <p:grpSp>
        <p:nvGrpSpPr>
          <p:cNvPr id="77" name="Group 76"/>
          <p:cNvGrpSpPr/>
          <p:nvPr/>
        </p:nvGrpSpPr>
        <p:grpSpPr>
          <a:xfrm>
            <a:off x="4478459" y="1224669"/>
            <a:ext cx="984440" cy="987072"/>
            <a:chOff x="1559283" y="3573016"/>
            <a:chExt cx="1714483" cy="1719068"/>
          </a:xfrm>
        </p:grpSpPr>
        <p:sp>
          <p:nvSpPr>
            <p:cNvPr id="78" name="Rounded Rectangle 77"/>
            <p:cNvSpPr/>
            <p:nvPr/>
          </p:nvSpPr>
          <p:spPr>
            <a:xfrm>
              <a:off x="1559283" y="3575309"/>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79" name="Picture 4" descr="D:\Dropbox\UW\research\usable_data\CSCW16\slides\03_queu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43319" y="3573016"/>
              <a:ext cx="1546411" cy="1719068"/>
            </a:xfrm>
            <a:prstGeom prst="rect">
              <a:avLst/>
            </a:prstGeom>
            <a:noFill/>
            <a:extLst>
              <a:ext uri="{909E8E84-426E-40DD-AFC4-6F175D3DCCD1}">
                <a14:hiddenFill xmlns:a14="http://schemas.microsoft.com/office/drawing/2010/main">
                  <a:solidFill>
                    <a:srgbClr val="FFFFFF"/>
                  </a:solidFill>
                </a14:hiddenFill>
              </a:ext>
            </a:extLst>
          </p:spPr>
        </p:pic>
      </p:grpSp>
      <p:sp>
        <p:nvSpPr>
          <p:cNvPr id="80" name="TextBox 79"/>
          <p:cNvSpPr txBox="1"/>
          <p:nvPr/>
        </p:nvSpPr>
        <p:spPr>
          <a:xfrm>
            <a:off x="4207815" y="2314801"/>
            <a:ext cx="1590564" cy="830997"/>
          </a:xfrm>
          <a:prstGeom prst="rect">
            <a:avLst/>
          </a:prstGeom>
          <a:noFill/>
        </p:spPr>
        <p:txBody>
          <a:bodyPr wrap="none" rtlCol="0">
            <a:spAutoFit/>
          </a:bodyPr>
          <a:lstStyle/>
          <a:p>
            <a:pPr algn="ctr"/>
            <a:r>
              <a:rPr lang="en-US" sz="2400" b="1" dirty="0" smtClean="0">
                <a:latin typeface="Myriad Pro" pitchFamily="34" charset="0"/>
              </a:rPr>
              <a:t>Submit to </a:t>
            </a:r>
          </a:p>
          <a:p>
            <a:pPr algn="ctr"/>
            <a:r>
              <a:rPr lang="en-US" sz="2400" b="1" dirty="0" smtClean="0">
                <a:latin typeface="Myriad Pro" pitchFamily="34" charset="0"/>
              </a:rPr>
              <a:t>queues</a:t>
            </a:r>
            <a:endParaRPr lang="en-US" sz="2400" b="1" dirty="0">
              <a:latin typeface="Myriad Pro" pitchFamily="34" charset="0"/>
            </a:endParaRPr>
          </a:p>
        </p:txBody>
      </p:sp>
      <p:grpSp>
        <p:nvGrpSpPr>
          <p:cNvPr id="81" name="Group 80"/>
          <p:cNvGrpSpPr/>
          <p:nvPr/>
        </p:nvGrpSpPr>
        <p:grpSpPr>
          <a:xfrm>
            <a:off x="6013230" y="1225680"/>
            <a:ext cx="984440" cy="984440"/>
            <a:chOff x="3923928" y="3573015"/>
            <a:chExt cx="1714483" cy="1714483"/>
          </a:xfrm>
        </p:grpSpPr>
        <p:sp>
          <p:nvSpPr>
            <p:cNvPr id="82" name="Rounded Rectangle 81"/>
            <p:cNvSpPr/>
            <p:nvPr/>
          </p:nvSpPr>
          <p:spPr>
            <a:xfrm>
              <a:off x="3923928" y="3573015"/>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83" name="Picture 5" descr="D:\Dropbox\UW\research\usable_data\CSCW16\slides\04_executi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59710" y="3573016"/>
              <a:ext cx="1442919" cy="1604021"/>
            </a:xfrm>
            <a:prstGeom prst="rect">
              <a:avLst/>
            </a:prstGeom>
            <a:noFill/>
            <a:extLst>
              <a:ext uri="{909E8E84-426E-40DD-AFC4-6F175D3DCCD1}">
                <a14:hiddenFill xmlns:a14="http://schemas.microsoft.com/office/drawing/2010/main">
                  <a:solidFill>
                    <a:srgbClr val="FFFFFF"/>
                  </a:solidFill>
                </a14:hiddenFill>
              </a:ext>
            </a:extLst>
          </p:spPr>
        </p:pic>
      </p:grpSp>
      <p:sp>
        <p:nvSpPr>
          <p:cNvPr id="84" name="TextBox 83"/>
          <p:cNvSpPr txBox="1"/>
          <p:nvPr/>
        </p:nvSpPr>
        <p:spPr>
          <a:xfrm>
            <a:off x="5908270" y="2314801"/>
            <a:ext cx="1370055" cy="830997"/>
          </a:xfrm>
          <a:prstGeom prst="rect">
            <a:avLst/>
          </a:prstGeom>
          <a:noFill/>
        </p:spPr>
        <p:txBody>
          <a:bodyPr wrap="none" rtlCol="0">
            <a:spAutoFit/>
          </a:bodyPr>
          <a:lstStyle/>
          <a:p>
            <a:r>
              <a:rPr lang="en-US" sz="2400" b="1" dirty="0" smtClean="0">
                <a:latin typeface="Myriad Pro" pitchFamily="34" charset="0"/>
              </a:rPr>
              <a:t>Jobs are </a:t>
            </a:r>
          </a:p>
          <a:p>
            <a:r>
              <a:rPr lang="en-US" sz="2400" b="1" dirty="0" smtClean="0">
                <a:latin typeface="Myriad Pro" pitchFamily="34" charset="0"/>
              </a:rPr>
              <a:t>running</a:t>
            </a:r>
            <a:endParaRPr lang="en-US" sz="2400" b="1" dirty="0">
              <a:latin typeface="Myriad Pro" pitchFamily="34" charset="0"/>
            </a:endParaRPr>
          </a:p>
        </p:txBody>
      </p:sp>
      <p:grpSp>
        <p:nvGrpSpPr>
          <p:cNvPr id="85" name="Group 84"/>
          <p:cNvGrpSpPr/>
          <p:nvPr/>
        </p:nvGrpSpPr>
        <p:grpSpPr>
          <a:xfrm>
            <a:off x="7548000" y="1196752"/>
            <a:ext cx="984440" cy="984440"/>
            <a:chOff x="6876256" y="3573014"/>
            <a:chExt cx="1714483" cy="1714483"/>
          </a:xfrm>
        </p:grpSpPr>
        <p:sp>
          <p:nvSpPr>
            <p:cNvPr id="86" name="Rounded Rectangle 85"/>
            <p:cNvSpPr/>
            <p:nvPr/>
          </p:nvSpPr>
          <p:spPr>
            <a:xfrm>
              <a:off x="6876256" y="3573014"/>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87" name="Picture 6"/>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991733" y="3605673"/>
              <a:ext cx="1483528" cy="1649164"/>
            </a:xfrm>
            <a:prstGeom prst="rect">
              <a:avLst/>
            </a:prstGeom>
            <a:noFill/>
            <a:extLst>
              <a:ext uri="{909E8E84-426E-40DD-AFC4-6F175D3DCCD1}">
                <a14:hiddenFill xmlns:a14="http://schemas.microsoft.com/office/drawing/2010/main">
                  <a:solidFill>
                    <a:srgbClr val="FFFFFF"/>
                  </a:solidFill>
                </a14:hiddenFill>
              </a:ext>
            </a:extLst>
          </p:spPr>
        </p:pic>
      </p:grpSp>
      <p:sp>
        <p:nvSpPr>
          <p:cNvPr id="88" name="TextBox 87"/>
          <p:cNvSpPr txBox="1"/>
          <p:nvPr/>
        </p:nvSpPr>
        <p:spPr>
          <a:xfrm>
            <a:off x="7388218" y="2314801"/>
            <a:ext cx="1288238" cy="830997"/>
          </a:xfrm>
          <a:prstGeom prst="rect">
            <a:avLst/>
          </a:prstGeom>
          <a:noFill/>
        </p:spPr>
        <p:txBody>
          <a:bodyPr wrap="none" rtlCol="0">
            <a:spAutoFit/>
          </a:bodyPr>
          <a:lstStyle/>
          <a:p>
            <a:r>
              <a:rPr lang="en-US" sz="2400" b="1" dirty="0" smtClean="0">
                <a:latin typeface="Myriad Pro" pitchFamily="34" charset="0"/>
              </a:rPr>
              <a:t>Archive </a:t>
            </a:r>
            <a:br>
              <a:rPr lang="en-US" sz="2400" b="1" dirty="0" smtClean="0">
                <a:latin typeface="Myriad Pro" pitchFamily="34" charset="0"/>
              </a:rPr>
            </a:br>
            <a:r>
              <a:rPr lang="en-US" sz="2400" b="1" dirty="0" smtClean="0">
                <a:latin typeface="Myriad Pro" pitchFamily="34" charset="0"/>
              </a:rPr>
              <a:t>outputs</a:t>
            </a:r>
            <a:endParaRPr lang="en-US" sz="2400" b="1" dirty="0">
              <a:latin typeface="Myriad Pro" pitchFamily="34" charset="0"/>
            </a:endParaRPr>
          </a:p>
        </p:txBody>
      </p:sp>
      <p:sp>
        <p:nvSpPr>
          <p:cNvPr id="89" name="Rectangle 88"/>
          <p:cNvSpPr/>
          <p:nvPr/>
        </p:nvSpPr>
        <p:spPr>
          <a:xfrm>
            <a:off x="5558243" y="1120991"/>
            <a:ext cx="3118214" cy="1152128"/>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5723273" y="2314800"/>
            <a:ext cx="3118214" cy="83099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1292512" y="1110124"/>
            <a:ext cx="2730960" cy="1152128"/>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984478" y="2306717"/>
            <a:ext cx="3038994" cy="830997"/>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3838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500"/>
                                        <p:tgtEl>
                                          <p:spTgt spid="6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500"/>
                                        <p:tgtEl>
                                          <p:spTgt spid="6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fade">
                                      <p:cBhvr>
                                        <p:cTn id="24"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1" grpId="0"/>
      <p:bldP spid="65" grpId="0" animBg="1"/>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字方塊 16"/>
          <p:cNvSpPr txBox="1"/>
          <p:nvPr/>
        </p:nvSpPr>
        <p:spPr>
          <a:xfrm>
            <a:off x="124132" y="5047352"/>
            <a:ext cx="2825048" cy="400110"/>
          </a:xfrm>
          <a:prstGeom prst="rect">
            <a:avLst/>
          </a:prstGeom>
          <a:noFill/>
        </p:spPr>
        <p:txBody>
          <a:bodyPr wrap="square" rtlCol="0">
            <a:spAutoFit/>
          </a:bodyPr>
          <a:lstStyle/>
          <a:p>
            <a:pPr algn="ctr"/>
            <a:r>
              <a:rPr lang="en-US" altLang="zh-TW" sz="2000" dirty="0" smtClean="0">
                <a:latin typeface="Myriad Pro" pitchFamily="34" charset="0"/>
                <a:ea typeface="Open Sans Semibold" panose="020B0706030804020204" pitchFamily="34" charset="0"/>
                <a:cs typeface="Open Sans Semibold" panose="020B0706030804020204" pitchFamily="34" charset="0"/>
              </a:rPr>
              <a:t>Time in CSCW literature</a:t>
            </a:r>
            <a:endParaRPr lang="zh-TW" altLang="en-US" sz="1600" dirty="0">
              <a:latin typeface="Myriad Pro" pitchFamily="34" charset="0"/>
              <a:cs typeface="Open Sans Light" panose="020B0306030504020204" pitchFamily="34" charset="0"/>
            </a:endParaRPr>
          </a:p>
        </p:txBody>
      </p:sp>
      <p:sp>
        <p:nvSpPr>
          <p:cNvPr id="21" name="Title 9"/>
          <p:cNvSpPr txBox="1">
            <a:spLocks/>
          </p:cNvSpPr>
          <p:nvPr/>
        </p:nvSpPr>
        <p:spPr>
          <a:xfrm>
            <a:off x="251520" y="275888"/>
            <a:ext cx="8435280" cy="706090"/>
          </a:xfrm>
          <a:prstGeom prst="rect">
            <a:avLst/>
          </a:prstGeom>
          <a:solidFill>
            <a:schemeClr val="bg1"/>
          </a:solidFill>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2"/>
                </a:solidFill>
                <a:latin typeface="Open Sans" panose="020B0606030504020204" pitchFamily="34" charset="0"/>
                <a:ea typeface="+mj-ea"/>
                <a:cs typeface="Open Sans" panose="020B0606030504020204" pitchFamily="34" charset="0"/>
              </a:defRPr>
            </a:lvl1pPr>
          </a:lstStyle>
          <a:p>
            <a:r>
              <a:rPr lang="en-US" altLang="zh-TW" sz="3200" dirty="0" smtClean="0"/>
              <a:t>Time </a:t>
            </a:r>
            <a:r>
              <a:rPr lang="en-US" altLang="zh-TW" sz="3200" dirty="0"/>
              <a:t>is not just a </a:t>
            </a:r>
            <a:r>
              <a:rPr lang="en-US" altLang="zh-TW" sz="3200" dirty="0" smtClean="0"/>
              <a:t>mechanistic metric </a:t>
            </a:r>
            <a:endParaRPr lang="zh-TW" altLang="en-US" sz="3200" dirty="0"/>
          </a:p>
        </p:txBody>
      </p:sp>
      <p:grpSp>
        <p:nvGrpSpPr>
          <p:cNvPr id="5" name="Group 4"/>
          <p:cNvGrpSpPr/>
          <p:nvPr/>
        </p:nvGrpSpPr>
        <p:grpSpPr>
          <a:xfrm>
            <a:off x="2987824" y="1412776"/>
            <a:ext cx="5832648" cy="2155016"/>
            <a:chOff x="2987824" y="1196752"/>
            <a:chExt cx="5832648" cy="2155016"/>
          </a:xfrm>
        </p:grpSpPr>
        <p:sp>
          <p:nvSpPr>
            <p:cNvPr id="14" name="Rounded Rectangular Callout 13"/>
            <p:cNvSpPr/>
            <p:nvPr/>
          </p:nvSpPr>
          <p:spPr>
            <a:xfrm>
              <a:off x="2987824" y="1196752"/>
              <a:ext cx="5832648" cy="2155016"/>
            </a:xfrm>
            <a:prstGeom prst="wedgeRoundRectCallout">
              <a:avLst>
                <a:gd name="adj1" fmla="val -54164"/>
                <a:gd name="adj2" fmla="val 36319"/>
                <a:gd name="adj3" fmla="val 16667"/>
              </a:avLst>
            </a:prstGeom>
            <a:solidFill>
              <a:schemeClr val="bg1"/>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203848" y="1345992"/>
              <a:ext cx="5616624" cy="1938992"/>
            </a:xfrm>
            <a:prstGeom prst="rect">
              <a:avLst/>
            </a:prstGeom>
          </p:spPr>
          <p:txBody>
            <a:bodyPr wrap="square">
              <a:spAutoFit/>
            </a:bodyPr>
            <a:lstStyle/>
            <a:p>
              <a:r>
                <a:rPr lang="en-US" sz="2400" dirty="0" smtClean="0">
                  <a:latin typeface="Myriad Pro" pitchFamily="34" charset="0"/>
                </a:rPr>
                <a:t>"</a:t>
              </a:r>
              <a:r>
                <a:rPr lang="en-US" sz="2400" dirty="0">
                  <a:latin typeface="Myriad Pro" pitchFamily="34" charset="0"/>
                </a:rPr>
                <a:t>sets of practices, which are bound up with time-reckoning and time-keeping technologies, but which vary and are shaped by different times, places and communities“ </a:t>
              </a:r>
              <a:r>
                <a:rPr lang="en-US" sz="2400" dirty="0" smtClean="0">
                  <a:latin typeface="Myriad Pro" pitchFamily="34" charset="0"/>
                </a:rPr>
                <a:t> (</a:t>
              </a:r>
              <a:r>
                <a:rPr lang="en-US" sz="2400" dirty="0" err="1">
                  <a:latin typeface="Myriad Pro" pitchFamily="34" charset="0"/>
                </a:rPr>
                <a:t>Glennie</a:t>
              </a:r>
              <a:r>
                <a:rPr lang="en-US" sz="2400" dirty="0">
                  <a:latin typeface="Myriad Pro" pitchFamily="34" charset="0"/>
                </a:rPr>
                <a:t> and Thrift, 2009)</a:t>
              </a:r>
            </a:p>
          </p:txBody>
        </p:sp>
      </p:grpSp>
      <p:pic>
        <p:nvPicPr>
          <p:cNvPr id="16" name="Picture 2" descr="http://www.thestoryboard.ca/wp-content/uploads/2012/11/clock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77235" y="2404986"/>
            <a:ext cx="2718842" cy="266807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059832" y="4098341"/>
            <a:ext cx="5832648" cy="1562907"/>
            <a:chOff x="3059832" y="3666293"/>
            <a:chExt cx="5832648" cy="1562907"/>
          </a:xfrm>
        </p:grpSpPr>
        <p:sp>
          <p:nvSpPr>
            <p:cNvPr id="18" name="Rounded Rectangular Callout 17"/>
            <p:cNvSpPr/>
            <p:nvPr/>
          </p:nvSpPr>
          <p:spPr>
            <a:xfrm>
              <a:off x="3059832" y="3666293"/>
              <a:ext cx="5832648" cy="1562907"/>
            </a:xfrm>
            <a:prstGeom prst="wedgeRoundRectCallout">
              <a:avLst>
                <a:gd name="adj1" fmla="val -55993"/>
                <a:gd name="adj2" fmla="val -51609"/>
                <a:gd name="adj3" fmla="val 16667"/>
              </a:avLst>
            </a:prstGeom>
            <a:solidFill>
              <a:schemeClr val="bg1"/>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275856" y="3815533"/>
              <a:ext cx="5616624" cy="1200329"/>
            </a:xfrm>
            <a:prstGeom prst="rect">
              <a:avLst/>
            </a:prstGeom>
          </p:spPr>
          <p:txBody>
            <a:bodyPr wrap="square">
              <a:spAutoFit/>
            </a:bodyPr>
            <a:lstStyle/>
            <a:p>
              <a:r>
                <a:rPr lang="en-US" sz="2400" dirty="0">
                  <a:latin typeface="Myriad Pro" pitchFamily="34" charset="0"/>
                </a:rPr>
                <a:t>distributed collective practices not only have rhythms, but in some fundamental sense are rhythms.”  (Jackson et al. 2011)</a:t>
              </a:r>
            </a:p>
          </p:txBody>
        </p:sp>
      </p:grpSp>
    </p:spTree>
    <p:extLst>
      <p:ext uri="{BB962C8B-B14F-4D97-AF65-F5344CB8AC3E}">
        <p14:creationId xmlns:p14="http://schemas.microsoft.com/office/powerpoint/2010/main" val="34550787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86894" y="2906568"/>
            <a:ext cx="7580091" cy="1800200"/>
            <a:chOff x="576534" y="2780928"/>
            <a:chExt cx="7580091" cy="1800200"/>
          </a:xfrm>
        </p:grpSpPr>
        <p:pic>
          <p:nvPicPr>
            <p:cNvPr id="6146" name="Picture 2" descr="https://pixabay.com/static/uploads/photo/2015/11/02/12/31/interview-1018333_960_7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534" y="2780928"/>
              <a:ext cx="2392766" cy="180020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3257335" y="3388639"/>
              <a:ext cx="4899290" cy="892552"/>
            </a:xfrm>
            <a:prstGeom prst="rect">
              <a:avLst/>
            </a:prstGeom>
          </p:spPr>
          <p:txBody>
            <a:bodyPr wrap="none">
              <a:spAutoFit/>
            </a:bodyPr>
            <a:lstStyle/>
            <a:p>
              <a:r>
                <a:rPr lang="en-US" altLang="zh-TW" sz="3200" b="1" dirty="0">
                  <a:latin typeface="Myriad Pro" pitchFamily="34" charset="0"/>
                  <a:ea typeface="Open Sans Semibold" pitchFamily="34" charset="0"/>
                  <a:cs typeface="Open Sans Semibold" pitchFamily="34" charset="0"/>
                </a:rPr>
                <a:t>26</a:t>
              </a:r>
              <a:r>
                <a:rPr lang="en-US" altLang="zh-TW" sz="3200" dirty="0" smtClean="0">
                  <a:latin typeface="Myriad Pro" pitchFamily="34" charset="0"/>
                  <a:ea typeface="Open Sans Semibold" pitchFamily="34" charset="0"/>
                  <a:cs typeface="Open Sans Semibold" pitchFamily="34" charset="0"/>
                </a:rPr>
                <a:t> </a:t>
              </a:r>
              <a:r>
                <a:rPr lang="en-US" altLang="zh-TW" sz="2000" dirty="0" smtClean="0">
                  <a:latin typeface="Myriad Pro" pitchFamily="34" charset="0"/>
                  <a:ea typeface="Open Sans" pitchFamily="34" charset="0"/>
                  <a:cs typeface="Open Sans" pitchFamily="34" charset="0"/>
                </a:rPr>
                <a:t>interviews with </a:t>
              </a:r>
              <a:r>
                <a:rPr lang="en-US" altLang="zh-TW" sz="3200" b="1" dirty="0">
                  <a:latin typeface="Myriad Pro" pitchFamily="34" charset="0"/>
                  <a:ea typeface="Open Sans Semibold" pitchFamily="34" charset="0"/>
                  <a:cs typeface="Open Sans Semibold" pitchFamily="34" charset="0"/>
                </a:rPr>
                <a:t>15</a:t>
              </a:r>
              <a:r>
                <a:rPr lang="en-US" altLang="zh-TW" sz="3200" dirty="0" smtClean="0">
                  <a:latin typeface="Myriad Pro" pitchFamily="34" charset="0"/>
                  <a:ea typeface="Open Sans Semibold" pitchFamily="34" charset="0"/>
                  <a:cs typeface="Open Sans Semibold" pitchFamily="34" charset="0"/>
                </a:rPr>
                <a:t> </a:t>
              </a:r>
              <a:r>
                <a:rPr lang="en-US" altLang="zh-TW" sz="2000" dirty="0" smtClean="0">
                  <a:latin typeface="Myriad Pro" pitchFamily="34" charset="0"/>
                  <a:ea typeface="Open Sans" pitchFamily="34" charset="0"/>
                  <a:cs typeface="Open Sans" pitchFamily="34" charset="0"/>
                </a:rPr>
                <a:t>people</a:t>
              </a:r>
            </a:p>
            <a:p>
              <a:r>
                <a:rPr lang="en-US" altLang="zh-TW" sz="2000" dirty="0" smtClean="0">
                  <a:latin typeface="Myriad Pro" pitchFamily="34" charset="0"/>
                  <a:ea typeface="Open Sans" pitchFamily="34" charset="0"/>
                  <a:cs typeface="Open Sans" pitchFamily="34" charset="0"/>
                </a:rPr>
                <a:t>+ occasional direct observation / shadowing</a:t>
              </a:r>
            </a:p>
          </p:txBody>
        </p:sp>
      </p:grpSp>
      <p:grpSp>
        <p:nvGrpSpPr>
          <p:cNvPr id="3" name="Group 2"/>
          <p:cNvGrpSpPr/>
          <p:nvPr/>
        </p:nvGrpSpPr>
        <p:grpSpPr>
          <a:xfrm>
            <a:off x="152625" y="1476601"/>
            <a:ext cx="7854889" cy="1128789"/>
            <a:chOff x="442265" y="1193798"/>
            <a:chExt cx="7854889" cy="1128789"/>
          </a:xfrm>
        </p:grpSpPr>
        <p:pic>
          <p:nvPicPr>
            <p:cNvPr id="7" name="Picture 2" descr="https://www.nersc.gov/assets/Logos/NERSClogocolor.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442265" y="1193798"/>
              <a:ext cx="2563672" cy="1128789"/>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3285910" y="1193798"/>
              <a:ext cx="5011244" cy="1077218"/>
            </a:xfrm>
            <a:prstGeom prst="rect">
              <a:avLst/>
            </a:prstGeom>
          </p:spPr>
          <p:txBody>
            <a:bodyPr wrap="none">
              <a:spAutoFit/>
            </a:bodyPr>
            <a:lstStyle/>
            <a:p>
              <a:r>
                <a:rPr lang="en-US" altLang="zh-TW" sz="3200" b="1" dirty="0" smtClean="0">
                  <a:latin typeface="Myriad Pro" pitchFamily="34" charset="0"/>
                  <a:ea typeface="Open Sans Semibold" pitchFamily="34" charset="0"/>
                  <a:cs typeface="Open Sans Semibold" pitchFamily="34" charset="0"/>
                </a:rPr>
                <a:t>Six</a:t>
              </a:r>
              <a:r>
                <a:rPr lang="en-US" altLang="zh-TW" sz="3200" dirty="0" smtClean="0">
                  <a:latin typeface="Myriad Pro" pitchFamily="34" charset="0"/>
                  <a:ea typeface="Open Sans Semibold" pitchFamily="34" charset="0"/>
                  <a:cs typeface="Open Sans Semibold" pitchFamily="34" charset="0"/>
                </a:rPr>
                <a:t> </a:t>
              </a:r>
              <a:r>
                <a:rPr lang="en-US" altLang="zh-TW" sz="2000" dirty="0">
                  <a:latin typeface="Myriad Pro" pitchFamily="34" charset="0"/>
                  <a:ea typeface="Open Sans" pitchFamily="34" charset="0"/>
                  <a:cs typeface="Open Sans" pitchFamily="34" charset="0"/>
                </a:rPr>
                <a:t>month</a:t>
              </a:r>
              <a:r>
                <a:rPr lang="en-US" altLang="zh-TW" sz="3200" dirty="0" smtClean="0">
                  <a:latin typeface="Myriad Pro" pitchFamily="34" charset="0"/>
                  <a:ea typeface="Open Sans Semibold" pitchFamily="34" charset="0"/>
                  <a:cs typeface="Open Sans Semibold" pitchFamily="34" charset="0"/>
                </a:rPr>
                <a:t> </a:t>
              </a:r>
              <a:r>
                <a:rPr lang="en-US" altLang="zh-TW" sz="2000" dirty="0" smtClean="0">
                  <a:latin typeface="Myriad Pro" pitchFamily="34" charset="0"/>
                  <a:ea typeface="Open Sans" pitchFamily="34" charset="0"/>
                  <a:cs typeface="Open Sans" pitchFamily="34" charset="0"/>
                </a:rPr>
                <a:t>field </a:t>
              </a:r>
              <a:r>
                <a:rPr lang="en-US" altLang="zh-TW" sz="2000" dirty="0">
                  <a:latin typeface="Myriad Pro" pitchFamily="34" charset="0"/>
                  <a:ea typeface="Open Sans" pitchFamily="34" charset="0"/>
                  <a:cs typeface="Open Sans" pitchFamily="34" charset="0"/>
                </a:rPr>
                <a:t>study </a:t>
              </a:r>
              <a:r>
                <a:rPr lang="en-US" altLang="zh-TW" sz="2000" dirty="0" smtClean="0">
                  <a:latin typeface="Myriad Pro" pitchFamily="34" charset="0"/>
                  <a:ea typeface="Open Sans" pitchFamily="34" charset="0"/>
                  <a:cs typeface="Open Sans" pitchFamily="34" charset="0"/>
                </a:rPr>
                <a:t>at </a:t>
              </a:r>
              <a:r>
                <a:rPr lang="en-US" altLang="zh-TW" sz="2000" dirty="0" smtClean="0">
                  <a:latin typeface="Myriad Pro" pitchFamily="34" charset="0"/>
                  <a:ea typeface="Open Sans Semibold" pitchFamily="34" charset="0"/>
                  <a:cs typeface="Open Sans Semibold" pitchFamily="34" charset="0"/>
                </a:rPr>
                <a:t>a</a:t>
              </a:r>
              <a:r>
                <a:rPr lang="en-US" altLang="zh-TW" sz="3200" dirty="0" smtClean="0">
                  <a:latin typeface="Myriad Pro" pitchFamily="34" charset="0"/>
                  <a:ea typeface="Open Sans Semibold" pitchFamily="34" charset="0"/>
                  <a:cs typeface="Open Sans Semibold" pitchFamily="34" charset="0"/>
                </a:rPr>
                <a:t> </a:t>
              </a:r>
              <a:r>
                <a:rPr lang="en-US" altLang="zh-TW" sz="2000" dirty="0" smtClean="0">
                  <a:latin typeface="Myriad Pro" pitchFamily="34" charset="0"/>
                  <a:ea typeface="Open Sans" pitchFamily="34" charset="0"/>
                  <a:cs typeface="Open Sans" pitchFamily="34" charset="0"/>
                </a:rPr>
                <a:t>research  center </a:t>
              </a:r>
              <a:br>
                <a:rPr lang="en-US" altLang="zh-TW" sz="2000" dirty="0" smtClean="0">
                  <a:latin typeface="Myriad Pro" pitchFamily="34" charset="0"/>
                  <a:ea typeface="Open Sans" pitchFamily="34" charset="0"/>
                  <a:cs typeface="Open Sans" pitchFamily="34" charset="0"/>
                </a:rPr>
              </a:br>
              <a:r>
                <a:rPr lang="en-US" altLang="zh-TW" sz="2000" dirty="0" smtClean="0">
                  <a:latin typeface="Myriad Pro" pitchFamily="34" charset="0"/>
                  <a:ea typeface="Open Sans" pitchFamily="34" charset="0"/>
                  <a:cs typeface="Open Sans" pitchFamily="34" charset="0"/>
                </a:rPr>
                <a:t>where scientists use </a:t>
              </a:r>
              <a:r>
                <a:rPr lang="en-US" altLang="zh-TW" sz="3200" b="1" dirty="0" smtClean="0">
                  <a:latin typeface="Myriad Pro" pitchFamily="34" charset="0"/>
                  <a:ea typeface="Open Sans Semibold" pitchFamily="34" charset="0"/>
                  <a:cs typeface="Open Sans Semibold" pitchFamily="34" charset="0"/>
                </a:rPr>
                <a:t>NERSC</a:t>
              </a:r>
              <a:r>
                <a:rPr lang="en-US" altLang="zh-TW" sz="2000" dirty="0">
                  <a:latin typeface="Myriad Pro" pitchFamily="34" charset="0"/>
                  <a:ea typeface="Open Sans" pitchFamily="34" charset="0"/>
                  <a:cs typeface="Open Sans" pitchFamily="34" charset="0"/>
                </a:rPr>
                <a:t> </a:t>
              </a:r>
              <a:r>
                <a:rPr lang="en-US" altLang="zh-TW" sz="2000" dirty="0" smtClean="0">
                  <a:latin typeface="Myriad Pro" pitchFamily="34" charset="0"/>
                  <a:ea typeface="Open Sans" pitchFamily="34" charset="0"/>
                  <a:cs typeface="Open Sans" pitchFamily="34" charset="0"/>
                </a:rPr>
                <a:t>machines </a:t>
              </a:r>
              <a:endParaRPr lang="zh-TW" altLang="en-US" sz="2000" dirty="0">
                <a:latin typeface="Myriad Pro" pitchFamily="34" charset="0"/>
                <a:ea typeface="Open Sans" pitchFamily="34" charset="0"/>
                <a:cs typeface="Open Sans" pitchFamily="34" charset="0"/>
              </a:endParaRPr>
            </a:p>
          </p:txBody>
        </p:sp>
      </p:grpSp>
      <p:sp>
        <p:nvSpPr>
          <p:cNvPr id="11" name="矩形 10"/>
          <p:cNvSpPr/>
          <p:nvPr/>
        </p:nvSpPr>
        <p:spPr>
          <a:xfrm>
            <a:off x="3014272" y="5007947"/>
            <a:ext cx="5580374" cy="1877437"/>
          </a:xfrm>
          <a:prstGeom prst="rect">
            <a:avLst/>
          </a:prstGeom>
        </p:spPr>
        <p:txBody>
          <a:bodyPr wrap="none">
            <a:spAutoFit/>
          </a:bodyPr>
          <a:lstStyle/>
          <a:p>
            <a:r>
              <a:rPr lang="en-US" altLang="zh-TW" sz="3200" b="1" dirty="0">
                <a:latin typeface="Myriad Pro" pitchFamily="34" charset="0"/>
                <a:ea typeface="Open Sans Semibold" pitchFamily="34" charset="0"/>
                <a:cs typeface="Open Sans Semibold" pitchFamily="34" charset="0"/>
              </a:rPr>
              <a:t>13 </a:t>
            </a:r>
            <a:r>
              <a:rPr lang="en-US" altLang="zh-TW" sz="2000" dirty="0">
                <a:latin typeface="Myriad Pro" pitchFamily="34" charset="0"/>
                <a:ea typeface="Open Sans" pitchFamily="34" charset="0"/>
                <a:cs typeface="Open Sans" pitchFamily="34" charset="0"/>
              </a:rPr>
              <a:t>male and </a:t>
            </a:r>
            <a:r>
              <a:rPr lang="en-US" altLang="zh-TW" sz="3200" b="1" dirty="0">
                <a:latin typeface="Myriad Pro" pitchFamily="34" charset="0"/>
                <a:ea typeface="Open Sans Semibold" pitchFamily="34" charset="0"/>
                <a:cs typeface="Open Sans Semibold" pitchFamily="34" charset="0"/>
              </a:rPr>
              <a:t>2</a:t>
            </a:r>
            <a:r>
              <a:rPr lang="en-US" altLang="zh-TW" sz="3200" dirty="0">
                <a:latin typeface="Myriad Pro" pitchFamily="34" charset="0"/>
                <a:ea typeface="Open Sans Semibold" pitchFamily="34" charset="0"/>
                <a:cs typeface="Open Sans Semibold" pitchFamily="34" charset="0"/>
              </a:rPr>
              <a:t> </a:t>
            </a:r>
            <a:r>
              <a:rPr lang="en-US" altLang="zh-TW" sz="2000" dirty="0">
                <a:latin typeface="Myriad Pro" pitchFamily="34" charset="0"/>
                <a:ea typeface="Open Sans" pitchFamily="34" charset="0"/>
                <a:cs typeface="Open Sans" pitchFamily="34" charset="0"/>
              </a:rPr>
              <a:t>female</a:t>
            </a:r>
            <a:r>
              <a:rPr lang="en-US" altLang="zh-TW" sz="2000" dirty="0" smtClean="0">
                <a:latin typeface="Myriad Pro" pitchFamily="34" charset="0"/>
                <a:ea typeface="Open Sans" pitchFamily="34" charset="0"/>
                <a:cs typeface="Open Sans" pitchFamily="34" charset="0"/>
              </a:rPr>
              <a:t>.</a:t>
            </a:r>
            <a:r>
              <a:rPr lang="zh-TW" altLang="en-US" sz="2000" dirty="0" smtClean="0">
                <a:latin typeface="Myriad Pro" pitchFamily="34" charset="0"/>
                <a:ea typeface="Open Sans" pitchFamily="34" charset="0"/>
                <a:cs typeface="Open Sans" pitchFamily="34" charset="0"/>
              </a:rPr>
              <a:t> </a:t>
            </a:r>
            <a:r>
              <a:rPr lang="en-US" altLang="zh-TW" sz="3200" b="1" dirty="0" smtClean="0">
                <a:latin typeface="Myriad Pro" pitchFamily="34" charset="0"/>
                <a:ea typeface="Open Sans Semibold" pitchFamily="34" charset="0"/>
                <a:cs typeface="Open Sans Semibold" pitchFamily="34" charset="0"/>
              </a:rPr>
              <a:t>4</a:t>
            </a:r>
            <a:r>
              <a:rPr lang="en-US" altLang="zh-TW" sz="3200" dirty="0" smtClean="0">
                <a:latin typeface="Myriad Pro" pitchFamily="34" charset="0"/>
                <a:ea typeface="Open Sans Semibold" pitchFamily="34" charset="0"/>
                <a:cs typeface="Open Sans Semibold" pitchFamily="34" charset="0"/>
              </a:rPr>
              <a:t> </a:t>
            </a:r>
            <a:r>
              <a:rPr lang="en-US" altLang="zh-TW" sz="2000" dirty="0" smtClean="0">
                <a:latin typeface="Myriad Pro" pitchFamily="34" charset="0"/>
                <a:ea typeface="Open Sans" pitchFamily="34" charset="0"/>
                <a:cs typeface="Open Sans" pitchFamily="34" charset="0"/>
              </a:rPr>
              <a:t>domain scientists, </a:t>
            </a:r>
          </a:p>
          <a:p>
            <a:r>
              <a:rPr lang="en-US" altLang="zh-TW" sz="3200" b="1" dirty="0" smtClean="0">
                <a:latin typeface="Myriad Pro" pitchFamily="34" charset="0"/>
                <a:ea typeface="Open Sans Semibold" pitchFamily="34" charset="0"/>
                <a:cs typeface="Open Sans Semibold" pitchFamily="34" charset="0"/>
              </a:rPr>
              <a:t>7</a:t>
            </a:r>
            <a:r>
              <a:rPr lang="en-US" altLang="zh-TW" sz="3200" dirty="0" smtClean="0">
                <a:latin typeface="Myriad Pro" pitchFamily="34" charset="0"/>
                <a:ea typeface="Open Sans Semibold" pitchFamily="34" charset="0"/>
                <a:cs typeface="Open Sans Semibold" pitchFamily="34" charset="0"/>
              </a:rPr>
              <a:t> </a:t>
            </a:r>
            <a:r>
              <a:rPr lang="en-US" altLang="zh-TW" sz="2000" dirty="0" smtClean="0">
                <a:latin typeface="Myriad Pro" pitchFamily="34" charset="0"/>
                <a:ea typeface="Open Sans" pitchFamily="34" charset="0"/>
                <a:cs typeface="Open Sans" pitchFamily="34" charset="0"/>
              </a:rPr>
              <a:t>computer engineers, </a:t>
            </a:r>
            <a:r>
              <a:rPr lang="en-US" altLang="zh-TW" sz="3200" b="1" dirty="0" smtClean="0">
                <a:latin typeface="Myriad Pro" pitchFamily="34" charset="0"/>
                <a:ea typeface="Open Sans Semibold" pitchFamily="34" charset="0"/>
                <a:cs typeface="Open Sans Semibold" pitchFamily="34" charset="0"/>
              </a:rPr>
              <a:t>4 </a:t>
            </a:r>
            <a:r>
              <a:rPr lang="en-US" altLang="zh-TW" sz="2000" dirty="0" smtClean="0">
                <a:latin typeface="Myriad Pro" pitchFamily="34" charset="0"/>
                <a:ea typeface="Open Sans" pitchFamily="34" charset="0"/>
                <a:cs typeface="Open Sans" pitchFamily="34" charset="0"/>
              </a:rPr>
              <a:t>HPC facility staff. </a:t>
            </a:r>
          </a:p>
          <a:p>
            <a:r>
              <a:rPr lang="en-US" altLang="zh-TW" sz="3200" b="1" dirty="0" smtClean="0">
                <a:latin typeface="Myriad Pro" pitchFamily="34" charset="0"/>
                <a:ea typeface="Open Sans Semibold" pitchFamily="34" charset="0"/>
                <a:cs typeface="Open Sans Semibold" pitchFamily="34" charset="0"/>
              </a:rPr>
              <a:t>5~25</a:t>
            </a:r>
            <a:r>
              <a:rPr lang="en-US" altLang="zh-TW" sz="3200" dirty="0" smtClean="0">
                <a:latin typeface="Myriad Pro" pitchFamily="34" charset="0"/>
                <a:ea typeface="Open Sans Semibold" pitchFamily="34" charset="0"/>
                <a:cs typeface="Open Sans Semibold" pitchFamily="34" charset="0"/>
              </a:rPr>
              <a:t> </a:t>
            </a:r>
            <a:r>
              <a:rPr lang="en-US" altLang="zh-TW" sz="2000" dirty="0" smtClean="0">
                <a:latin typeface="Myriad Pro" pitchFamily="34" charset="0"/>
                <a:ea typeface="Open Sans" pitchFamily="34" charset="0"/>
                <a:cs typeface="Open Sans" pitchFamily="34" charset="0"/>
              </a:rPr>
              <a:t>years experiences with HPC</a:t>
            </a:r>
          </a:p>
          <a:p>
            <a:endParaRPr lang="en-US" altLang="zh-TW" sz="2000" dirty="0" smtClean="0">
              <a:latin typeface="Myriad Pro" pitchFamily="34" charset="0"/>
              <a:ea typeface="Open Sans" pitchFamily="34" charset="0"/>
              <a:cs typeface="Open Sans" pitchFamily="34" charset="0"/>
            </a:endParaRPr>
          </a:p>
        </p:txBody>
      </p:sp>
      <p:sp>
        <p:nvSpPr>
          <p:cNvPr id="12" name="Title 11"/>
          <p:cNvSpPr>
            <a:spLocks noGrp="1"/>
          </p:cNvSpPr>
          <p:nvPr>
            <p:ph type="title"/>
          </p:nvPr>
        </p:nvSpPr>
        <p:spPr/>
        <p:txBody>
          <a:bodyPr>
            <a:normAutofit/>
          </a:bodyPr>
          <a:lstStyle/>
          <a:p>
            <a:r>
              <a:rPr lang="en-US" altLang="zh-TW" sz="3200" dirty="0" smtClean="0"/>
              <a:t>Methodology</a:t>
            </a:r>
            <a:endParaRPr lang="zh-TW" altLang="en-US" sz="3200" dirty="0"/>
          </a:p>
        </p:txBody>
      </p:sp>
      <p:grpSp>
        <p:nvGrpSpPr>
          <p:cNvPr id="2" name="Group 1"/>
          <p:cNvGrpSpPr/>
          <p:nvPr/>
        </p:nvGrpSpPr>
        <p:grpSpPr>
          <a:xfrm>
            <a:off x="1187624" y="5088306"/>
            <a:ext cx="793973" cy="1393772"/>
            <a:chOff x="1187624" y="5088306"/>
            <a:chExt cx="793973" cy="1393772"/>
          </a:xfrm>
        </p:grpSpPr>
        <p:sp>
          <p:nvSpPr>
            <p:cNvPr id="13" name="Snip Same Side Corner Rectangle 12"/>
            <p:cNvSpPr/>
            <p:nvPr/>
          </p:nvSpPr>
          <p:spPr>
            <a:xfrm>
              <a:off x="1187624" y="5661248"/>
              <a:ext cx="793973" cy="820830"/>
            </a:xfrm>
            <a:prstGeom prst="snip2SameRect">
              <a:avLst>
                <a:gd name="adj1" fmla="val 32023"/>
                <a:gd name="adj2" fmla="val 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216683" y="5088306"/>
              <a:ext cx="735853" cy="69701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07925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anfranion\Documents\Dropbox\UW\research\usable_data\CSCW16\slides\Edison-system.pdf.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5488" b="93537" l="0" r="100000"/>
                    </a14:imgEffect>
                  </a14:imgLayer>
                </a14:imgProps>
              </a:ext>
              <a:ext uri="{28A0092B-C50C-407E-A947-70E740481C1C}">
                <a14:useLocalDpi xmlns:a14="http://schemas.microsoft.com/office/drawing/2010/main" val="0"/>
              </a:ext>
            </a:extLst>
          </a:blip>
          <a:srcRect/>
          <a:stretch/>
        </p:blipFill>
        <p:spPr bwMode="auto">
          <a:xfrm>
            <a:off x="0" y="1177920"/>
            <a:ext cx="9160396" cy="58514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71625" y="0"/>
            <a:ext cx="7848872" cy="461665"/>
          </a:xfrm>
          <a:prstGeom prst="rect">
            <a:avLst/>
          </a:prstGeom>
        </p:spPr>
        <p:txBody>
          <a:bodyPr wrap="square">
            <a:spAutoFit/>
          </a:bodyPr>
          <a:lstStyle/>
          <a:p>
            <a:endParaRPr lang="zh-TW" altLang="en-US" sz="2400" b="1" dirty="0">
              <a:solidFill>
                <a:schemeClr val="tx2"/>
              </a:solidFill>
              <a:latin typeface="Open Sans" panose="020B0606030504020204" pitchFamily="34" charset="0"/>
              <a:cs typeface="Open Sans" panose="020B0606030504020204" pitchFamily="34" charset="0"/>
            </a:endParaRPr>
          </a:p>
        </p:txBody>
      </p:sp>
      <p:sp>
        <p:nvSpPr>
          <p:cNvPr id="3" name="Title 2"/>
          <p:cNvSpPr>
            <a:spLocks noGrp="1"/>
          </p:cNvSpPr>
          <p:nvPr>
            <p:ph type="title"/>
          </p:nvPr>
        </p:nvSpPr>
        <p:spPr>
          <a:xfrm>
            <a:off x="251520" y="274638"/>
            <a:ext cx="8435280" cy="731882"/>
          </a:xfrm>
        </p:spPr>
        <p:txBody>
          <a:bodyPr>
            <a:noAutofit/>
          </a:bodyPr>
          <a:lstStyle/>
          <a:p>
            <a:r>
              <a:rPr lang="en-US" altLang="zh-TW" sz="3200" dirty="0">
                <a:ea typeface="Open Sans" panose="020B0606030504020204" pitchFamily="34" charset="0"/>
              </a:rPr>
              <a:t> High Performance </a:t>
            </a:r>
            <a:r>
              <a:rPr lang="en-US" altLang="zh-TW" sz="3200" dirty="0" smtClean="0">
                <a:ea typeface="Open Sans" panose="020B0606030504020204" pitchFamily="34" charset="0"/>
              </a:rPr>
              <a:t>Computing (HPC)</a:t>
            </a:r>
            <a:endParaRPr lang="zh-TW" altLang="en-US" sz="3200" dirty="0"/>
          </a:p>
        </p:txBody>
      </p:sp>
      <p:sp>
        <p:nvSpPr>
          <p:cNvPr id="5" name="TextBox 4"/>
          <p:cNvSpPr txBox="1"/>
          <p:nvPr/>
        </p:nvSpPr>
        <p:spPr>
          <a:xfrm>
            <a:off x="387649" y="1415678"/>
            <a:ext cx="8936879" cy="1077218"/>
          </a:xfrm>
          <a:prstGeom prst="rect">
            <a:avLst/>
          </a:prstGeom>
          <a:noFill/>
        </p:spPr>
        <p:txBody>
          <a:bodyPr wrap="square" rtlCol="0">
            <a:spAutoFit/>
          </a:bodyPr>
          <a:lstStyle/>
          <a:p>
            <a:r>
              <a:rPr lang="en-US" altLang="zh-TW" sz="2800" b="1" dirty="0">
                <a:latin typeface="Myriad Pro" pitchFamily="34" charset="0"/>
              </a:rPr>
              <a:t>N</a:t>
            </a:r>
            <a:r>
              <a:rPr lang="en-US" altLang="zh-TW" sz="2400" dirty="0" smtClean="0">
                <a:latin typeface="Myriad Pro" pitchFamily="34" charset="0"/>
              </a:rPr>
              <a:t>ational </a:t>
            </a:r>
            <a:r>
              <a:rPr lang="en-US" altLang="zh-TW" sz="2800" b="1" dirty="0">
                <a:latin typeface="Myriad Pro" pitchFamily="34" charset="0"/>
              </a:rPr>
              <a:t>E</a:t>
            </a:r>
            <a:r>
              <a:rPr lang="en-US" altLang="zh-TW" sz="2400" dirty="0" smtClean="0">
                <a:latin typeface="Myriad Pro" pitchFamily="34" charset="0"/>
              </a:rPr>
              <a:t>nergy </a:t>
            </a:r>
            <a:r>
              <a:rPr lang="en-US" altLang="zh-TW" sz="2800" b="1" dirty="0">
                <a:latin typeface="Myriad Pro" pitchFamily="34" charset="0"/>
              </a:rPr>
              <a:t>R</a:t>
            </a:r>
            <a:r>
              <a:rPr lang="en-US" altLang="zh-TW" sz="2400" dirty="0" smtClean="0">
                <a:latin typeface="Myriad Pro" pitchFamily="34" charset="0"/>
              </a:rPr>
              <a:t>esearch </a:t>
            </a:r>
            <a:r>
              <a:rPr lang="en-US" altLang="zh-TW" sz="2800" b="1" dirty="0">
                <a:latin typeface="Myriad Pro" pitchFamily="34" charset="0"/>
              </a:rPr>
              <a:t>S</a:t>
            </a:r>
            <a:r>
              <a:rPr lang="en-US" altLang="zh-TW" sz="2400" dirty="0" smtClean="0">
                <a:latin typeface="Myriad Pro" pitchFamily="34" charset="0"/>
              </a:rPr>
              <a:t>cientific </a:t>
            </a:r>
            <a:r>
              <a:rPr lang="en-US" altLang="zh-TW" sz="2800" b="1" dirty="0">
                <a:latin typeface="Myriad Pro" pitchFamily="34" charset="0"/>
              </a:rPr>
              <a:t>C</a:t>
            </a:r>
            <a:r>
              <a:rPr lang="en-US" altLang="zh-TW" sz="2400" dirty="0" smtClean="0">
                <a:latin typeface="Myriad Pro" pitchFamily="34" charset="0"/>
              </a:rPr>
              <a:t>omputing </a:t>
            </a:r>
            <a:r>
              <a:rPr lang="en-US" altLang="zh-TW" sz="2400" dirty="0">
                <a:latin typeface="Myriad Pro" pitchFamily="34" charset="0"/>
              </a:rPr>
              <a:t>Center</a:t>
            </a:r>
            <a:r>
              <a:rPr lang="en-US" altLang="zh-TW" sz="3600" dirty="0">
                <a:latin typeface="Myriad Pro" pitchFamily="34" charset="0"/>
              </a:rPr>
              <a:t> </a:t>
            </a:r>
            <a:r>
              <a:rPr lang="en-US" altLang="zh-TW" sz="3600" dirty="0" smtClean="0">
                <a:latin typeface="Myriad Pro" pitchFamily="34" charset="0"/>
              </a:rPr>
              <a:t/>
            </a:r>
            <a:br>
              <a:rPr lang="en-US" altLang="zh-TW" sz="3600" dirty="0" smtClean="0">
                <a:latin typeface="Myriad Pro" pitchFamily="34" charset="0"/>
              </a:rPr>
            </a:br>
            <a:r>
              <a:rPr lang="en-US" altLang="zh-TW" sz="2800" b="1" dirty="0">
                <a:latin typeface="Myriad Pro" pitchFamily="34" charset="0"/>
              </a:rPr>
              <a:t>(NERSC)</a:t>
            </a:r>
            <a:endParaRPr lang="zh-TW" altLang="en-US" sz="2800" b="1" dirty="0">
              <a:latin typeface="Myriad Pro" pitchFamily="34" charset="0"/>
            </a:endParaRPr>
          </a:p>
        </p:txBody>
      </p:sp>
      <p:grpSp>
        <p:nvGrpSpPr>
          <p:cNvPr id="4" name="Group 3"/>
          <p:cNvGrpSpPr/>
          <p:nvPr/>
        </p:nvGrpSpPr>
        <p:grpSpPr>
          <a:xfrm>
            <a:off x="140648" y="5445224"/>
            <a:ext cx="2787953" cy="1200329"/>
            <a:chOff x="140648" y="5445224"/>
            <a:chExt cx="2787953" cy="1200329"/>
          </a:xfrm>
        </p:grpSpPr>
        <p:sp>
          <p:nvSpPr>
            <p:cNvPr id="6" name="TextBox 5"/>
            <p:cNvSpPr txBox="1"/>
            <p:nvPr/>
          </p:nvSpPr>
          <p:spPr>
            <a:xfrm>
              <a:off x="387649" y="5445224"/>
              <a:ext cx="2540952" cy="1200329"/>
            </a:xfrm>
            <a:prstGeom prst="rect">
              <a:avLst/>
            </a:prstGeom>
            <a:noFill/>
          </p:spPr>
          <p:txBody>
            <a:bodyPr wrap="none" rtlCol="0">
              <a:spAutoFit/>
            </a:bodyPr>
            <a:lstStyle/>
            <a:p>
              <a:r>
                <a:rPr lang="en-US" altLang="zh-TW" sz="2400" dirty="0">
                  <a:latin typeface="Myriad Pro" pitchFamily="34" charset="0"/>
                </a:rPr>
                <a:t>133,824 </a:t>
              </a:r>
              <a:r>
                <a:rPr lang="en-US" altLang="zh-TW" sz="2400" dirty="0" smtClean="0">
                  <a:latin typeface="Myriad Pro" pitchFamily="34" charset="0"/>
                </a:rPr>
                <a:t>CPU cores</a:t>
              </a:r>
              <a:endParaRPr lang="en-US" altLang="zh-TW" sz="2400" dirty="0">
                <a:latin typeface="Myriad Pro" pitchFamily="34" charset="0"/>
              </a:endParaRPr>
            </a:p>
            <a:p>
              <a:r>
                <a:rPr lang="en-US" altLang="zh-TW" sz="2400" dirty="0" smtClean="0">
                  <a:latin typeface="Myriad Pro" pitchFamily="34" charset="0"/>
                </a:rPr>
                <a:t>357 TB memory</a:t>
              </a:r>
            </a:p>
            <a:p>
              <a:r>
                <a:rPr lang="en-US" altLang="zh-TW" sz="2400" dirty="0" smtClean="0">
                  <a:latin typeface="Myriad Pro" pitchFamily="34" charset="0"/>
                </a:rPr>
                <a:t>5000 users</a:t>
              </a:r>
            </a:p>
          </p:txBody>
        </p:sp>
        <p:sp>
          <p:nvSpPr>
            <p:cNvPr id="7" name="Oval 6"/>
            <p:cNvSpPr/>
            <p:nvPr/>
          </p:nvSpPr>
          <p:spPr>
            <a:xfrm>
              <a:off x="140648" y="5589240"/>
              <a:ext cx="182880" cy="182880"/>
            </a:xfrm>
            <a:prstGeom prst="ellipse">
              <a:avLst/>
            </a:prstGeom>
            <a:solidFill>
              <a:schemeClr val="accent6">
                <a:lumMod val="40000"/>
                <a:lumOff val="60000"/>
              </a:schemeClr>
            </a:solidFill>
            <a:ln w="28575"/>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9" name="Oval 8"/>
            <p:cNvSpPr/>
            <p:nvPr/>
          </p:nvSpPr>
          <p:spPr>
            <a:xfrm>
              <a:off x="140648" y="5949280"/>
              <a:ext cx="182880" cy="182880"/>
            </a:xfrm>
            <a:prstGeom prst="ellipse">
              <a:avLst/>
            </a:prstGeom>
            <a:solidFill>
              <a:schemeClr val="accent6">
                <a:lumMod val="40000"/>
                <a:lumOff val="60000"/>
              </a:schemeClr>
            </a:solidFill>
            <a:ln w="28575"/>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Oval 9"/>
            <p:cNvSpPr/>
            <p:nvPr/>
          </p:nvSpPr>
          <p:spPr>
            <a:xfrm>
              <a:off x="140648" y="6309320"/>
              <a:ext cx="182880" cy="182880"/>
            </a:xfrm>
            <a:prstGeom prst="ellipse">
              <a:avLst/>
            </a:prstGeom>
            <a:solidFill>
              <a:schemeClr val="accent6">
                <a:lumMod val="40000"/>
                <a:lumOff val="60000"/>
              </a:schemeClr>
            </a:solidFill>
            <a:ln w="28575"/>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8" name="TextBox 7"/>
          <p:cNvSpPr txBox="1"/>
          <p:nvPr/>
        </p:nvSpPr>
        <p:spPr>
          <a:xfrm>
            <a:off x="401669" y="1006520"/>
            <a:ext cx="2613216" cy="400110"/>
          </a:xfrm>
          <a:prstGeom prst="rect">
            <a:avLst/>
          </a:prstGeom>
          <a:noFill/>
        </p:spPr>
        <p:txBody>
          <a:bodyPr wrap="none" rtlCol="0">
            <a:spAutoFit/>
          </a:bodyPr>
          <a:lstStyle/>
          <a:p>
            <a:r>
              <a:rPr lang="en-US" altLang="zh-TW" sz="2000" b="1" dirty="0" smtClean="0">
                <a:solidFill>
                  <a:schemeClr val="tx2"/>
                </a:solidFill>
                <a:latin typeface="Open Sans"/>
              </a:rPr>
              <a:t>(=</a:t>
            </a:r>
            <a:r>
              <a:rPr lang="zh-TW" altLang="en-US" sz="2000" b="1" dirty="0" smtClean="0">
                <a:solidFill>
                  <a:schemeClr val="tx2"/>
                </a:solidFill>
                <a:latin typeface="Open Sans"/>
              </a:rPr>
              <a:t> </a:t>
            </a:r>
            <a:r>
              <a:rPr lang="en-US" altLang="zh-TW" sz="2000" b="1" dirty="0" smtClean="0">
                <a:solidFill>
                  <a:schemeClr val="tx2"/>
                </a:solidFill>
                <a:latin typeface="Open Sans"/>
              </a:rPr>
              <a:t>Supercomputers)</a:t>
            </a:r>
            <a:endParaRPr lang="en-US" sz="2000" b="1" dirty="0">
              <a:solidFill>
                <a:schemeClr val="tx2"/>
              </a:solidFill>
              <a:latin typeface="Open Sans"/>
            </a:endParaRPr>
          </a:p>
        </p:txBody>
      </p:sp>
    </p:spTree>
    <p:extLst>
      <p:ext uri="{BB962C8B-B14F-4D97-AF65-F5344CB8AC3E}">
        <p14:creationId xmlns:p14="http://schemas.microsoft.com/office/powerpoint/2010/main" val="255652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404813"/>
            <a:ext cx="8892480" cy="935955"/>
          </a:xfrm>
        </p:spPr>
        <p:txBody>
          <a:bodyPr vert="horz" lIns="91440" tIns="45720" rIns="91440" bIns="45720" rtlCol="0" anchor="ctr">
            <a:noAutofit/>
          </a:bodyPr>
          <a:lstStyle/>
          <a:p>
            <a:pPr algn="l"/>
            <a:r>
              <a:rPr lang="en-US" altLang="zh-TW" sz="3200" dirty="0" smtClean="0"/>
              <a:t>Finding 1: </a:t>
            </a:r>
            <a:br>
              <a:rPr lang="en-US" altLang="zh-TW" sz="3200" dirty="0" smtClean="0"/>
            </a:br>
            <a:r>
              <a:rPr lang="en-US" altLang="zh-TW" sz="3200" dirty="0" smtClean="0"/>
              <a:t>Time cost in </a:t>
            </a:r>
            <a:r>
              <a:rPr lang="en-US" altLang="zh-TW" sz="3200" smtClean="0"/>
              <a:t>preparing jobs</a:t>
            </a:r>
            <a:endParaRPr lang="en-US" altLang="zh-TW" sz="3200" dirty="0"/>
          </a:p>
        </p:txBody>
      </p:sp>
      <p:sp>
        <p:nvSpPr>
          <p:cNvPr id="5" name="Rectangle 4"/>
          <p:cNvSpPr/>
          <p:nvPr/>
        </p:nvSpPr>
        <p:spPr>
          <a:xfrm>
            <a:off x="1146579" y="1556792"/>
            <a:ext cx="6984776" cy="2677656"/>
          </a:xfrm>
          <a:prstGeom prst="rect">
            <a:avLst/>
          </a:prstGeom>
        </p:spPr>
        <p:txBody>
          <a:bodyPr wrap="square">
            <a:spAutoFit/>
          </a:bodyPr>
          <a:lstStyle/>
          <a:p>
            <a:pPr algn="just"/>
            <a:r>
              <a:rPr lang="en-US" altLang="zh-TW" sz="2400" i="1" dirty="0">
                <a:latin typeface="Myriad Pro" pitchFamily="34" charset="0"/>
              </a:rPr>
              <a:t>I am not really interested in making a script that takes an hour, run in 10 minutes. I am interested in taking a script that runs three days, and running in one, or less … </a:t>
            </a:r>
            <a:r>
              <a:rPr lang="en-US" altLang="zh-TW" sz="2400" i="1" dirty="0">
                <a:solidFill>
                  <a:schemeClr val="accent2"/>
                </a:solidFill>
                <a:latin typeface="Myriad Pro" pitchFamily="34" charset="0"/>
              </a:rPr>
              <a:t>Where my interests are, is making the intractable problem, tractable; not making the tractable problems faster</a:t>
            </a:r>
            <a:r>
              <a:rPr lang="en-US" altLang="zh-TW" sz="2400" i="1" dirty="0">
                <a:solidFill>
                  <a:schemeClr val="tx2"/>
                </a:solidFill>
                <a:latin typeface="Myriad Pro" pitchFamily="34" charset="0"/>
              </a:rPr>
              <a:t>, </a:t>
            </a:r>
            <a:r>
              <a:rPr lang="en-US" altLang="zh-TW" sz="2400" i="1" dirty="0">
                <a:latin typeface="Myriad Pro" pitchFamily="34" charset="0"/>
              </a:rPr>
              <a:t>because they’re tractable, who </a:t>
            </a:r>
            <a:r>
              <a:rPr lang="en-US" altLang="zh-TW" sz="2400" i="1" dirty="0" smtClean="0">
                <a:latin typeface="Myriad Pro" pitchFamily="34" charset="0"/>
              </a:rPr>
              <a:t>cares?  </a:t>
            </a:r>
            <a:br>
              <a:rPr lang="en-US" altLang="zh-TW" sz="2400" i="1" dirty="0" smtClean="0">
                <a:latin typeface="Myriad Pro" pitchFamily="34" charset="0"/>
              </a:rPr>
            </a:br>
            <a:r>
              <a:rPr lang="en-US" altLang="zh-TW" sz="2400" dirty="0" smtClean="0">
                <a:latin typeface="Myriad Pro" pitchFamily="34" charset="0"/>
              </a:rPr>
              <a:t>[Domain Scientist A]</a:t>
            </a:r>
            <a:endParaRPr lang="zh-TW" altLang="en-US" sz="2400" i="1" dirty="0">
              <a:latin typeface="Myriad Pro" pitchFamily="34" charset="0"/>
            </a:endParaRPr>
          </a:p>
        </p:txBody>
      </p:sp>
      <p:grpSp>
        <p:nvGrpSpPr>
          <p:cNvPr id="4" name="Group 3"/>
          <p:cNvGrpSpPr/>
          <p:nvPr/>
        </p:nvGrpSpPr>
        <p:grpSpPr>
          <a:xfrm>
            <a:off x="664063" y="4366791"/>
            <a:ext cx="7822859" cy="1384995"/>
            <a:chOff x="781589" y="4077071"/>
            <a:chExt cx="7822859" cy="1384995"/>
          </a:xfrm>
        </p:grpSpPr>
        <p:sp>
          <p:nvSpPr>
            <p:cNvPr id="6" name="Rectangle 5"/>
            <p:cNvSpPr/>
            <p:nvPr/>
          </p:nvSpPr>
          <p:spPr>
            <a:xfrm>
              <a:off x="1318110" y="4077071"/>
              <a:ext cx="7286338" cy="1384995"/>
            </a:xfrm>
            <a:prstGeom prst="rect">
              <a:avLst/>
            </a:prstGeom>
          </p:spPr>
          <p:txBody>
            <a:bodyPr wrap="square">
              <a:spAutoFit/>
            </a:bodyPr>
            <a:lstStyle/>
            <a:p>
              <a:pPr marL="0" lvl="1">
                <a:spcBef>
                  <a:spcPts val="1200"/>
                </a:spcBef>
                <a:spcAft>
                  <a:spcPts val="600"/>
                </a:spcAft>
              </a:pPr>
              <a:r>
                <a:rPr lang="en-US" altLang="zh-TW" sz="2800" dirty="0" smtClean="0">
                  <a:latin typeface="Myriad Pro" pitchFamily="34" charset="0"/>
                  <a:cs typeface="Open Sans" pitchFamily="34" charset="0"/>
                </a:rPr>
                <a:t>Getting codes to run really fast on HPC takes time to learn and to do, and it is not what scientists are interested in</a:t>
              </a:r>
              <a:endParaRPr lang="en-US" altLang="zh-TW" dirty="0">
                <a:latin typeface="Myriad Pro" pitchFamily="34" charset="0"/>
                <a:cs typeface="Open Sans" pitchFamily="34" charset="0"/>
              </a:endParaRPr>
            </a:p>
          </p:txBody>
        </p:sp>
        <p:sp>
          <p:nvSpPr>
            <p:cNvPr id="7" name="5-Point Star 6"/>
            <p:cNvSpPr/>
            <p:nvPr/>
          </p:nvSpPr>
          <p:spPr>
            <a:xfrm>
              <a:off x="781589" y="4109824"/>
              <a:ext cx="477176" cy="432048"/>
            </a:xfrm>
            <a:prstGeom prst="star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97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404812"/>
            <a:ext cx="8435280" cy="936626"/>
          </a:xfrm>
        </p:spPr>
        <p:txBody>
          <a:bodyPr>
            <a:noAutofit/>
          </a:bodyPr>
          <a:lstStyle/>
          <a:p>
            <a:r>
              <a:rPr lang="en-US" altLang="zh-TW" sz="3200" dirty="0" smtClean="0"/>
              <a:t>Finding 2: </a:t>
            </a:r>
            <a:br>
              <a:rPr lang="en-US" altLang="zh-TW" sz="3200" dirty="0" smtClean="0"/>
            </a:br>
            <a:r>
              <a:rPr lang="en-US" altLang="zh-TW" sz="3200" dirty="0" smtClean="0"/>
              <a:t>Variability and uncertainty in execution</a:t>
            </a:r>
            <a:endParaRPr lang="en-US" altLang="zh-TW" sz="3200" dirty="0"/>
          </a:p>
        </p:txBody>
      </p:sp>
      <p:sp>
        <p:nvSpPr>
          <p:cNvPr id="4" name="Rectangle 3"/>
          <p:cNvSpPr/>
          <p:nvPr/>
        </p:nvSpPr>
        <p:spPr>
          <a:xfrm>
            <a:off x="1187450" y="1628800"/>
            <a:ext cx="6985000" cy="1938992"/>
          </a:xfrm>
          <a:prstGeom prst="rect">
            <a:avLst/>
          </a:prstGeom>
        </p:spPr>
        <p:txBody>
          <a:bodyPr wrap="square">
            <a:spAutoFit/>
          </a:bodyPr>
          <a:lstStyle/>
          <a:p>
            <a:pPr marL="0" lvl="1" algn="just"/>
            <a:r>
              <a:rPr lang="en-US" altLang="zh-TW" sz="2400" i="1" dirty="0" smtClean="0">
                <a:latin typeface="Myriad Pro" pitchFamily="34" charset="0"/>
              </a:rPr>
              <a:t>You  don't  always  get  the  same  result  when  you  do </a:t>
            </a:r>
            <a:r>
              <a:rPr lang="en-US" altLang="zh-TW" sz="2400" i="1" dirty="0">
                <a:latin typeface="Myriad Pro" pitchFamily="34" charset="0"/>
              </a:rPr>
              <a:t>something twice… Sometimes I will run something literally without changing anything, resubmit the same job again. </a:t>
            </a:r>
            <a:r>
              <a:rPr lang="en-US" altLang="zh-TW" sz="2400" i="1" dirty="0">
                <a:solidFill>
                  <a:schemeClr val="accent2"/>
                </a:solidFill>
                <a:latin typeface="Myriad Pro" pitchFamily="34" charset="0"/>
              </a:rPr>
              <a:t>It </a:t>
            </a:r>
            <a:r>
              <a:rPr lang="en-US" altLang="zh-TW" sz="2400" i="1" dirty="0" smtClean="0">
                <a:solidFill>
                  <a:schemeClr val="accent2"/>
                </a:solidFill>
                <a:latin typeface="Myriad Pro" pitchFamily="34" charset="0"/>
              </a:rPr>
              <a:t>will  have  failed  once.  It  will  run  successfully  the  second </a:t>
            </a:r>
            <a:r>
              <a:rPr lang="en-US" altLang="zh-TW" sz="2400" i="1" dirty="0">
                <a:solidFill>
                  <a:schemeClr val="accent2"/>
                </a:solidFill>
                <a:latin typeface="Myriad Pro" pitchFamily="34" charset="0"/>
              </a:rPr>
              <a:t>time. </a:t>
            </a:r>
            <a:r>
              <a:rPr lang="en-US" altLang="zh-TW" sz="2400" dirty="0">
                <a:latin typeface="Myriad Pro" pitchFamily="34" charset="0"/>
              </a:rPr>
              <a:t>[Domain Scientist C] </a:t>
            </a:r>
            <a:endParaRPr lang="zh-TW" altLang="en-US" sz="2400" i="1" dirty="0">
              <a:latin typeface="Myriad Pro" pitchFamily="34" charset="0"/>
            </a:endParaRPr>
          </a:p>
        </p:txBody>
      </p:sp>
      <p:grpSp>
        <p:nvGrpSpPr>
          <p:cNvPr id="5" name="Group 4"/>
          <p:cNvGrpSpPr/>
          <p:nvPr/>
        </p:nvGrpSpPr>
        <p:grpSpPr>
          <a:xfrm>
            <a:off x="611560" y="3789040"/>
            <a:ext cx="8208911" cy="1384995"/>
            <a:chOff x="781589" y="4077071"/>
            <a:chExt cx="8208911" cy="1384995"/>
          </a:xfrm>
        </p:grpSpPr>
        <p:sp>
          <p:nvSpPr>
            <p:cNvPr id="6" name="Rectangle 5"/>
            <p:cNvSpPr/>
            <p:nvPr/>
          </p:nvSpPr>
          <p:spPr>
            <a:xfrm>
              <a:off x="1318109" y="4077071"/>
              <a:ext cx="7672391" cy="1384995"/>
            </a:xfrm>
            <a:prstGeom prst="rect">
              <a:avLst/>
            </a:prstGeom>
          </p:spPr>
          <p:txBody>
            <a:bodyPr wrap="square">
              <a:spAutoFit/>
            </a:bodyPr>
            <a:lstStyle/>
            <a:p>
              <a:pPr marL="0" lvl="1">
                <a:spcBef>
                  <a:spcPts val="1200"/>
                </a:spcBef>
                <a:spcAft>
                  <a:spcPts val="600"/>
                </a:spcAft>
              </a:pPr>
              <a:r>
                <a:rPr lang="en-US" altLang="zh-TW" sz="2800" dirty="0" smtClean="0">
                  <a:latin typeface="Myriad Pro" pitchFamily="34" charset="0"/>
                  <a:cs typeface="Open Sans" pitchFamily="34" charset="0"/>
                </a:rPr>
                <a:t>Variability and uncertainty in the system: It can take people a long time to debug long run-times or failures.</a:t>
              </a:r>
              <a:endParaRPr lang="en-US" altLang="zh-TW" dirty="0">
                <a:latin typeface="Myriad Pro" pitchFamily="34" charset="0"/>
                <a:cs typeface="Open Sans" pitchFamily="34" charset="0"/>
              </a:endParaRPr>
            </a:p>
          </p:txBody>
        </p:sp>
        <p:sp>
          <p:nvSpPr>
            <p:cNvPr id="7" name="5-Point Star 6"/>
            <p:cNvSpPr/>
            <p:nvPr/>
          </p:nvSpPr>
          <p:spPr>
            <a:xfrm>
              <a:off x="781589" y="4109824"/>
              <a:ext cx="477176" cy="432048"/>
            </a:xfrm>
            <a:prstGeom prst="star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5637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404812"/>
            <a:ext cx="8435280" cy="936626"/>
          </a:xfrm>
        </p:spPr>
        <p:txBody>
          <a:bodyPr>
            <a:noAutofit/>
          </a:bodyPr>
          <a:lstStyle/>
          <a:p>
            <a:r>
              <a:rPr lang="en-US" altLang="zh-TW" sz="3200" dirty="0" smtClean="0"/>
              <a:t>Finding 3: </a:t>
            </a:r>
            <a:br>
              <a:rPr lang="en-US" altLang="zh-TW" sz="3200" dirty="0" smtClean="0"/>
            </a:br>
            <a:r>
              <a:rPr lang="en-US" altLang="zh-TW" sz="3200" dirty="0" smtClean="0"/>
              <a:t>Time </a:t>
            </a:r>
            <a:r>
              <a:rPr lang="en-US" altLang="zh-TW" sz="3200" dirty="0"/>
              <a:t>to </a:t>
            </a:r>
            <a:r>
              <a:rPr lang="en-US" altLang="zh-TW" sz="3200" dirty="0" smtClean="0"/>
              <a:t>handle system upgrades</a:t>
            </a:r>
            <a:endParaRPr lang="en-US" altLang="zh-TW" sz="3200" dirty="0"/>
          </a:p>
        </p:txBody>
      </p:sp>
      <p:sp>
        <p:nvSpPr>
          <p:cNvPr id="4" name="Rectangle 3"/>
          <p:cNvSpPr/>
          <p:nvPr/>
        </p:nvSpPr>
        <p:spPr>
          <a:xfrm>
            <a:off x="1187450" y="1556792"/>
            <a:ext cx="6768926" cy="1938992"/>
          </a:xfrm>
          <a:prstGeom prst="rect">
            <a:avLst/>
          </a:prstGeom>
        </p:spPr>
        <p:txBody>
          <a:bodyPr wrap="square">
            <a:spAutoFit/>
          </a:bodyPr>
          <a:lstStyle/>
          <a:p>
            <a:pPr algn="just"/>
            <a:r>
              <a:rPr lang="en-US" altLang="zh-TW" sz="2400" i="1" dirty="0" smtClean="0">
                <a:latin typeface="Myriad Pro" pitchFamily="34" charset="0"/>
              </a:rPr>
              <a:t>Every </a:t>
            </a:r>
            <a:r>
              <a:rPr lang="en-US" altLang="zh-TW" sz="2400" i="1" dirty="0">
                <a:latin typeface="Myriad Pro" pitchFamily="34" charset="0"/>
              </a:rPr>
              <a:t>time there's an operating system upgrade, it hurts us badly. </a:t>
            </a:r>
            <a:r>
              <a:rPr lang="en-US" altLang="zh-TW" sz="2400" i="1" dirty="0">
                <a:solidFill>
                  <a:schemeClr val="accent2"/>
                </a:solidFill>
                <a:latin typeface="Myriad Pro" pitchFamily="34" charset="0"/>
              </a:rPr>
              <a:t>We haven't gone through any of them without some kind of scar. </a:t>
            </a:r>
            <a:r>
              <a:rPr lang="en-US" altLang="zh-TW" sz="2400" i="1" dirty="0">
                <a:latin typeface="Myriad Pro" pitchFamily="34" charset="0"/>
              </a:rPr>
              <a:t>Sometimes it's really bad. This one is really bad. It may be weeks or months before we actually can run again. [Domain Scientist A]</a:t>
            </a:r>
          </a:p>
        </p:txBody>
      </p:sp>
      <p:grpSp>
        <p:nvGrpSpPr>
          <p:cNvPr id="5" name="Group 4"/>
          <p:cNvGrpSpPr/>
          <p:nvPr/>
        </p:nvGrpSpPr>
        <p:grpSpPr>
          <a:xfrm>
            <a:off x="611560" y="3773431"/>
            <a:ext cx="7822859" cy="1384995"/>
            <a:chOff x="781589" y="4077071"/>
            <a:chExt cx="7822859" cy="1384995"/>
          </a:xfrm>
        </p:grpSpPr>
        <p:sp>
          <p:nvSpPr>
            <p:cNvPr id="6" name="Rectangle 5"/>
            <p:cNvSpPr/>
            <p:nvPr/>
          </p:nvSpPr>
          <p:spPr>
            <a:xfrm>
              <a:off x="1318110" y="4077071"/>
              <a:ext cx="7286338" cy="1384995"/>
            </a:xfrm>
            <a:prstGeom prst="rect">
              <a:avLst/>
            </a:prstGeom>
          </p:spPr>
          <p:txBody>
            <a:bodyPr wrap="square">
              <a:spAutoFit/>
            </a:bodyPr>
            <a:lstStyle/>
            <a:p>
              <a:pPr marL="0" lvl="1">
                <a:spcBef>
                  <a:spcPts val="1200"/>
                </a:spcBef>
                <a:spcAft>
                  <a:spcPts val="600"/>
                </a:spcAft>
              </a:pPr>
              <a:r>
                <a:rPr lang="en-US" altLang="zh-TW" sz="2800" dirty="0" smtClean="0">
                  <a:latin typeface="Myriad Pro" pitchFamily="34" charset="0"/>
                  <a:cs typeface="Open Sans" pitchFamily="34" charset="0"/>
                </a:rPr>
                <a:t>System upgrades enhance performance, but they can lead to compatibility issues which take scientists a long time to fix</a:t>
              </a:r>
              <a:endParaRPr lang="en-US" altLang="zh-TW" dirty="0">
                <a:latin typeface="Myriad Pro" pitchFamily="34" charset="0"/>
                <a:cs typeface="Open Sans" pitchFamily="34" charset="0"/>
              </a:endParaRPr>
            </a:p>
          </p:txBody>
        </p:sp>
        <p:sp>
          <p:nvSpPr>
            <p:cNvPr id="7" name="5-Point Star 6"/>
            <p:cNvSpPr/>
            <p:nvPr/>
          </p:nvSpPr>
          <p:spPr>
            <a:xfrm>
              <a:off x="781589" y="4109824"/>
              <a:ext cx="477176" cy="432048"/>
            </a:xfrm>
            <a:prstGeom prst="star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15008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8"/>
            <a:ext cx="8435280" cy="1066800"/>
          </a:xfrm>
        </p:spPr>
        <p:txBody>
          <a:bodyPr>
            <a:normAutofit/>
          </a:bodyPr>
          <a:lstStyle/>
          <a:p>
            <a:r>
              <a:rPr lang="en-US" altLang="zh-TW" sz="3200" dirty="0" smtClean="0"/>
              <a:t>Theme 1: </a:t>
            </a:r>
            <a:br>
              <a:rPr lang="en-US" altLang="zh-TW" sz="3200" dirty="0" smtClean="0"/>
            </a:br>
            <a:r>
              <a:rPr lang="en-US" altLang="zh-TW" sz="3200" dirty="0" smtClean="0"/>
              <a:t>Conflicts between temporal rhythms</a:t>
            </a:r>
            <a:endParaRPr lang="en-US" altLang="zh-TW" sz="3200" dirty="0"/>
          </a:p>
        </p:txBody>
      </p:sp>
      <p:grpSp>
        <p:nvGrpSpPr>
          <p:cNvPr id="3" name="Group 2"/>
          <p:cNvGrpSpPr/>
          <p:nvPr/>
        </p:nvGrpSpPr>
        <p:grpSpPr>
          <a:xfrm>
            <a:off x="462557" y="1844824"/>
            <a:ext cx="7790865" cy="2150083"/>
            <a:chOff x="462557" y="2093083"/>
            <a:chExt cx="7790865" cy="2150083"/>
          </a:xfrm>
        </p:grpSpPr>
        <p:sp>
          <p:nvSpPr>
            <p:cNvPr id="6" name="Rectangle 5"/>
            <p:cNvSpPr/>
            <p:nvPr/>
          </p:nvSpPr>
          <p:spPr>
            <a:xfrm>
              <a:off x="5503117" y="2413350"/>
              <a:ext cx="1383520" cy="461665"/>
            </a:xfrm>
            <a:prstGeom prst="rect">
              <a:avLst/>
            </a:prstGeom>
          </p:spPr>
          <p:txBody>
            <a:bodyPr wrap="none">
              <a:spAutoFit/>
            </a:bodyPr>
            <a:lstStyle/>
            <a:p>
              <a:pPr marL="0" lvl="1">
                <a:spcBef>
                  <a:spcPts val="1200"/>
                </a:spcBef>
                <a:spcAft>
                  <a:spcPts val="600"/>
                </a:spcAft>
              </a:pPr>
              <a:r>
                <a:rPr lang="en-US" altLang="zh-TW" sz="2400" dirty="0" smtClean="0">
                  <a:latin typeface="Myriad Pro" pitchFamily="34" charset="0"/>
                  <a:cs typeface="Open Sans" pitchFamily="34" charset="0"/>
                </a:rPr>
                <a:t>Code fast</a:t>
              </a:r>
              <a:endParaRPr lang="en-US" altLang="zh-TW" sz="2400" dirty="0">
                <a:latin typeface="Myriad Pro" pitchFamily="34" charset="0"/>
                <a:cs typeface="Open Sans" pitchFamily="34" charset="0"/>
              </a:endParaRPr>
            </a:p>
          </p:txBody>
        </p:sp>
        <p:sp>
          <p:nvSpPr>
            <p:cNvPr id="7" name="Rectangle 6"/>
            <p:cNvSpPr/>
            <p:nvPr/>
          </p:nvSpPr>
          <p:spPr>
            <a:xfrm>
              <a:off x="1654525" y="2413350"/>
              <a:ext cx="1220206" cy="461665"/>
            </a:xfrm>
            <a:prstGeom prst="rect">
              <a:avLst/>
            </a:prstGeom>
          </p:spPr>
          <p:txBody>
            <a:bodyPr wrap="none">
              <a:spAutoFit/>
            </a:bodyPr>
            <a:lstStyle/>
            <a:p>
              <a:pPr marL="0" lvl="1" algn="r">
                <a:spcBef>
                  <a:spcPts val="1200"/>
                </a:spcBef>
                <a:spcAft>
                  <a:spcPts val="600"/>
                </a:spcAft>
              </a:pPr>
              <a:r>
                <a:rPr lang="en-US" altLang="zh-TW" sz="2400" dirty="0" smtClean="0">
                  <a:latin typeface="Myriad Pro" pitchFamily="34" charset="0"/>
                  <a:cs typeface="Open Sans" pitchFamily="34" charset="0"/>
                </a:rPr>
                <a:t>Run fast</a:t>
              </a:r>
              <a:endParaRPr lang="en-US" altLang="zh-TW" sz="2400" dirty="0">
                <a:latin typeface="Myriad Pro" pitchFamily="34" charset="0"/>
                <a:cs typeface="Open Sans" pitchFamily="34" charset="0"/>
              </a:endParaRPr>
            </a:p>
          </p:txBody>
        </p:sp>
        <p:grpSp>
          <p:nvGrpSpPr>
            <p:cNvPr id="28" name="Group 27"/>
            <p:cNvGrpSpPr/>
            <p:nvPr/>
          </p:nvGrpSpPr>
          <p:grpSpPr>
            <a:xfrm>
              <a:off x="2929931" y="2093083"/>
              <a:ext cx="2513355" cy="1102198"/>
              <a:chOff x="1742040" y="1652882"/>
              <a:chExt cx="2615720" cy="1102198"/>
            </a:xfrm>
          </p:grpSpPr>
          <p:sp>
            <p:nvSpPr>
              <p:cNvPr id="22" name="Left-Right Arrow 21"/>
              <p:cNvSpPr/>
              <p:nvPr/>
            </p:nvSpPr>
            <p:spPr>
              <a:xfrm>
                <a:off x="1742040" y="1973149"/>
                <a:ext cx="2615720" cy="518571"/>
              </a:xfrm>
              <a:prstGeom prst="leftRightArrow">
                <a:avLst>
                  <a:gd name="adj1" fmla="val 50000"/>
                  <a:gd name="adj2" fmla="val 8177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ightning Bolt 22"/>
              <p:cNvSpPr/>
              <p:nvPr/>
            </p:nvSpPr>
            <p:spPr>
              <a:xfrm>
                <a:off x="2746675" y="1652882"/>
                <a:ext cx="517722" cy="110219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p:cNvSpPr/>
            <p:nvPr/>
          </p:nvSpPr>
          <p:spPr>
            <a:xfrm>
              <a:off x="5503117" y="3276569"/>
              <a:ext cx="2750305" cy="830997"/>
            </a:xfrm>
            <a:prstGeom prst="rect">
              <a:avLst/>
            </a:prstGeom>
          </p:spPr>
          <p:txBody>
            <a:bodyPr wrap="none">
              <a:spAutoFit/>
            </a:bodyPr>
            <a:lstStyle/>
            <a:p>
              <a:pPr marL="0" lvl="1">
                <a:spcBef>
                  <a:spcPts val="1200"/>
                </a:spcBef>
                <a:spcAft>
                  <a:spcPts val="600"/>
                </a:spcAft>
              </a:pPr>
              <a:r>
                <a:rPr lang="en-US" altLang="zh-TW" sz="2400" dirty="0" smtClean="0">
                  <a:latin typeface="Myriad Pro" pitchFamily="34" charset="0"/>
                  <a:cs typeface="Open Sans" pitchFamily="34" charset="0"/>
                </a:rPr>
                <a:t>Handle issues </a:t>
              </a:r>
              <a:br>
                <a:rPr lang="en-US" altLang="zh-TW" sz="2400" dirty="0" smtClean="0">
                  <a:latin typeface="Myriad Pro" pitchFamily="34" charset="0"/>
                  <a:cs typeface="Open Sans" pitchFamily="34" charset="0"/>
                </a:rPr>
              </a:br>
              <a:r>
                <a:rPr lang="en-US" altLang="zh-TW" sz="2400" dirty="0" smtClean="0">
                  <a:latin typeface="Myriad Pro" pitchFamily="34" charset="0"/>
                  <a:cs typeface="Open Sans" pitchFamily="34" charset="0"/>
                </a:rPr>
                <a:t>caused by upgrades</a:t>
              </a:r>
              <a:endParaRPr lang="en-US" altLang="zh-TW" sz="2400" dirty="0">
                <a:latin typeface="Myriad Pro" pitchFamily="34" charset="0"/>
                <a:cs typeface="Open Sans" pitchFamily="34" charset="0"/>
              </a:endParaRPr>
            </a:p>
          </p:txBody>
        </p:sp>
        <p:sp>
          <p:nvSpPr>
            <p:cNvPr id="31" name="Rectangle 30"/>
            <p:cNvSpPr/>
            <p:nvPr/>
          </p:nvSpPr>
          <p:spPr>
            <a:xfrm>
              <a:off x="462557" y="3276569"/>
              <a:ext cx="2412174" cy="830997"/>
            </a:xfrm>
            <a:prstGeom prst="rect">
              <a:avLst/>
            </a:prstGeom>
          </p:spPr>
          <p:txBody>
            <a:bodyPr wrap="square">
              <a:spAutoFit/>
            </a:bodyPr>
            <a:lstStyle/>
            <a:p>
              <a:pPr marL="0" lvl="1" algn="r">
                <a:spcBef>
                  <a:spcPts val="1200"/>
                </a:spcBef>
                <a:spcAft>
                  <a:spcPts val="600"/>
                </a:spcAft>
              </a:pPr>
              <a:r>
                <a:rPr lang="en-US" altLang="zh-TW" sz="2400" dirty="0" smtClean="0">
                  <a:latin typeface="Myriad Pro" pitchFamily="34" charset="0"/>
                  <a:cs typeface="Open Sans" pitchFamily="34" charset="0"/>
                </a:rPr>
                <a:t>Upgrade system for performance</a:t>
              </a:r>
              <a:endParaRPr lang="en-US" altLang="zh-TW" sz="2400" dirty="0">
                <a:latin typeface="Myriad Pro" pitchFamily="34" charset="0"/>
                <a:cs typeface="Open Sans" pitchFamily="34" charset="0"/>
              </a:endParaRPr>
            </a:p>
          </p:txBody>
        </p:sp>
        <p:grpSp>
          <p:nvGrpSpPr>
            <p:cNvPr id="32" name="Group 31"/>
            <p:cNvGrpSpPr/>
            <p:nvPr/>
          </p:nvGrpSpPr>
          <p:grpSpPr>
            <a:xfrm>
              <a:off x="2989762" y="3140968"/>
              <a:ext cx="2513355" cy="1102198"/>
              <a:chOff x="1872095" y="2781974"/>
              <a:chExt cx="2615720" cy="1102198"/>
            </a:xfrm>
          </p:grpSpPr>
          <p:sp>
            <p:nvSpPr>
              <p:cNvPr id="33" name="Left-Right Arrow 32"/>
              <p:cNvSpPr/>
              <p:nvPr/>
            </p:nvSpPr>
            <p:spPr>
              <a:xfrm>
                <a:off x="1872095" y="3102241"/>
                <a:ext cx="2615720" cy="518571"/>
              </a:xfrm>
              <a:prstGeom prst="leftRightArrow">
                <a:avLst>
                  <a:gd name="adj1" fmla="val 50000"/>
                  <a:gd name="adj2" fmla="val 8177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ightning Bolt 33"/>
              <p:cNvSpPr/>
              <p:nvPr/>
            </p:nvSpPr>
            <p:spPr>
              <a:xfrm>
                <a:off x="2876730" y="2781974"/>
                <a:ext cx="517722" cy="110219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 name="Rectangle 37"/>
          <p:cNvSpPr/>
          <p:nvPr/>
        </p:nvSpPr>
        <p:spPr>
          <a:xfrm>
            <a:off x="323528" y="1357317"/>
            <a:ext cx="8496944" cy="461665"/>
          </a:xfrm>
          <a:prstGeom prst="rect">
            <a:avLst/>
          </a:prstGeom>
        </p:spPr>
        <p:txBody>
          <a:bodyPr wrap="square">
            <a:spAutoFit/>
          </a:bodyPr>
          <a:lstStyle/>
          <a:p>
            <a:pPr marL="0" lvl="1">
              <a:spcBef>
                <a:spcPts val="1200"/>
              </a:spcBef>
              <a:spcAft>
                <a:spcPts val="600"/>
              </a:spcAft>
            </a:pPr>
            <a:r>
              <a:rPr lang="en-US" altLang="zh-TW" sz="2400" dirty="0" smtClean="0">
                <a:solidFill>
                  <a:schemeClr val="accent6">
                    <a:lumMod val="50000"/>
                  </a:schemeClr>
                </a:solidFill>
                <a:latin typeface="Myriad Pro" pitchFamily="34" charset="0"/>
                <a:cs typeface="Open Sans" pitchFamily="34" charset="0"/>
              </a:rPr>
              <a:t>Temporal rhythm conflicts in </a:t>
            </a:r>
            <a:r>
              <a:rPr lang="en-US" altLang="zh-TW" sz="2400" dirty="0">
                <a:solidFill>
                  <a:schemeClr val="accent6">
                    <a:lumMod val="50000"/>
                  </a:schemeClr>
                </a:solidFill>
                <a:latin typeface="Myriad Pro" pitchFamily="34" charset="0"/>
                <a:cs typeface="Open Sans" pitchFamily="34" charset="0"/>
              </a:rPr>
              <a:t>collaboration </a:t>
            </a:r>
            <a:r>
              <a:rPr lang="en-US" altLang="zh-TW" sz="2400" dirty="0" smtClean="0">
                <a:solidFill>
                  <a:schemeClr val="accent6">
                    <a:lumMod val="50000"/>
                  </a:schemeClr>
                </a:solidFill>
                <a:latin typeface="Myriad Pro" pitchFamily="34" charset="0"/>
                <a:cs typeface="Open Sans" pitchFamily="34" charset="0"/>
              </a:rPr>
              <a:t> </a:t>
            </a:r>
            <a:r>
              <a:rPr lang="en-US" altLang="zh-TW" dirty="0" smtClean="0">
                <a:solidFill>
                  <a:schemeClr val="accent6">
                    <a:lumMod val="50000"/>
                  </a:schemeClr>
                </a:solidFill>
                <a:latin typeface="Myriad Pro" pitchFamily="34" charset="0"/>
                <a:cs typeface="Open Sans" pitchFamily="34" charset="0"/>
              </a:rPr>
              <a:t>(</a:t>
            </a:r>
            <a:r>
              <a:rPr lang="en-US" altLang="zh-TW" dirty="0">
                <a:solidFill>
                  <a:schemeClr val="accent6">
                    <a:lumMod val="50000"/>
                  </a:schemeClr>
                </a:solidFill>
                <a:latin typeface="Myriad Pro" pitchFamily="34" charset="0"/>
                <a:cs typeface="Open Sans" pitchFamily="34" charset="0"/>
              </a:rPr>
              <a:t>Jackson et al. 2011) </a:t>
            </a:r>
          </a:p>
        </p:txBody>
      </p:sp>
      <p:grpSp>
        <p:nvGrpSpPr>
          <p:cNvPr id="40" name="Group 39"/>
          <p:cNvGrpSpPr/>
          <p:nvPr/>
        </p:nvGrpSpPr>
        <p:grpSpPr>
          <a:xfrm>
            <a:off x="685275" y="4293096"/>
            <a:ext cx="7865817" cy="954107"/>
            <a:chOff x="781590" y="4077072"/>
            <a:chExt cx="7865817" cy="954107"/>
          </a:xfrm>
        </p:grpSpPr>
        <p:sp>
          <p:nvSpPr>
            <p:cNvPr id="41" name="Rectangle 40"/>
            <p:cNvSpPr/>
            <p:nvPr/>
          </p:nvSpPr>
          <p:spPr>
            <a:xfrm>
              <a:off x="1361069" y="4077072"/>
              <a:ext cx="7286338" cy="954107"/>
            </a:xfrm>
            <a:prstGeom prst="rect">
              <a:avLst/>
            </a:prstGeom>
          </p:spPr>
          <p:txBody>
            <a:bodyPr wrap="square">
              <a:spAutoFit/>
            </a:bodyPr>
            <a:lstStyle/>
            <a:p>
              <a:pPr marL="0" lvl="1">
                <a:spcBef>
                  <a:spcPts val="1200"/>
                </a:spcBef>
                <a:spcAft>
                  <a:spcPts val="600"/>
                </a:spcAft>
              </a:pPr>
              <a:r>
                <a:rPr lang="en-US" altLang="zh-TW" sz="2800" dirty="0" smtClean="0">
                  <a:latin typeface="Myriad Pro" pitchFamily="34" charset="0"/>
                  <a:cs typeface="Open Sans" pitchFamily="34" charset="0"/>
                </a:rPr>
                <a:t>Identifying temporal rhythms and their conflicts in the HPC ecosystem  </a:t>
              </a:r>
              <a:endParaRPr lang="en-US" altLang="zh-TW" sz="1600" dirty="0">
                <a:latin typeface="Myriad Pro" pitchFamily="34" charset="0"/>
                <a:cs typeface="Open Sans" pitchFamily="34" charset="0"/>
              </a:endParaRPr>
            </a:p>
          </p:txBody>
        </p:sp>
        <p:sp>
          <p:nvSpPr>
            <p:cNvPr id="42" name="5-Point Star 41"/>
            <p:cNvSpPr/>
            <p:nvPr/>
          </p:nvSpPr>
          <p:spPr>
            <a:xfrm>
              <a:off x="781590" y="4109824"/>
              <a:ext cx="477900" cy="432048"/>
            </a:xfrm>
            <a:prstGeom prst="star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194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8"/>
            <a:ext cx="8435280" cy="1066800"/>
          </a:xfrm>
        </p:spPr>
        <p:txBody>
          <a:bodyPr>
            <a:normAutofit/>
          </a:bodyPr>
          <a:lstStyle/>
          <a:p>
            <a:r>
              <a:rPr lang="en-US" altLang="zh-TW" sz="3200" dirty="0" smtClean="0"/>
              <a:t>Theme 2: </a:t>
            </a:r>
            <a:br>
              <a:rPr lang="en-US" altLang="zh-TW" sz="3200" dirty="0" smtClean="0"/>
            </a:br>
            <a:r>
              <a:rPr lang="en-US" altLang="zh-TW" sz="3200" dirty="0" smtClean="0"/>
              <a:t>Challenges </a:t>
            </a:r>
            <a:r>
              <a:rPr lang="en-US" altLang="zh-TW" sz="3200" dirty="0"/>
              <a:t>in communication</a:t>
            </a:r>
          </a:p>
        </p:txBody>
      </p:sp>
      <p:grpSp>
        <p:nvGrpSpPr>
          <p:cNvPr id="90" name="Group 89"/>
          <p:cNvGrpSpPr/>
          <p:nvPr/>
        </p:nvGrpSpPr>
        <p:grpSpPr>
          <a:xfrm>
            <a:off x="4788175" y="1888692"/>
            <a:ext cx="3816273" cy="1392574"/>
            <a:chOff x="528699" y="1598823"/>
            <a:chExt cx="4259325" cy="1554245"/>
          </a:xfrm>
        </p:grpSpPr>
        <p:grpSp>
          <p:nvGrpSpPr>
            <p:cNvPr id="18" name="Group 17"/>
            <p:cNvGrpSpPr/>
            <p:nvPr/>
          </p:nvGrpSpPr>
          <p:grpSpPr>
            <a:xfrm>
              <a:off x="528699" y="1598823"/>
              <a:ext cx="1554245" cy="1554245"/>
              <a:chOff x="662416" y="2146793"/>
              <a:chExt cx="2852724" cy="2852724"/>
            </a:xfrm>
          </p:grpSpPr>
          <p:sp>
            <p:nvSpPr>
              <p:cNvPr id="19" name="Oval 18"/>
              <p:cNvSpPr/>
              <p:nvPr/>
            </p:nvSpPr>
            <p:spPr>
              <a:xfrm>
                <a:off x="662416" y="2146793"/>
                <a:ext cx="2852724" cy="2852724"/>
              </a:xfrm>
              <a:prstGeom prst="ellipse">
                <a:avLst/>
              </a:prstGeom>
              <a:solidFill>
                <a:schemeClr val="accent6">
                  <a:lumMod val="40000"/>
                  <a:lumOff val="60000"/>
                </a:schemeClr>
              </a:solidFill>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600"/>
              </a:p>
            </p:txBody>
          </p:sp>
          <p:grpSp>
            <p:nvGrpSpPr>
              <p:cNvPr id="20" name="Group 19"/>
              <p:cNvGrpSpPr/>
              <p:nvPr/>
            </p:nvGrpSpPr>
            <p:grpSpPr>
              <a:xfrm>
                <a:off x="901700" y="2722857"/>
                <a:ext cx="2374156" cy="1464030"/>
                <a:chOff x="1977333" y="5988100"/>
                <a:chExt cx="1338315" cy="825276"/>
              </a:xfrm>
            </p:grpSpPr>
            <p:pic>
              <p:nvPicPr>
                <p:cNvPr id="22" name="Picture 4" descr="http://www.iconshock.com/img_jpg/REALVISTA/development/jpg/256/server_icon.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9766" r="89844"/>
                          </a14:imgEffect>
                        </a14:imgLayer>
                      </a14:imgProps>
                    </a:ext>
                    <a:ext uri="{28A0092B-C50C-407E-A947-70E740481C1C}">
                      <a14:useLocalDpi xmlns:a14="http://schemas.microsoft.com/office/drawing/2010/main" val="0"/>
                    </a:ext>
                  </a:extLst>
                </a:blip>
                <a:srcRect/>
                <a:stretch>
                  <a:fillRect/>
                </a:stretch>
              </p:blipFill>
              <p:spPr bwMode="auto">
                <a:xfrm>
                  <a:off x="1977333" y="5988100"/>
                  <a:ext cx="786457" cy="786457"/>
                </a:xfrm>
                <a:prstGeom prst="rect">
                  <a:avLst/>
                </a:prstGeom>
                <a:extLst>
                  <a:ext uri="{909E8E84-426E-40DD-AFC4-6F175D3DCCD1}">
                    <a14:hiddenFill xmlns:a14="http://schemas.microsoft.com/office/drawing/2010/main">
                      <a:solidFill>
                        <a:srgbClr val="FFFFFF"/>
                      </a:solidFill>
                    </a14:hiddenFill>
                  </a:ext>
                </a:extLst>
              </p:spPr>
            </p:pic>
            <p:pic>
              <p:nvPicPr>
                <p:cNvPr id="23" name="Picture 4" descr="http://www.iconshock.com/img_jpg/REALVISTA/development/jpg/256/server_icon.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9766" r="89844"/>
                          </a14:imgEffect>
                        </a14:imgLayer>
                      </a14:imgProps>
                    </a:ext>
                    <a:ext uri="{28A0092B-C50C-407E-A947-70E740481C1C}">
                      <a14:useLocalDpi xmlns:a14="http://schemas.microsoft.com/office/drawing/2010/main" val="0"/>
                    </a:ext>
                  </a:extLst>
                </a:blip>
                <a:srcRect/>
                <a:stretch>
                  <a:fillRect/>
                </a:stretch>
              </p:blipFill>
              <p:spPr bwMode="auto">
                <a:xfrm>
                  <a:off x="2254099" y="6014368"/>
                  <a:ext cx="786457" cy="786457"/>
                </a:xfrm>
                <a:prstGeom prst="rect">
                  <a:avLst/>
                </a:prstGeom>
                <a:extLst>
                  <a:ext uri="{909E8E84-426E-40DD-AFC4-6F175D3DCCD1}">
                    <a14:hiddenFill xmlns:a14="http://schemas.microsoft.com/office/drawing/2010/main">
                      <a:solidFill>
                        <a:srgbClr val="FFFFFF"/>
                      </a:solidFill>
                    </a14:hiddenFill>
                  </a:ext>
                </a:extLst>
              </p:spPr>
            </p:pic>
            <p:pic>
              <p:nvPicPr>
                <p:cNvPr id="24" name="Picture 23" descr="http://www.iconshock.com/img_jpg/REALVISTA/development/jpg/256/server_icon.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9766" r="89844"/>
                          </a14:imgEffect>
                        </a14:imgLayer>
                      </a14:imgProps>
                    </a:ext>
                    <a:ext uri="{28A0092B-C50C-407E-A947-70E740481C1C}">
                      <a14:useLocalDpi xmlns:a14="http://schemas.microsoft.com/office/drawing/2010/main" val="0"/>
                    </a:ext>
                  </a:extLst>
                </a:blip>
                <a:srcRect/>
                <a:stretch>
                  <a:fillRect/>
                </a:stretch>
              </p:blipFill>
              <p:spPr bwMode="auto">
                <a:xfrm>
                  <a:off x="2529191" y="6026919"/>
                  <a:ext cx="786457" cy="786457"/>
                </a:xfrm>
                <a:prstGeom prst="rect">
                  <a:avLst/>
                </a:prstGeom>
                <a:extLst>
                  <a:ext uri="{909E8E84-426E-40DD-AFC4-6F175D3DCCD1}">
                    <a14:hiddenFill xmlns:a14="http://schemas.microsoft.com/office/drawing/2010/main">
                      <a:solidFill>
                        <a:srgbClr val="FFFFFF"/>
                      </a:solidFill>
                    </a14:hiddenFill>
                  </a:ext>
                </a:extLst>
              </p:spPr>
            </p:pic>
          </p:grpSp>
          <p:sp>
            <p:nvSpPr>
              <p:cNvPr id="21" name="TextBox 20"/>
              <p:cNvSpPr txBox="1"/>
              <p:nvPr/>
            </p:nvSpPr>
            <p:spPr>
              <a:xfrm>
                <a:off x="795392" y="4223384"/>
                <a:ext cx="2589741" cy="621396"/>
              </a:xfrm>
              <a:prstGeom prst="rect">
                <a:avLst/>
              </a:prstGeom>
              <a:noFill/>
            </p:spPr>
            <p:txBody>
              <a:bodyPr wrap="none" rtlCol="0">
                <a:spAutoFit/>
              </a:bodyPr>
              <a:lstStyle/>
              <a:p>
                <a:pPr algn="ctr"/>
                <a:r>
                  <a:rPr lang="en-US" sz="1600" dirty="0" smtClean="0">
                    <a:latin typeface="Myriad Pro" pitchFamily="34" charset="0"/>
                  </a:rPr>
                  <a:t>HPC machines</a:t>
                </a:r>
                <a:endParaRPr lang="en-US" sz="1600" dirty="0">
                  <a:latin typeface="Myriad Pro" pitchFamily="34" charset="0"/>
                </a:endParaRPr>
              </a:p>
            </p:txBody>
          </p:sp>
        </p:grpSp>
        <p:grpSp>
          <p:nvGrpSpPr>
            <p:cNvPr id="25" name="Group 24"/>
            <p:cNvGrpSpPr/>
            <p:nvPr/>
          </p:nvGrpSpPr>
          <p:grpSpPr>
            <a:xfrm>
              <a:off x="3233868" y="1598912"/>
              <a:ext cx="1554156" cy="1554156"/>
              <a:chOff x="6040948" y="1263977"/>
              <a:chExt cx="2852724" cy="2852724"/>
            </a:xfrm>
          </p:grpSpPr>
          <p:sp>
            <p:nvSpPr>
              <p:cNvPr id="26" name="Oval 25"/>
              <p:cNvSpPr/>
              <p:nvPr/>
            </p:nvSpPr>
            <p:spPr>
              <a:xfrm>
                <a:off x="6040948" y="1263977"/>
                <a:ext cx="2852724" cy="2852724"/>
              </a:xfrm>
              <a:prstGeom prst="ellipse">
                <a:avLst/>
              </a:prstGeom>
              <a:solidFill>
                <a:schemeClr val="accent6">
                  <a:lumMod val="40000"/>
                  <a:lumOff val="60000"/>
                </a:schemeClr>
              </a:solidFill>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600"/>
              </a:p>
            </p:txBody>
          </p:sp>
          <p:sp>
            <p:nvSpPr>
              <p:cNvPr id="27" name="TextBox 26"/>
              <p:cNvSpPr txBox="1"/>
              <p:nvPr/>
            </p:nvSpPr>
            <p:spPr>
              <a:xfrm>
                <a:off x="6887469" y="3358077"/>
                <a:ext cx="1192961" cy="621431"/>
              </a:xfrm>
              <a:prstGeom prst="rect">
                <a:avLst/>
              </a:prstGeom>
              <a:noFill/>
            </p:spPr>
            <p:txBody>
              <a:bodyPr wrap="none" rtlCol="0">
                <a:spAutoFit/>
              </a:bodyPr>
              <a:lstStyle/>
              <a:p>
                <a:pPr algn="ctr"/>
                <a:r>
                  <a:rPr lang="en-US" sz="1600" dirty="0" smtClean="0">
                    <a:latin typeface="Myriad Pro" pitchFamily="34" charset="0"/>
                  </a:rPr>
                  <a:t>Users</a:t>
                </a:r>
                <a:endParaRPr lang="en-US" sz="1600" dirty="0">
                  <a:latin typeface="Myriad Pro" pitchFamily="34" charset="0"/>
                </a:endParaRPr>
              </a:p>
            </p:txBody>
          </p:sp>
          <p:grpSp>
            <p:nvGrpSpPr>
              <p:cNvPr id="28" name="Group 27"/>
              <p:cNvGrpSpPr/>
              <p:nvPr/>
            </p:nvGrpSpPr>
            <p:grpSpPr>
              <a:xfrm>
                <a:off x="6660232" y="1916832"/>
                <a:ext cx="1588693" cy="1409622"/>
                <a:chOff x="7238605" y="982933"/>
                <a:chExt cx="1588693" cy="1409622"/>
              </a:xfrm>
            </p:grpSpPr>
            <p:grpSp>
              <p:nvGrpSpPr>
                <p:cNvPr id="29" name="Group 28"/>
                <p:cNvGrpSpPr/>
                <p:nvPr/>
              </p:nvGrpSpPr>
              <p:grpSpPr>
                <a:xfrm>
                  <a:off x="7238605" y="982933"/>
                  <a:ext cx="793973" cy="1393772"/>
                  <a:chOff x="5414314" y="3739987"/>
                  <a:chExt cx="793973" cy="1393772"/>
                </a:xfrm>
              </p:grpSpPr>
              <p:sp>
                <p:nvSpPr>
                  <p:cNvPr id="36" name="Snip Same Side Corner Rectangle 35"/>
                  <p:cNvSpPr/>
                  <p:nvPr/>
                </p:nvSpPr>
                <p:spPr>
                  <a:xfrm>
                    <a:off x="5414314" y="4312929"/>
                    <a:ext cx="793973" cy="820830"/>
                  </a:xfrm>
                  <a:prstGeom prst="snip2SameRect">
                    <a:avLst>
                      <a:gd name="adj1" fmla="val 32023"/>
                      <a:gd name="adj2" fmla="val 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Oval 36"/>
                  <p:cNvSpPr/>
                  <p:nvPr/>
                </p:nvSpPr>
                <p:spPr>
                  <a:xfrm>
                    <a:off x="5443373" y="3739987"/>
                    <a:ext cx="735853" cy="69701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30" name="Group 29"/>
                <p:cNvGrpSpPr/>
                <p:nvPr/>
              </p:nvGrpSpPr>
              <p:grpSpPr>
                <a:xfrm>
                  <a:off x="7584332" y="998783"/>
                  <a:ext cx="793973" cy="1393772"/>
                  <a:chOff x="5414314" y="3739987"/>
                  <a:chExt cx="793973" cy="1393772"/>
                </a:xfrm>
              </p:grpSpPr>
              <p:sp>
                <p:nvSpPr>
                  <p:cNvPr id="34" name="Snip Same Side Corner Rectangle 33"/>
                  <p:cNvSpPr/>
                  <p:nvPr/>
                </p:nvSpPr>
                <p:spPr>
                  <a:xfrm>
                    <a:off x="5414314" y="4312929"/>
                    <a:ext cx="793973" cy="820830"/>
                  </a:xfrm>
                  <a:prstGeom prst="snip2SameRect">
                    <a:avLst>
                      <a:gd name="adj1" fmla="val 32023"/>
                      <a:gd name="adj2" fmla="val 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5" name="Oval 34"/>
                  <p:cNvSpPr/>
                  <p:nvPr/>
                </p:nvSpPr>
                <p:spPr>
                  <a:xfrm>
                    <a:off x="5443373" y="3739987"/>
                    <a:ext cx="735853" cy="69701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31" name="Group 30"/>
                <p:cNvGrpSpPr/>
                <p:nvPr/>
              </p:nvGrpSpPr>
              <p:grpSpPr>
                <a:xfrm>
                  <a:off x="8033325" y="998783"/>
                  <a:ext cx="793973" cy="1393772"/>
                  <a:chOff x="5414313" y="3739987"/>
                  <a:chExt cx="793973" cy="1393772"/>
                </a:xfrm>
              </p:grpSpPr>
              <p:sp>
                <p:nvSpPr>
                  <p:cNvPr id="32" name="Snip Same Side Corner Rectangle 31"/>
                  <p:cNvSpPr/>
                  <p:nvPr/>
                </p:nvSpPr>
                <p:spPr>
                  <a:xfrm>
                    <a:off x="5414313" y="4312929"/>
                    <a:ext cx="793973" cy="820830"/>
                  </a:xfrm>
                  <a:prstGeom prst="snip2SameRect">
                    <a:avLst>
                      <a:gd name="adj1" fmla="val 32023"/>
                      <a:gd name="adj2" fmla="val 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3" name="Oval 32"/>
                  <p:cNvSpPr/>
                  <p:nvPr/>
                </p:nvSpPr>
                <p:spPr>
                  <a:xfrm>
                    <a:off x="5443374" y="3739987"/>
                    <a:ext cx="735853" cy="69701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sp>
          <p:nvSpPr>
            <p:cNvPr id="42" name="Left-Right Arrow 41"/>
            <p:cNvSpPr/>
            <p:nvPr/>
          </p:nvSpPr>
          <p:spPr>
            <a:xfrm>
              <a:off x="2163448" y="2189416"/>
              <a:ext cx="1040400" cy="373058"/>
            </a:xfrm>
            <a:prstGeom prst="leftRightArrow">
              <a:avLst>
                <a:gd name="adj1" fmla="val 50000"/>
                <a:gd name="adj2" fmla="val 8177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91" name="Group 90"/>
          <p:cNvGrpSpPr/>
          <p:nvPr/>
        </p:nvGrpSpPr>
        <p:grpSpPr>
          <a:xfrm>
            <a:off x="395536" y="1884731"/>
            <a:ext cx="3816273" cy="1396535"/>
            <a:chOff x="671393" y="3501097"/>
            <a:chExt cx="4247000" cy="1554156"/>
          </a:xfrm>
        </p:grpSpPr>
        <p:grpSp>
          <p:nvGrpSpPr>
            <p:cNvPr id="50" name="Group 49"/>
            <p:cNvGrpSpPr/>
            <p:nvPr/>
          </p:nvGrpSpPr>
          <p:grpSpPr>
            <a:xfrm>
              <a:off x="3364237" y="3501097"/>
              <a:ext cx="1554156" cy="1554156"/>
              <a:chOff x="6040948" y="1263977"/>
              <a:chExt cx="2852724" cy="2852724"/>
            </a:xfrm>
          </p:grpSpPr>
          <p:sp>
            <p:nvSpPr>
              <p:cNvPr id="51" name="Oval 50"/>
              <p:cNvSpPr/>
              <p:nvPr/>
            </p:nvSpPr>
            <p:spPr>
              <a:xfrm>
                <a:off x="6040948" y="1263977"/>
                <a:ext cx="2852724" cy="2852724"/>
              </a:xfrm>
              <a:prstGeom prst="ellipse">
                <a:avLst/>
              </a:prstGeom>
              <a:solidFill>
                <a:schemeClr val="accent6">
                  <a:lumMod val="40000"/>
                  <a:lumOff val="60000"/>
                </a:schemeClr>
              </a:solidFill>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600"/>
              </a:p>
            </p:txBody>
          </p:sp>
          <p:sp>
            <p:nvSpPr>
              <p:cNvPr id="52" name="TextBox 51"/>
              <p:cNvSpPr txBox="1"/>
              <p:nvPr/>
            </p:nvSpPr>
            <p:spPr>
              <a:xfrm>
                <a:off x="6887469" y="3358077"/>
                <a:ext cx="1192961" cy="621431"/>
              </a:xfrm>
              <a:prstGeom prst="rect">
                <a:avLst/>
              </a:prstGeom>
              <a:noFill/>
            </p:spPr>
            <p:txBody>
              <a:bodyPr wrap="none" rtlCol="0">
                <a:spAutoFit/>
              </a:bodyPr>
              <a:lstStyle/>
              <a:p>
                <a:pPr algn="ctr"/>
                <a:r>
                  <a:rPr lang="en-US" sz="1600" dirty="0" smtClean="0">
                    <a:latin typeface="Myriad Pro" pitchFamily="34" charset="0"/>
                  </a:rPr>
                  <a:t>Users</a:t>
                </a:r>
                <a:endParaRPr lang="en-US" sz="1600" dirty="0">
                  <a:latin typeface="Myriad Pro" pitchFamily="34" charset="0"/>
                </a:endParaRPr>
              </a:p>
            </p:txBody>
          </p:sp>
          <p:grpSp>
            <p:nvGrpSpPr>
              <p:cNvPr id="53" name="Group 52"/>
              <p:cNvGrpSpPr/>
              <p:nvPr/>
            </p:nvGrpSpPr>
            <p:grpSpPr>
              <a:xfrm>
                <a:off x="6660232" y="1916832"/>
                <a:ext cx="1588693" cy="1409622"/>
                <a:chOff x="7238605" y="982933"/>
                <a:chExt cx="1588693" cy="1409622"/>
              </a:xfrm>
            </p:grpSpPr>
            <p:grpSp>
              <p:nvGrpSpPr>
                <p:cNvPr id="54" name="Group 53"/>
                <p:cNvGrpSpPr/>
                <p:nvPr/>
              </p:nvGrpSpPr>
              <p:grpSpPr>
                <a:xfrm>
                  <a:off x="7238605" y="982933"/>
                  <a:ext cx="793973" cy="1393772"/>
                  <a:chOff x="5414314" y="3739987"/>
                  <a:chExt cx="793973" cy="1393772"/>
                </a:xfrm>
              </p:grpSpPr>
              <p:sp>
                <p:nvSpPr>
                  <p:cNvPr id="61" name="Snip Same Side Corner Rectangle 60"/>
                  <p:cNvSpPr/>
                  <p:nvPr/>
                </p:nvSpPr>
                <p:spPr>
                  <a:xfrm>
                    <a:off x="5414314" y="4312929"/>
                    <a:ext cx="793973" cy="820830"/>
                  </a:xfrm>
                  <a:prstGeom prst="snip2SameRect">
                    <a:avLst>
                      <a:gd name="adj1" fmla="val 32023"/>
                      <a:gd name="adj2" fmla="val 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2" name="Oval 61"/>
                  <p:cNvSpPr/>
                  <p:nvPr/>
                </p:nvSpPr>
                <p:spPr>
                  <a:xfrm>
                    <a:off x="5443373" y="3739987"/>
                    <a:ext cx="735853" cy="69701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55" name="Group 54"/>
                <p:cNvGrpSpPr/>
                <p:nvPr/>
              </p:nvGrpSpPr>
              <p:grpSpPr>
                <a:xfrm>
                  <a:off x="7584332" y="998783"/>
                  <a:ext cx="793973" cy="1393772"/>
                  <a:chOff x="5414314" y="3739987"/>
                  <a:chExt cx="793973" cy="1393772"/>
                </a:xfrm>
              </p:grpSpPr>
              <p:sp>
                <p:nvSpPr>
                  <p:cNvPr id="59" name="Snip Same Side Corner Rectangle 58"/>
                  <p:cNvSpPr/>
                  <p:nvPr/>
                </p:nvSpPr>
                <p:spPr>
                  <a:xfrm>
                    <a:off x="5414314" y="4312929"/>
                    <a:ext cx="793973" cy="820830"/>
                  </a:xfrm>
                  <a:prstGeom prst="snip2SameRect">
                    <a:avLst>
                      <a:gd name="adj1" fmla="val 32023"/>
                      <a:gd name="adj2" fmla="val 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0" name="Oval 59"/>
                  <p:cNvSpPr/>
                  <p:nvPr/>
                </p:nvSpPr>
                <p:spPr>
                  <a:xfrm>
                    <a:off x="5443373" y="3739987"/>
                    <a:ext cx="735853" cy="69701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56" name="Group 55"/>
                <p:cNvGrpSpPr/>
                <p:nvPr/>
              </p:nvGrpSpPr>
              <p:grpSpPr>
                <a:xfrm>
                  <a:off x="8033325" y="998783"/>
                  <a:ext cx="793973" cy="1393772"/>
                  <a:chOff x="5414313" y="3739987"/>
                  <a:chExt cx="793973" cy="1393772"/>
                </a:xfrm>
              </p:grpSpPr>
              <p:sp>
                <p:nvSpPr>
                  <p:cNvPr id="57" name="Snip Same Side Corner Rectangle 56"/>
                  <p:cNvSpPr/>
                  <p:nvPr/>
                </p:nvSpPr>
                <p:spPr>
                  <a:xfrm>
                    <a:off x="5414313" y="4312929"/>
                    <a:ext cx="793973" cy="820830"/>
                  </a:xfrm>
                  <a:prstGeom prst="snip2SameRect">
                    <a:avLst>
                      <a:gd name="adj1" fmla="val 32023"/>
                      <a:gd name="adj2" fmla="val 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8" name="Oval 57"/>
                  <p:cNvSpPr/>
                  <p:nvPr/>
                </p:nvSpPr>
                <p:spPr>
                  <a:xfrm>
                    <a:off x="5443374" y="3739987"/>
                    <a:ext cx="735853" cy="69701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sp>
          <p:nvSpPr>
            <p:cNvPr id="63" name="Left-Right Arrow 62"/>
            <p:cNvSpPr/>
            <p:nvPr/>
          </p:nvSpPr>
          <p:spPr>
            <a:xfrm>
              <a:off x="2293817" y="4091601"/>
              <a:ext cx="1040400" cy="373058"/>
            </a:xfrm>
            <a:prstGeom prst="leftRightArrow">
              <a:avLst>
                <a:gd name="adj1" fmla="val 50000"/>
                <a:gd name="adj2" fmla="val 8177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77" name="Group 76"/>
            <p:cNvGrpSpPr/>
            <p:nvPr/>
          </p:nvGrpSpPr>
          <p:grpSpPr>
            <a:xfrm>
              <a:off x="671393" y="3501097"/>
              <a:ext cx="1554156" cy="1554156"/>
              <a:chOff x="6040948" y="1263977"/>
              <a:chExt cx="2852724" cy="2852724"/>
            </a:xfrm>
          </p:grpSpPr>
          <p:sp>
            <p:nvSpPr>
              <p:cNvPr id="78" name="Oval 77"/>
              <p:cNvSpPr/>
              <p:nvPr/>
            </p:nvSpPr>
            <p:spPr>
              <a:xfrm>
                <a:off x="6040948" y="1263977"/>
                <a:ext cx="2852724" cy="2852724"/>
              </a:xfrm>
              <a:prstGeom prst="ellipse">
                <a:avLst/>
              </a:prstGeom>
              <a:solidFill>
                <a:schemeClr val="accent6">
                  <a:lumMod val="40000"/>
                  <a:lumOff val="60000"/>
                </a:schemeClr>
              </a:solidFill>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600"/>
              </a:p>
            </p:txBody>
          </p:sp>
          <p:sp>
            <p:nvSpPr>
              <p:cNvPr id="79" name="TextBox 78"/>
              <p:cNvSpPr txBox="1"/>
              <p:nvPr/>
            </p:nvSpPr>
            <p:spPr>
              <a:xfrm>
                <a:off x="6887469" y="3358077"/>
                <a:ext cx="1192961" cy="621431"/>
              </a:xfrm>
              <a:prstGeom prst="rect">
                <a:avLst/>
              </a:prstGeom>
              <a:noFill/>
            </p:spPr>
            <p:txBody>
              <a:bodyPr wrap="none" rtlCol="0">
                <a:spAutoFit/>
              </a:bodyPr>
              <a:lstStyle/>
              <a:p>
                <a:pPr algn="ctr"/>
                <a:r>
                  <a:rPr lang="en-US" sz="1600" dirty="0" smtClean="0">
                    <a:latin typeface="Myriad Pro" pitchFamily="34" charset="0"/>
                  </a:rPr>
                  <a:t>Users</a:t>
                </a:r>
                <a:endParaRPr lang="en-US" sz="1600" dirty="0">
                  <a:latin typeface="Myriad Pro" pitchFamily="34" charset="0"/>
                </a:endParaRPr>
              </a:p>
            </p:txBody>
          </p:sp>
          <p:grpSp>
            <p:nvGrpSpPr>
              <p:cNvPr id="80" name="Group 79"/>
              <p:cNvGrpSpPr/>
              <p:nvPr/>
            </p:nvGrpSpPr>
            <p:grpSpPr>
              <a:xfrm>
                <a:off x="6660232" y="1916832"/>
                <a:ext cx="1588693" cy="1409622"/>
                <a:chOff x="7238605" y="982933"/>
                <a:chExt cx="1588693" cy="1409622"/>
              </a:xfrm>
            </p:grpSpPr>
            <p:grpSp>
              <p:nvGrpSpPr>
                <p:cNvPr id="81" name="Group 80"/>
                <p:cNvGrpSpPr/>
                <p:nvPr/>
              </p:nvGrpSpPr>
              <p:grpSpPr>
                <a:xfrm>
                  <a:off x="7238605" y="982933"/>
                  <a:ext cx="793973" cy="1393772"/>
                  <a:chOff x="5414314" y="3739987"/>
                  <a:chExt cx="793973" cy="1393772"/>
                </a:xfrm>
              </p:grpSpPr>
              <p:sp>
                <p:nvSpPr>
                  <p:cNvPr id="88" name="Snip Same Side Corner Rectangle 87"/>
                  <p:cNvSpPr/>
                  <p:nvPr/>
                </p:nvSpPr>
                <p:spPr>
                  <a:xfrm>
                    <a:off x="5414314" y="4312929"/>
                    <a:ext cx="793973" cy="820830"/>
                  </a:xfrm>
                  <a:prstGeom prst="snip2SameRect">
                    <a:avLst>
                      <a:gd name="adj1" fmla="val 32023"/>
                      <a:gd name="adj2" fmla="val 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9" name="Oval 88"/>
                  <p:cNvSpPr/>
                  <p:nvPr/>
                </p:nvSpPr>
                <p:spPr>
                  <a:xfrm>
                    <a:off x="5443373" y="3739987"/>
                    <a:ext cx="735853" cy="69701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82" name="Group 81"/>
                <p:cNvGrpSpPr/>
                <p:nvPr/>
              </p:nvGrpSpPr>
              <p:grpSpPr>
                <a:xfrm>
                  <a:off x="7584332" y="998783"/>
                  <a:ext cx="793973" cy="1393772"/>
                  <a:chOff x="5414314" y="3739987"/>
                  <a:chExt cx="793973" cy="1393772"/>
                </a:xfrm>
              </p:grpSpPr>
              <p:sp>
                <p:nvSpPr>
                  <p:cNvPr id="86" name="Snip Same Side Corner Rectangle 85"/>
                  <p:cNvSpPr/>
                  <p:nvPr/>
                </p:nvSpPr>
                <p:spPr>
                  <a:xfrm>
                    <a:off x="5414314" y="4312929"/>
                    <a:ext cx="793973" cy="820830"/>
                  </a:xfrm>
                  <a:prstGeom prst="snip2SameRect">
                    <a:avLst>
                      <a:gd name="adj1" fmla="val 32023"/>
                      <a:gd name="adj2" fmla="val 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7" name="Oval 86"/>
                  <p:cNvSpPr/>
                  <p:nvPr/>
                </p:nvSpPr>
                <p:spPr>
                  <a:xfrm>
                    <a:off x="5443373" y="3739987"/>
                    <a:ext cx="735853" cy="69701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83" name="Group 82"/>
                <p:cNvGrpSpPr/>
                <p:nvPr/>
              </p:nvGrpSpPr>
              <p:grpSpPr>
                <a:xfrm>
                  <a:off x="8033325" y="998783"/>
                  <a:ext cx="793973" cy="1393772"/>
                  <a:chOff x="5414313" y="3739987"/>
                  <a:chExt cx="793973" cy="1393772"/>
                </a:xfrm>
              </p:grpSpPr>
              <p:sp>
                <p:nvSpPr>
                  <p:cNvPr id="84" name="Snip Same Side Corner Rectangle 83"/>
                  <p:cNvSpPr/>
                  <p:nvPr/>
                </p:nvSpPr>
                <p:spPr>
                  <a:xfrm>
                    <a:off x="5414313" y="4312929"/>
                    <a:ext cx="793973" cy="820830"/>
                  </a:xfrm>
                  <a:prstGeom prst="snip2SameRect">
                    <a:avLst>
                      <a:gd name="adj1" fmla="val 32023"/>
                      <a:gd name="adj2" fmla="val 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5" name="Oval 84"/>
                  <p:cNvSpPr/>
                  <p:nvPr/>
                </p:nvSpPr>
                <p:spPr>
                  <a:xfrm>
                    <a:off x="5443374" y="3739987"/>
                    <a:ext cx="735853" cy="69701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grpSp>
      </p:grpSp>
      <p:grpSp>
        <p:nvGrpSpPr>
          <p:cNvPr id="94" name="Group 93"/>
          <p:cNvGrpSpPr/>
          <p:nvPr/>
        </p:nvGrpSpPr>
        <p:grpSpPr>
          <a:xfrm>
            <a:off x="781589" y="4077071"/>
            <a:ext cx="7822859" cy="1508105"/>
            <a:chOff x="781589" y="4077071"/>
            <a:chExt cx="7822859" cy="1508105"/>
          </a:xfrm>
        </p:grpSpPr>
        <p:sp>
          <p:nvSpPr>
            <p:cNvPr id="92" name="Rectangle 91"/>
            <p:cNvSpPr/>
            <p:nvPr/>
          </p:nvSpPr>
          <p:spPr>
            <a:xfrm>
              <a:off x="1318110" y="4077071"/>
              <a:ext cx="7286338" cy="1508105"/>
            </a:xfrm>
            <a:prstGeom prst="rect">
              <a:avLst/>
            </a:prstGeom>
          </p:spPr>
          <p:txBody>
            <a:bodyPr wrap="square">
              <a:spAutoFit/>
            </a:bodyPr>
            <a:lstStyle/>
            <a:p>
              <a:pPr marL="0" lvl="1">
                <a:spcBef>
                  <a:spcPts val="1200"/>
                </a:spcBef>
                <a:spcAft>
                  <a:spcPts val="600"/>
                </a:spcAft>
              </a:pPr>
              <a:r>
                <a:rPr lang="en-US" altLang="zh-TW" sz="2800" dirty="0" smtClean="0">
                  <a:latin typeface="Myriad Pro" pitchFamily="34" charset="0"/>
                  <a:cs typeface="Open Sans" pitchFamily="34" charset="0"/>
                </a:rPr>
                <a:t>Surfacing </a:t>
              </a:r>
              <a:r>
                <a:rPr lang="en-US" altLang="zh-TW" sz="2800" dirty="0">
                  <a:latin typeface="Myriad Pro" pitchFamily="34" charset="0"/>
                  <a:cs typeface="Open Sans" pitchFamily="34" charset="0"/>
                </a:rPr>
                <a:t>states and </a:t>
              </a:r>
              <a:r>
                <a:rPr lang="en-US" altLang="zh-TW" sz="2800" dirty="0" smtClean="0">
                  <a:latin typeface="Myriad Pro" pitchFamily="34" charset="0"/>
                  <a:cs typeface="Open Sans" pitchFamily="34" charset="0"/>
                </a:rPr>
                <a:t>intentions are critical</a:t>
              </a:r>
              <a:r>
                <a:rPr lang="en-US" altLang="zh-TW" sz="2400" dirty="0" smtClean="0">
                  <a:latin typeface="Myriad Pro" pitchFamily="34" charset="0"/>
                  <a:cs typeface="Open Sans" pitchFamily="34" charset="0"/>
                </a:rPr>
                <a:t/>
              </a:r>
              <a:br>
                <a:rPr lang="en-US" altLang="zh-TW" sz="2400" dirty="0" smtClean="0">
                  <a:latin typeface="Myriad Pro" pitchFamily="34" charset="0"/>
                  <a:cs typeface="Open Sans" pitchFamily="34" charset="0"/>
                </a:rPr>
              </a:br>
              <a:r>
                <a:rPr lang="en-US" altLang="zh-TW" sz="2800" dirty="0" smtClean="0">
                  <a:latin typeface="Myriad Pro" pitchFamily="34" charset="0"/>
                  <a:cs typeface="Open Sans" pitchFamily="34" charset="0"/>
                </a:rPr>
                <a:t> </a:t>
              </a:r>
              <a:r>
                <a:rPr lang="en-US" altLang="zh-TW" dirty="0">
                  <a:latin typeface="Myriad Pro" pitchFamily="34" charset="0"/>
                  <a:cs typeface="Open Sans" pitchFamily="34" charset="0"/>
                </a:rPr>
                <a:t>(Ackerman 2000, Aragon et al. 2008, </a:t>
              </a:r>
              <a:r>
                <a:rPr lang="en-US" altLang="zh-TW" dirty="0" err="1">
                  <a:latin typeface="Myriad Pro" pitchFamily="34" charset="0"/>
                  <a:cs typeface="Open Sans" pitchFamily="34" charset="0"/>
                </a:rPr>
                <a:t>Bardram</a:t>
              </a:r>
              <a:r>
                <a:rPr lang="en-US" altLang="zh-TW" dirty="0">
                  <a:latin typeface="Myriad Pro" pitchFamily="34" charset="0"/>
                  <a:cs typeface="Open Sans" pitchFamily="34" charset="0"/>
                </a:rPr>
                <a:t> 2000, </a:t>
              </a:r>
              <a:r>
                <a:rPr lang="en-US" altLang="zh-TW" dirty="0" err="1">
                  <a:latin typeface="Myriad Pro" pitchFamily="34" charset="0"/>
                  <a:cs typeface="Open Sans" pitchFamily="34" charset="0"/>
                </a:rPr>
                <a:t>Begole</a:t>
              </a:r>
              <a:r>
                <a:rPr lang="en-US" altLang="zh-TW" dirty="0">
                  <a:latin typeface="Myriad Pro" pitchFamily="34" charset="0"/>
                  <a:cs typeface="Open Sans" pitchFamily="34" charset="0"/>
                </a:rPr>
                <a:t> 2002, </a:t>
              </a:r>
              <a:r>
                <a:rPr lang="en-US" altLang="zh-TW" dirty="0" err="1">
                  <a:latin typeface="Myriad Pro" pitchFamily="34" charset="0"/>
                  <a:cs typeface="Open Sans" pitchFamily="34" charset="0"/>
                </a:rPr>
                <a:t>Dourish</a:t>
              </a:r>
              <a:r>
                <a:rPr lang="en-US" altLang="zh-TW" dirty="0">
                  <a:latin typeface="Myriad Pro" pitchFamily="34" charset="0"/>
                  <a:cs typeface="Open Sans" pitchFamily="34" charset="0"/>
                </a:rPr>
                <a:t> &amp; Button 1998, </a:t>
              </a:r>
              <a:r>
                <a:rPr lang="en-US" altLang="zh-TW" dirty="0" err="1">
                  <a:latin typeface="Myriad Pro" pitchFamily="34" charset="0"/>
                  <a:cs typeface="Open Sans" pitchFamily="34" charset="0"/>
                </a:rPr>
                <a:t>Kusunoki</a:t>
              </a:r>
              <a:r>
                <a:rPr lang="en-US" altLang="zh-TW" dirty="0">
                  <a:latin typeface="Myriad Pro" pitchFamily="34" charset="0"/>
                  <a:cs typeface="Open Sans" pitchFamily="34" charset="0"/>
                </a:rPr>
                <a:t> &amp; </a:t>
              </a:r>
              <a:r>
                <a:rPr lang="en-US" altLang="zh-TW" dirty="0" err="1">
                  <a:latin typeface="Myriad Pro" pitchFamily="34" charset="0"/>
                  <a:cs typeface="Open Sans" pitchFamily="34" charset="0"/>
                </a:rPr>
                <a:t>Sarcevic</a:t>
              </a:r>
              <a:r>
                <a:rPr lang="en-US" altLang="zh-TW" dirty="0">
                  <a:latin typeface="Myriad Pro" pitchFamily="34" charset="0"/>
                  <a:cs typeface="Open Sans" pitchFamily="34" charset="0"/>
                </a:rPr>
                <a:t> 2015, </a:t>
              </a:r>
              <a:r>
                <a:rPr lang="en-US" altLang="zh-TW" dirty="0" err="1">
                  <a:latin typeface="Myriad Pro" pitchFamily="34" charset="0"/>
                  <a:cs typeface="Open Sans" pitchFamily="34" charset="0"/>
                </a:rPr>
                <a:t>Landgren</a:t>
              </a:r>
              <a:r>
                <a:rPr lang="en-US" altLang="zh-TW" dirty="0">
                  <a:latin typeface="Myriad Pro" pitchFamily="34" charset="0"/>
                  <a:cs typeface="Open Sans" pitchFamily="34" charset="0"/>
                </a:rPr>
                <a:t> 2006, </a:t>
              </a:r>
              <a:r>
                <a:rPr lang="en-US" altLang="zh-TW" dirty="0" err="1">
                  <a:latin typeface="Myriad Pro" pitchFamily="34" charset="0"/>
                  <a:cs typeface="Open Sans" pitchFamily="34" charset="0"/>
                </a:rPr>
                <a:t>Mazmanian</a:t>
              </a:r>
              <a:r>
                <a:rPr lang="en-US" altLang="zh-TW" dirty="0">
                  <a:latin typeface="Myriad Pro" pitchFamily="34" charset="0"/>
                  <a:cs typeface="Open Sans" pitchFamily="34" charset="0"/>
                </a:rPr>
                <a:t> &amp; Erickson 2014, </a:t>
              </a:r>
              <a:r>
                <a:rPr lang="en-US" altLang="zh-TW" dirty="0" err="1">
                  <a:latin typeface="Myriad Pro" pitchFamily="34" charset="0"/>
                  <a:cs typeface="Open Sans" pitchFamily="34" charset="0"/>
                </a:rPr>
                <a:t>Mazmanian</a:t>
              </a:r>
              <a:r>
                <a:rPr lang="en-US" altLang="zh-TW" dirty="0">
                  <a:latin typeface="Myriad Pro" pitchFamily="34" charset="0"/>
                  <a:cs typeface="Open Sans" pitchFamily="34" charset="0"/>
                </a:rPr>
                <a:t>, Erickson &amp;  Harmon 2015)</a:t>
              </a:r>
            </a:p>
          </p:txBody>
        </p:sp>
        <p:sp>
          <p:nvSpPr>
            <p:cNvPr id="93" name="5-Point Star 92"/>
            <p:cNvSpPr/>
            <p:nvPr/>
          </p:nvSpPr>
          <p:spPr>
            <a:xfrm>
              <a:off x="781589" y="4109824"/>
              <a:ext cx="477176" cy="432048"/>
            </a:xfrm>
            <a:prstGeom prst="star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7175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8"/>
            <a:ext cx="8435280" cy="1066800"/>
          </a:xfrm>
        </p:spPr>
        <p:txBody>
          <a:bodyPr>
            <a:normAutofit/>
          </a:bodyPr>
          <a:lstStyle/>
          <a:p>
            <a:r>
              <a:rPr lang="en-US" altLang="zh-TW" sz="3200" dirty="0" smtClean="0"/>
              <a:t>Theme 3: </a:t>
            </a:r>
            <a:br>
              <a:rPr lang="en-US" altLang="zh-TW" sz="3200" dirty="0" smtClean="0"/>
            </a:br>
            <a:r>
              <a:rPr lang="en-US" altLang="zh-TW" sz="3200" dirty="0" smtClean="0"/>
              <a:t>Collective Time</a:t>
            </a:r>
            <a:endParaRPr lang="en-US" altLang="zh-TW" sz="3200" dirty="0"/>
          </a:p>
        </p:txBody>
      </p:sp>
      <p:grpSp>
        <p:nvGrpSpPr>
          <p:cNvPr id="3" name="Group 2"/>
          <p:cNvGrpSpPr/>
          <p:nvPr/>
        </p:nvGrpSpPr>
        <p:grpSpPr>
          <a:xfrm>
            <a:off x="380241" y="1478579"/>
            <a:ext cx="4495355" cy="3663095"/>
            <a:chOff x="1869708" y="1478579"/>
            <a:chExt cx="4495355" cy="3663095"/>
          </a:xfrm>
        </p:grpSpPr>
        <p:sp>
          <p:nvSpPr>
            <p:cNvPr id="43" name="Oval 42"/>
            <p:cNvSpPr/>
            <p:nvPr/>
          </p:nvSpPr>
          <p:spPr>
            <a:xfrm>
              <a:off x="2776696" y="1715117"/>
              <a:ext cx="2743200" cy="2743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558658" y="1478579"/>
              <a:ext cx="1806405" cy="1806405"/>
              <a:chOff x="662416" y="2479494"/>
              <a:chExt cx="2852724" cy="2852725"/>
            </a:xfrm>
          </p:grpSpPr>
          <p:sp>
            <p:nvSpPr>
              <p:cNvPr id="23" name="Oval 22"/>
              <p:cNvSpPr/>
              <p:nvPr/>
            </p:nvSpPr>
            <p:spPr>
              <a:xfrm>
                <a:off x="662416" y="2479494"/>
                <a:ext cx="2852724" cy="2852725"/>
              </a:xfrm>
              <a:prstGeom prst="ellipse">
                <a:avLst/>
              </a:prstGeom>
              <a:solidFill>
                <a:schemeClr val="accent6">
                  <a:lumMod val="40000"/>
                  <a:lumOff val="60000"/>
                </a:schemeClr>
              </a:solidFill>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2000"/>
              </a:p>
            </p:txBody>
          </p:sp>
          <p:grpSp>
            <p:nvGrpSpPr>
              <p:cNvPr id="24" name="Group 23"/>
              <p:cNvGrpSpPr/>
              <p:nvPr/>
            </p:nvGrpSpPr>
            <p:grpSpPr>
              <a:xfrm>
                <a:off x="901700" y="3055573"/>
                <a:ext cx="2374155" cy="1464033"/>
                <a:chOff x="1977333" y="6175642"/>
                <a:chExt cx="1338315" cy="825276"/>
              </a:xfrm>
            </p:grpSpPr>
            <p:pic>
              <p:nvPicPr>
                <p:cNvPr id="26" name="Picture 4" descr="http://www.iconshock.com/img_jpg/REALVISTA/development/jpg/256/server_icon.jpg"/>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0" b="100000" l="9766" r="89844"/>
                          </a14:imgEffect>
                        </a14:imgLayer>
                      </a14:imgProps>
                    </a:ext>
                    <a:ext uri="{28A0092B-C50C-407E-A947-70E740481C1C}">
                      <a14:useLocalDpi xmlns:a14="http://schemas.microsoft.com/office/drawing/2010/main" val="0"/>
                    </a:ext>
                  </a:extLst>
                </a:blip>
                <a:srcRect/>
                <a:stretch>
                  <a:fillRect/>
                </a:stretch>
              </p:blipFill>
              <p:spPr bwMode="auto">
                <a:xfrm>
                  <a:off x="1977333" y="6175642"/>
                  <a:ext cx="786457" cy="78645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www.iconshock.com/img_jpg/REALVISTA/development/jpg/256/server_icon.jpg"/>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0" b="100000" l="9766" r="89844"/>
                          </a14:imgEffect>
                        </a14:imgLayer>
                      </a14:imgProps>
                    </a:ext>
                    <a:ext uri="{28A0092B-C50C-407E-A947-70E740481C1C}">
                      <a14:useLocalDpi xmlns:a14="http://schemas.microsoft.com/office/drawing/2010/main" val="0"/>
                    </a:ext>
                  </a:extLst>
                </a:blip>
                <a:srcRect/>
                <a:stretch>
                  <a:fillRect/>
                </a:stretch>
              </p:blipFill>
              <p:spPr bwMode="auto">
                <a:xfrm>
                  <a:off x="2254099" y="6201910"/>
                  <a:ext cx="786457" cy="78645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http://www.iconshock.com/img_jpg/REALVISTA/development/jpg/256/server_icon.jpg"/>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0" b="100000" l="9766" r="89844"/>
                          </a14:imgEffect>
                        </a14:imgLayer>
                      </a14:imgProps>
                    </a:ext>
                    <a:ext uri="{28A0092B-C50C-407E-A947-70E740481C1C}">
                      <a14:useLocalDpi xmlns:a14="http://schemas.microsoft.com/office/drawing/2010/main" val="0"/>
                    </a:ext>
                  </a:extLst>
                </a:blip>
                <a:srcRect/>
                <a:stretch>
                  <a:fillRect/>
                </a:stretch>
              </p:blipFill>
              <p:spPr bwMode="auto">
                <a:xfrm>
                  <a:off x="2529191" y="6214461"/>
                  <a:ext cx="786457" cy="786457"/>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TextBox 24"/>
              <p:cNvSpPr txBox="1"/>
              <p:nvPr/>
            </p:nvSpPr>
            <p:spPr>
              <a:xfrm>
                <a:off x="734386" y="4556082"/>
                <a:ext cx="2711750" cy="631865"/>
              </a:xfrm>
              <a:prstGeom prst="rect">
                <a:avLst/>
              </a:prstGeom>
              <a:noFill/>
            </p:spPr>
            <p:txBody>
              <a:bodyPr wrap="none" rtlCol="0">
                <a:spAutoFit/>
              </a:bodyPr>
              <a:lstStyle/>
              <a:p>
                <a:pPr algn="ctr"/>
                <a:r>
                  <a:rPr lang="en-US" sz="2000" dirty="0" smtClean="0">
                    <a:latin typeface="Myriad Pro" pitchFamily="34" charset="0"/>
                  </a:rPr>
                  <a:t>HPC machines</a:t>
                </a:r>
                <a:endParaRPr lang="en-US" sz="2000" dirty="0">
                  <a:latin typeface="Myriad Pro" pitchFamily="34" charset="0"/>
                </a:endParaRPr>
              </a:p>
            </p:txBody>
          </p:sp>
        </p:grpSp>
        <p:grpSp>
          <p:nvGrpSpPr>
            <p:cNvPr id="9" name="Group 8"/>
            <p:cNvGrpSpPr/>
            <p:nvPr/>
          </p:nvGrpSpPr>
          <p:grpSpPr>
            <a:xfrm>
              <a:off x="1869708" y="1550691"/>
              <a:ext cx="1806301" cy="1806301"/>
              <a:chOff x="6040946" y="1263977"/>
              <a:chExt cx="2852723" cy="2852726"/>
            </a:xfrm>
          </p:grpSpPr>
          <p:sp>
            <p:nvSpPr>
              <p:cNvPr id="11" name="Oval 10"/>
              <p:cNvSpPr/>
              <p:nvPr/>
            </p:nvSpPr>
            <p:spPr>
              <a:xfrm>
                <a:off x="6040946" y="1263977"/>
                <a:ext cx="2852723" cy="2852726"/>
              </a:xfrm>
              <a:prstGeom prst="ellipse">
                <a:avLst/>
              </a:prstGeom>
              <a:solidFill>
                <a:schemeClr val="accent6">
                  <a:lumMod val="40000"/>
                  <a:lumOff val="60000"/>
                </a:schemeClr>
              </a:solidFill>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2000"/>
              </a:p>
            </p:txBody>
          </p:sp>
          <p:sp>
            <p:nvSpPr>
              <p:cNvPr id="12" name="TextBox 11"/>
              <p:cNvSpPr txBox="1"/>
              <p:nvPr/>
            </p:nvSpPr>
            <p:spPr>
              <a:xfrm>
                <a:off x="6881108" y="3358079"/>
                <a:ext cx="1205673" cy="631901"/>
              </a:xfrm>
              <a:prstGeom prst="rect">
                <a:avLst/>
              </a:prstGeom>
              <a:noFill/>
            </p:spPr>
            <p:txBody>
              <a:bodyPr wrap="none" rtlCol="0">
                <a:spAutoFit/>
              </a:bodyPr>
              <a:lstStyle/>
              <a:p>
                <a:pPr algn="ctr"/>
                <a:r>
                  <a:rPr lang="en-US" sz="2000" dirty="0" smtClean="0">
                    <a:latin typeface="Myriad Pro" pitchFamily="34" charset="0"/>
                  </a:rPr>
                  <a:t>Users</a:t>
                </a:r>
                <a:endParaRPr lang="en-US" sz="2000" dirty="0">
                  <a:latin typeface="Myriad Pro" pitchFamily="34" charset="0"/>
                </a:endParaRPr>
              </a:p>
            </p:txBody>
          </p:sp>
          <p:grpSp>
            <p:nvGrpSpPr>
              <p:cNvPr id="13" name="Group 12"/>
              <p:cNvGrpSpPr/>
              <p:nvPr/>
            </p:nvGrpSpPr>
            <p:grpSpPr>
              <a:xfrm>
                <a:off x="6660232" y="1916833"/>
                <a:ext cx="1588692" cy="1409623"/>
                <a:chOff x="7238605" y="982933"/>
                <a:chExt cx="1588693" cy="1409622"/>
              </a:xfrm>
            </p:grpSpPr>
            <p:grpSp>
              <p:nvGrpSpPr>
                <p:cNvPr id="14" name="Group 13"/>
                <p:cNvGrpSpPr/>
                <p:nvPr/>
              </p:nvGrpSpPr>
              <p:grpSpPr>
                <a:xfrm>
                  <a:off x="7238605" y="982933"/>
                  <a:ext cx="793973" cy="1393772"/>
                  <a:chOff x="5414314" y="3739987"/>
                  <a:chExt cx="793973" cy="1393772"/>
                </a:xfrm>
              </p:grpSpPr>
              <p:sp>
                <p:nvSpPr>
                  <p:cNvPr id="21" name="Snip Same Side Corner Rectangle 20"/>
                  <p:cNvSpPr/>
                  <p:nvPr/>
                </p:nvSpPr>
                <p:spPr>
                  <a:xfrm>
                    <a:off x="5414314" y="4312929"/>
                    <a:ext cx="793973" cy="820830"/>
                  </a:xfrm>
                  <a:prstGeom prst="snip2SameRect">
                    <a:avLst>
                      <a:gd name="adj1" fmla="val 32023"/>
                      <a:gd name="adj2" fmla="val 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2" name="Oval 21"/>
                  <p:cNvSpPr/>
                  <p:nvPr/>
                </p:nvSpPr>
                <p:spPr>
                  <a:xfrm>
                    <a:off x="5443373" y="3739987"/>
                    <a:ext cx="735853" cy="69701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15" name="Group 14"/>
                <p:cNvGrpSpPr/>
                <p:nvPr/>
              </p:nvGrpSpPr>
              <p:grpSpPr>
                <a:xfrm>
                  <a:off x="7584332" y="998783"/>
                  <a:ext cx="793973" cy="1393772"/>
                  <a:chOff x="5414314" y="3739987"/>
                  <a:chExt cx="793973" cy="1393772"/>
                </a:xfrm>
              </p:grpSpPr>
              <p:sp>
                <p:nvSpPr>
                  <p:cNvPr id="19" name="Snip Same Side Corner Rectangle 18"/>
                  <p:cNvSpPr/>
                  <p:nvPr/>
                </p:nvSpPr>
                <p:spPr>
                  <a:xfrm>
                    <a:off x="5414314" y="4312929"/>
                    <a:ext cx="793973" cy="820830"/>
                  </a:xfrm>
                  <a:prstGeom prst="snip2SameRect">
                    <a:avLst>
                      <a:gd name="adj1" fmla="val 32023"/>
                      <a:gd name="adj2" fmla="val 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Oval 19"/>
                  <p:cNvSpPr/>
                  <p:nvPr/>
                </p:nvSpPr>
                <p:spPr>
                  <a:xfrm>
                    <a:off x="5443373" y="3739987"/>
                    <a:ext cx="735853" cy="69701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16" name="Group 15"/>
                <p:cNvGrpSpPr/>
                <p:nvPr/>
              </p:nvGrpSpPr>
              <p:grpSpPr>
                <a:xfrm>
                  <a:off x="8033325" y="998783"/>
                  <a:ext cx="793973" cy="1393772"/>
                  <a:chOff x="5414313" y="3739987"/>
                  <a:chExt cx="793973" cy="1393772"/>
                </a:xfrm>
              </p:grpSpPr>
              <p:sp>
                <p:nvSpPr>
                  <p:cNvPr id="17" name="Snip Same Side Corner Rectangle 16"/>
                  <p:cNvSpPr/>
                  <p:nvPr/>
                </p:nvSpPr>
                <p:spPr>
                  <a:xfrm>
                    <a:off x="5414313" y="4312929"/>
                    <a:ext cx="793973" cy="820830"/>
                  </a:xfrm>
                  <a:prstGeom prst="snip2SameRect">
                    <a:avLst>
                      <a:gd name="adj1" fmla="val 32023"/>
                      <a:gd name="adj2" fmla="val 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8" name="Oval 17"/>
                  <p:cNvSpPr/>
                  <p:nvPr/>
                </p:nvSpPr>
                <p:spPr>
                  <a:xfrm>
                    <a:off x="5443374" y="3739987"/>
                    <a:ext cx="735853" cy="69701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grpSp>
        <p:grpSp>
          <p:nvGrpSpPr>
            <p:cNvPr id="44" name="Group 43"/>
            <p:cNvGrpSpPr/>
            <p:nvPr/>
          </p:nvGrpSpPr>
          <p:grpSpPr>
            <a:xfrm>
              <a:off x="3302391" y="2846001"/>
              <a:ext cx="1806301" cy="2295673"/>
              <a:chOff x="1876018" y="4218497"/>
              <a:chExt cx="1806301" cy="2295673"/>
            </a:xfrm>
          </p:grpSpPr>
          <p:sp>
            <p:nvSpPr>
              <p:cNvPr id="67" name="Oval 66"/>
              <p:cNvSpPr/>
              <p:nvPr/>
            </p:nvSpPr>
            <p:spPr>
              <a:xfrm>
                <a:off x="1876018" y="4707869"/>
                <a:ext cx="1806301" cy="1806301"/>
              </a:xfrm>
              <a:prstGeom prst="ellipse">
                <a:avLst/>
              </a:prstGeom>
              <a:solidFill>
                <a:schemeClr val="accent6">
                  <a:lumMod val="40000"/>
                  <a:lumOff val="60000"/>
                </a:schemeClr>
              </a:solidFill>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600"/>
              </a:p>
            </p:txBody>
          </p:sp>
          <p:pic>
            <p:nvPicPr>
              <p:cNvPr id="13313" name="Picture 1" descr="D:\Dropbox\UW\research\usable_data\CSCW16\slides\rhyth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7022" y="4218497"/>
                <a:ext cx="1687868" cy="1954142"/>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p:cNvSpPr txBox="1"/>
              <p:nvPr/>
            </p:nvSpPr>
            <p:spPr>
              <a:xfrm>
                <a:off x="2109113" y="5763701"/>
                <a:ext cx="1340110" cy="707886"/>
              </a:xfrm>
              <a:prstGeom prst="rect">
                <a:avLst/>
              </a:prstGeom>
              <a:noFill/>
            </p:spPr>
            <p:txBody>
              <a:bodyPr wrap="square" rtlCol="0">
                <a:spAutoFit/>
              </a:bodyPr>
              <a:lstStyle/>
              <a:p>
                <a:pPr algn="ctr"/>
                <a:r>
                  <a:rPr lang="en-US" sz="2000" dirty="0" smtClean="0">
                    <a:latin typeface="Myriad Pro" pitchFamily="34" charset="0"/>
                  </a:rPr>
                  <a:t>Temporal </a:t>
                </a:r>
                <a:br>
                  <a:rPr lang="en-US" sz="2000" dirty="0" smtClean="0">
                    <a:latin typeface="Myriad Pro" pitchFamily="34" charset="0"/>
                  </a:rPr>
                </a:br>
                <a:r>
                  <a:rPr lang="en-US" sz="2000" dirty="0" smtClean="0">
                    <a:latin typeface="Myriad Pro" pitchFamily="34" charset="0"/>
                  </a:rPr>
                  <a:t>rhythms</a:t>
                </a:r>
                <a:endParaRPr lang="en-US" sz="2000" dirty="0">
                  <a:latin typeface="Myriad Pro" pitchFamily="34" charset="0"/>
                </a:endParaRPr>
              </a:p>
            </p:txBody>
          </p:sp>
        </p:grpSp>
      </p:grpSp>
      <p:grpSp>
        <p:nvGrpSpPr>
          <p:cNvPr id="80" name="Group 79"/>
          <p:cNvGrpSpPr/>
          <p:nvPr/>
        </p:nvGrpSpPr>
        <p:grpSpPr>
          <a:xfrm>
            <a:off x="5508103" y="1255870"/>
            <a:ext cx="3240361" cy="2215991"/>
            <a:chOff x="-3388260" y="5497726"/>
            <a:chExt cx="2599517" cy="2215991"/>
          </a:xfrm>
        </p:grpSpPr>
        <p:sp>
          <p:nvSpPr>
            <p:cNvPr id="81" name="Rectangle 80"/>
            <p:cNvSpPr/>
            <p:nvPr/>
          </p:nvSpPr>
          <p:spPr>
            <a:xfrm>
              <a:off x="-2991181" y="5497726"/>
              <a:ext cx="2202438" cy="2215991"/>
            </a:xfrm>
            <a:prstGeom prst="rect">
              <a:avLst/>
            </a:prstGeom>
          </p:spPr>
          <p:txBody>
            <a:bodyPr wrap="square">
              <a:spAutoFit/>
            </a:bodyPr>
            <a:lstStyle/>
            <a:p>
              <a:pPr marL="0" lvl="1">
                <a:spcBef>
                  <a:spcPts val="1200"/>
                </a:spcBef>
                <a:spcAft>
                  <a:spcPts val="600"/>
                </a:spcAft>
              </a:pPr>
              <a:r>
                <a:rPr lang="en-US" altLang="zh-TW" sz="2800" dirty="0" smtClean="0">
                  <a:latin typeface="Myriad Pro" pitchFamily="34" charset="0"/>
                  <a:cs typeface="Open Sans" pitchFamily="34" charset="0"/>
                </a:rPr>
                <a:t>Technology </a:t>
              </a:r>
              <a:r>
                <a:rPr lang="en-US" altLang="zh-TW" sz="2800" dirty="0">
                  <a:latin typeface="Myriad Pro" pitchFamily="34" charset="0"/>
                  <a:cs typeface="Open Sans" pitchFamily="34" charset="0"/>
                </a:rPr>
                <a:t>can </a:t>
              </a:r>
              <a:r>
                <a:rPr lang="en-US" altLang="zh-TW" sz="2800" dirty="0" smtClean="0">
                  <a:latin typeface="Myriad Pro" pitchFamily="34" charset="0"/>
                  <a:cs typeface="Open Sans" pitchFamily="34" charset="0"/>
                </a:rPr>
                <a:t>shape </a:t>
              </a:r>
              <a:r>
                <a:rPr lang="en-US" altLang="zh-TW" sz="2800" dirty="0">
                  <a:latin typeface="Myriad Pro" pitchFamily="34" charset="0"/>
                  <a:cs typeface="Open Sans" pitchFamily="34" charset="0"/>
                </a:rPr>
                <a:t>the ways </a:t>
              </a:r>
              <a:r>
                <a:rPr lang="en-US" altLang="zh-TW" sz="2800" dirty="0" smtClean="0">
                  <a:latin typeface="Myriad Pro" pitchFamily="34" charset="0"/>
                  <a:cs typeface="Open Sans" pitchFamily="34" charset="0"/>
                </a:rPr>
                <a:t>time </a:t>
              </a:r>
              <a:r>
                <a:rPr lang="en-US" altLang="zh-TW" sz="2800" dirty="0">
                  <a:latin typeface="Myriad Pro" pitchFamily="34" charset="0"/>
                  <a:cs typeface="Open Sans" pitchFamily="34" charset="0"/>
                </a:rPr>
                <a:t>is </a:t>
              </a:r>
              <a:r>
                <a:rPr lang="en-US" altLang="zh-TW" sz="2800" dirty="0" smtClean="0">
                  <a:latin typeface="Myriad Pro" pitchFamily="34" charset="0"/>
                  <a:cs typeface="Open Sans" pitchFamily="34" charset="0"/>
                </a:rPr>
                <a:t>organized </a:t>
              </a:r>
              <a:r>
                <a:rPr lang="en-US" altLang="zh-TW" sz="2400" dirty="0" smtClean="0">
                  <a:latin typeface="Myriad Pro" pitchFamily="34" charset="0"/>
                  <a:cs typeface="Open Sans" pitchFamily="34" charset="0"/>
                </a:rPr>
                <a:t/>
              </a:r>
              <a:br>
                <a:rPr lang="en-US" altLang="zh-TW" sz="2400" dirty="0" smtClean="0">
                  <a:latin typeface="Myriad Pro" pitchFamily="34" charset="0"/>
                  <a:cs typeface="Open Sans" pitchFamily="34" charset="0"/>
                </a:rPr>
              </a:br>
              <a:r>
                <a:rPr lang="en-US" altLang="zh-TW" dirty="0" smtClean="0">
                  <a:latin typeface="Myriad Pro" pitchFamily="34" charset="0"/>
                  <a:cs typeface="Open Sans" pitchFamily="34" charset="0"/>
                </a:rPr>
                <a:t>(</a:t>
              </a:r>
              <a:r>
                <a:rPr lang="en-US" altLang="zh-TW" dirty="0">
                  <a:latin typeface="Myriad Pro" pitchFamily="34" charset="0"/>
                  <a:cs typeface="Open Sans" pitchFamily="34" charset="0"/>
                </a:rPr>
                <a:t>Ackerman 2000, Lindley 2015, </a:t>
              </a:r>
              <a:r>
                <a:rPr lang="en-US" altLang="zh-TW" dirty="0" err="1">
                  <a:latin typeface="Myriad Pro" pitchFamily="34" charset="0"/>
                  <a:cs typeface="Open Sans" pitchFamily="34" charset="0"/>
                </a:rPr>
                <a:t>Orlikowski</a:t>
              </a:r>
              <a:r>
                <a:rPr lang="en-US" altLang="zh-TW" dirty="0">
                  <a:latin typeface="Myriad Pro" pitchFamily="34" charset="0"/>
                  <a:cs typeface="Open Sans" pitchFamily="34" charset="0"/>
                </a:rPr>
                <a:t> &amp; Yates 2002 )</a:t>
              </a:r>
            </a:p>
          </p:txBody>
        </p:sp>
        <p:sp>
          <p:nvSpPr>
            <p:cNvPr id="82" name="5-Point Star 81"/>
            <p:cNvSpPr/>
            <p:nvPr/>
          </p:nvSpPr>
          <p:spPr>
            <a:xfrm>
              <a:off x="-3388260" y="5501356"/>
              <a:ext cx="372993" cy="432048"/>
            </a:xfrm>
            <a:prstGeom prst="star5">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6003072" y="3933084"/>
            <a:ext cx="2393124" cy="2592260"/>
            <a:chOff x="5779276" y="1772816"/>
            <a:chExt cx="2393124" cy="2592260"/>
          </a:xfrm>
        </p:grpSpPr>
        <p:grpSp>
          <p:nvGrpSpPr>
            <p:cNvPr id="5" name="Group 4"/>
            <p:cNvGrpSpPr/>
            <p:nvPr/>
          </p:nvGrpSpPr>
          <p:grpSpPr>
            <a:xfrm>
              <a:off x="5796136" y="1880864"/>
              <a:ext cx="2376264" cy="2484212"/>
              <a:chOff x="5796136" y="1880864"/>
              <a:chExt cx="2376264" cy="2484212"/>
            </a:xfrm>
          </p:grpSpPr>
          <p:sp>
            <p:nvSpPr>
              <p:cNvPr id="4" name="Rectangle 3"/>
              <p:cNvSpPr/>
              <p:nvPr/>
            </p:nvSpPr>
            <p:spPr>
              <a:xfrm>
                <a:off x="5796136" y="2194774"/>
                <a:ext cx="2376264" cy="21703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796136" y="1880864"/>
                <a:ext cx="2376264" cy="3038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618602" y="2491923"/>
                <a:ext cx="890580" cy="1569660"/>
              </a:xfrm>
              <a:prstGeom prst="rect">
                <a:avLst/>
              </a:prstGeom>
            </p:spPr>
            <p:txBody>
              <a:bodyPr wrap="square">
                <a:spAutoFit/>
              </a:bodyPr>
              <a:lstStyle/>
              <a:p>
                <a:r>
                  <a:rPr lang="en-US" sz="9600" dirty="0" smtClean="0">
                    <a:latin typeface="Myriad Pro" pitchFamily="34" charset="0"/>
                  </a:rPr>
                  <a:t>?</a:t>
                </a:r>
                <a:endParaRPr lang="en-US" sz="9600" dirty="0">
                  <a:latin typeface="Myriad Pro" pitchFamily="34" charset="0"/>
                </a:endParaRPr>
              </a:p>
            </p:txBody>
          </p:sp>
        </p:grpSp>
        <p:sp>
          <p:nvSpPr>
            <p:cNvPr id="6" name="TextBox 5"/>
            <p:cNvSpPr txBox="1"/>
            <p:nvPr/>
          </p:nvSpPr>
          <p:spPr>
            <a:xfrm>
              <a:off x="5779276" y="1772816"/>
              <a:ext cx="873957" cy="369332"/>
            </a:xfrm>
            <a:prstGeom prst="rect">
              <a:avLst/>
            </a:prstGeom>
            <a:noFill/>
          </p:spPr>
          <p:txBody>
            <a:bodyPr wrap="none" rtlCol="0">
              <a:spAutoFit/>
            </a:bodyPr>
            <a:lstStyle/>
            <a:p>
              <a:r>
                <a:rPr lang="en-US" dirty="0" smtClean="0">
                  <a:latin typeface="Monaco" pitchFamily="49" charset="0"/>
                </a:rPr>
                <a:t>. . .</a:t>
              </a:r>
              <a:endParaRPr lang="en-US" dirty="0">
                <a:latin typeface="Monaco" pitchFamily="49" charset="0"/>
              </a:endParaRPr>
            </a:p>
          </p:txBody>
        </p:sp>
      </p:grpSp>
    </p:spTree>
    <p:extLst>
      <p:ext uri="{BB962C8B-B14F-4D97-AF65-F5344CB8AC3E}">
        <p14:creationId xmlns:p14="http://schemas.microsoft.com/office/powerpoint/2010/main" val="364444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8"/>
            <a:ext cx="8435280" cy="994122"/>
          </a:xfrm>
        </p:spPr>
        <p:txBody>
          <a:bodyPr>
            <a:normAutofit/>
          </a:bodyPr>
          <a:lstStyle/>
          <a:p>
            <a:r>
              <a:rPr lang="en-US" altLang="zh-TW" sz="3200" dirty="0" smtClean="0"/>
              <a:t>Final take away</a:t>
            </a:r>
            <a:endParaRPr lang="en-US" altLang="zh-TW" sz="3200" dirty="0"/>
          </a:p>
        </p:txBody>
      </p:sp>
      <p:sp>
        <p:nvSpPr>
          <p:cNvPr id="3" name="內容版面配置區 2"/>
          <p:cNvSpPr>
            <a:spLocks noGrp="1"/>
          </p:cNvSpPr>
          <p:nvPr>
            <p:ph idx="4294967295"/>
          </p:nvPr>
        </p:nvSpPr>
        <p:spPr>
          <a:xfrm>
            <a:off x="539552" y="1600200"/>
            <a:ext cx="8208912" cy="4525963"/>
          </a:xfrm>
        </p:spPr>
        <p:txBody>
          <a:bodyPr vert="horz" lIns="91440" tIns="45720" rIns="91440" bIns="45720" rtlCol="0">
            <a:normAutofit/>
          </a:bodyPr>
          <a:lstStyle/>
          <a:p>
            <a:pPr marL="342900" lvl="1" indent="-342900">
              <a:spcBef>
                <a:spcPts val="1200"/>
              </a:spcBef>
              <a:spcAft>
                <a:spcPts val="600"/>
              </a:spcAft>
              <a:buChar char="•"/>
            </a:pPr>
            <a:r>
              <a:rPr lang="en-US" altLang="zh-TW" sz="2400" dirty="0" smtClean="0">
                <a:latin typeface="Myriad Pro" pitchFamily="34" charset="0"/>
                <a:cs typeface="Open Sans" pitchFamily="34" charset="0"/>
              </a:rPr>
              <a:t>It is critical to consider user-related  aspects in designing large-scale systems for scientific computing</a:t>
            </a:r>
          </a:p>
          <a:p>
            <a:pPr marL="342900" lvl="1" indent="-342900">
              <a:spcBef>
                <a:spcPts val="1200"/>
              </a:spcBef>
              <a:spcAft>
                <a:spcPts val="600"/>
              </a:spcAft>
              <a:buChar char="•"/>
            </a:pPr>
            <a:r>
              <a:rPr lang="en-US" altLang="zh-TW" sz="2400" dirty="0" smtClean="0">
                <a:latin typeface="Myriad Pro" pitchFamily="34" charset="0"/>
                <a:cs typeface="Open Sans" pitchFamily="34" charset="0"/>
              </a:rPr>
              <a:t>Using time as a lens helps us to identify important design spaces in this large-scale sociotechnical ecosystem</a:t>
            </a:r>
          </a:p>
          <a:p>
            <a:pPr marL="342900" lvl="1" indent="-342900">
              <a:spcBef>
                <a:spcPts val="1200"/>
              </a:spcBef>
              <a:spcAft>
                <a:spcPts val="600"/>
              </a:spcAft>
              <a:buChar char="•"/>
            </a:pPr>
            <a:r>
              <a:rPr lang="en-US" altLang="zh-TW" sz="2400" dirty="0" smtClean="0">
                <a:latin typeface="Myriad Pro" pitchFamily="34" charset="0"/>
                <a:cs typeface="Open Sans" pitchFamily="34" charset="0"/>
              </a:rPr>
              <a:t>Open questions for designers…</a:t>
            </a:r>
          </a:p>
          <a:p>
            <a:pPr marL="742950" lvl="2" indent="-342900">
              <a:spcBef>
                <a:spcPts val="1200"/>
              </a:spcBef>
              <a:spcAft>
                <a:spcPts val="600"/>
              </a:spcAft>
              <a:buFont typeface="Myriad Pro" pitchFamily="34" charset="0"/>
              <a:buChar char="–"/>
            </a:pPr>
            <a:r>
              <a:rPr lang="en-US" altLang="zh-TW" sz="2000" dirty="0" smtClean="0">
                <a:latin typeface="Myriad Pro" pitchFamily="34" charset="0"/>
                <a:cs typeface="Open Sans" pitchFamily="34" charset="0"/>
              </a:rPr>
              <a:t>What can be designed to help resolve temporal rhythm conflicts?</a:t>
            </a:r>
          </a:p>
          <a:p>
            <a:pPr marL="742950" lvl="2" indent="-342900">
              <a:spcBef>
                <a:spcPts val="1200"/>
              </a:spcBef>
              <a:spcAft>
                <a:spcPts val="600"/>
              </a:spcAft>
              <a:buFont typeface="Myriad Pro" pitchFamily="34" charset="0"/>
              <a:buChar char="–"/>
            </a:pPr>
            <a:r>
              <a:rPr lang="en-US" altLang="zh-TW" sz="2000" dirty="0">
                <a:latin typeface="Myriad Pro" pitchFamily="34" charset="0"/>
                <a:cs typeface="Open Sans" pitchFamily="34" charset="0"/>
              </a:rPr>
              <a:t>How to better communicate states and intentions in the ecosystem?</a:t>
            </a:r>
          </a:p>
          <a:p>
            <a:pPr marL="742950" lvl="2" indent="-342900">
              <a:spcBef>
                <a:spcPts val="1200"/>
              </a:spcBef>
              <a:spcAft>
                <a:spcPts val="600"/>
              </a:spcAft>
              <a:buFont typeface="Myriad Pro" pitchFamily="34" charset="0"/>
              <a:buChar char="–"/>
            </a:pPr>
            <a:r>
              <a:rPr lang="en-US" altLang="zh-TW" sz="2000" dirty="0" smtClean="0">
                <a:latin typeface="Myriad Pro" pitchFamily="34" charset="0"/>
                <a:cs typeface="Open Sans" pitchFamily="34" charset="0"/>
              </a:rPr>
              <a:t>Which designs </a:t>
            </a:r>
            <a:r>
              <a:rPr lang="en-US" altLang="zh-TW" sz="2000" dirty="0">
                <a:latin typeface="Myriad Pro" pitchFamily="34" charset="0"/>
                <a:cs typeface="Open Sans" pitchFamily="34" charset="0"/>
              </a:rPr>
              <a:t>can support and shape </a:t>
            </a:r>
            <a:r>
              <a:rPr lang="en-US" altLang="zh-TW" sz="2000" dirty="0" smtClean="0">
                <a:latin typeface="Myriad Pro" pitchFamily="34" charset="0"/>
                <a:cs typeface="Open Sans" pitchFamily="34" charset="0"/>
              </a:rPr>
              <a:t>people’s </a:t>
            </a:r>
            <a:r>
              <a:rPr lang="en-US" altLang="zh-TW" sz="2000" dirty="0">
                <a:latin typeface="Myriad Pro" pitchFamily="34" charset="0"/>
                <a:cs typeface="Open Sans" pitchFamily="34" charset="0"/>
              </a:rPr>
              <a:t>understanding of time and temporal rhythm in the ecosystem in a collective way?</a:t>
            </a:r>
          </a:p>
        </p:txBody>
      </p:sp>
    </p:spTree>
    <p:extLst>
      <p:ext uri="{BB962C8B-B14F-4D97-AF65-F5344CB8AC3E}">
        <p14:creationId xmlns:p14="http://schemas.microsoft.com/office/powerpoint/2010/main" val="47787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8"/>
            <a:ext cx="8435280" cy="1066130"/>
          </a:xfrm>
        </p:spPr>
        <p:txBody>
          <a:bodyPr vert="horz" lIns="91440" tIns="45720" rIns="91440" bIns="45720" rtlCol="0" anchor="ctr">
            <a:noAutofit/>
          </a:bodyPr>
          <a:lstStyle/>
          <a:p>
            <a:pPr algn="l"/>
            <a:r>
              <a:rPr lang="en-US" altLang="zh-TW" sz="3200" dirty="0" smtClean="0"/>
              <a:t>Acknowledgments</a:t>
            </a:r>
            <a:endParaRPr lang="en-US" altLang="zh-TW" sz="3200" dirty="0"/>
          </a:p>
        </p:txBody>
      </p:sp>
      <p:sp>
        <p:nvSpPr>
          <p:cNvPr id="5" name="內容版面配置區 2"/>
          <p:cNvSpPr txBox="1">
            <a:spLocks/>
          </p:cNvSpPr>
          <p:nvPr/>
        </p:nvSpPr>
        <p:spPr>
          <a:xfrm>
            <a:off x="395536" y="1600200"/>
            <a:ext cx="8352928" cy="4525963"/>
          </a:xfrm>
          <a:prstGeom prst="rect">
            <a:avLst/>
          </a:prstGeom>
        </p:spPr>
        <p:txBody>
          <a:bodyPr vert="horz" lIns="91440" tIns="45720" rIns="91440" bIns="45720" rtlCol="0">
            <a:normAutofit/>
          </a:bodyPr>
          <a:lstStyle>
            <a:lvl1pPr marL="342900" indent="-342900">
              <a:spcBef>
                <a:spcPct val="20000"/>
              </a:spcBef>
              <a:buFont typeface="Arial" pitchFamily="34" charset="0"/>
              <a:buChar char="•"/>
              <a:defRPr sz="3200">
                <a:latin typeface="Open Sans Semibold" pitchFamily="34" charset="0"/>
                <a:cs typeface="Open Sans Semibold" pitchFamily="34" charset="0"/>
              </a:defRPr>
            </a:lvl1pPr>
            <a:lvl2pPr marL="342900" lvl="1" indent="-342900">
              <a:spcBef>
                <a:spcPts val="1200"/>
              </a:spcBef>
              <a:spcAft>
                <a:spcPts val="600"/>
              </a:spcAft>
              <a:buFont typeface="Arial" pitchFamily="34" charset="0"/>
              <a:buChar char="•"/>
              <a:defRPr sz="2400">
                <a:latin typeface="Myriad Pro" pitchFamily="34" charset="0"/>
                <a:cs typeface="Open Sans" pitchFamily="34" charset="0"/>
              </a:defRPr>
            </a:lvl2pPr>
            <a:lvl3pPr marL="1143000" indent="-228600">
              <a:spcBef>
                <a:spcPct val="20000"/>
              </a:spcBef>
              <a:buFont typeface="Arial" pitchFamily="34" charset="0"/>
              <a:buChar char="•"/>
              <a:defRPr sz="2400">
                <a:latin typeface="Open Sans Semibold" pitchFamily="34" charset="0"/>
                <a:cs typeface="Open Sans Semibold" pitchFamily="34" charset="0"/>
              </a:defRPr>
            </a:lvl3pPr>
            <a:lvl4pPr marL="1600200" indent="-228600">
              <a:spcBef>
                <a:spcPct val="20000"/>
              </a:spcBef>
              <a:buFont typeface="Arial" pitchFamily="34" charset="0"/>
              <a:buChar char="–"/>
              <a:defRPr sz="2000">
                <a:latin typeface="Open Sans Semibold" pitchFamily="34" charset="0"/>
                <a:cs typeface="Open Sans Semibold" pitchFamily="34" charset="0"/>
              </a:defRPr>
            </a:lvl4pPr>
            <a:lvl5pPr marL="2057400" indent="-228600">
              <a:spcBef>
                <a:spcPct val="20000"/>
              </a:spcBef>
              <a:buFont typeface="Arial" pitchFamily="34" charset="0"/>
              <a:buChar char="»"/>
              <a:defRPr sz="2000">
                <a:latin typeface="Open Sans Semibold" pitchFamily="34" charset="0"/>
                <a:cs typeface="Open Sans Semibold" pitchFamily="34"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1"/>
            <a:r>
              <a:rPr lang="en-US" altLang="zh-TW" dirty="0"/>
              <a:t>This work was funded by the Office of Science, Office of </a:t>
            </a:r>
            <a:r>
              <a:rPr lang="en-US" altLang="zh-TW" dirty="0" smtClean="0"/>
              <a:t>Advanced  Scientific  Computing  Research  (</a:t>
            </a:r>
            <a:r>
              <a:rPr lang="en-US" altLang="zh-TW" dirty="0"/>
              <a:t>ASCR</a:t>
            </a:r>
            <a:r>
              <a:rPr lang="en-US" altLang="zh-TW" dirty="0" smtClean="0"/>
              <a:t>)  of  the </a:t>
            </a:r>
            <a:r>
              <a:rPr lang="en-US" altLang="zh-TW" dirty="0"/>
              <a:t>U.S</a:t>
            </a:r>
            <a:r>
              <a:rPr lang="en-US" altLang="zh-TW" dirty="0" smtClean="0"/>
              <a:t>.  Department  of  Energy  under  Contract  Number  DE-AC02-05CH11231 </a:t>
            </a:r>
            <a:r>
              <a:rPr lang="en-US" altLang="zh-TW" dirty="0"/>
              <a:t>and award number DE-SC0012474. </a:t>
            </a:r>
          </a:p>
          <a:p>
            <a:pPr lvl="1"/>
            <a:r>
              <a:rPr lang="en-US" altLang="zh-TW" dirty="0" smtClean="0"/>
              <a:t>All the participants</a:t>
            </a:r>
          </a:p>
          <a:p>
            <a:pPr lvl="1"/>
            <a:endParaRPr lang="en-US" altLang="zh-TW" dirty="0"/>
          </a:p>
        </p:txBody>
      </p:sp>
    </p:spTree>
    <p:extLst>
      <p:ext uri="{BB962C8B-B14F-4D97-AF65-F5344CB8AC3E}">
        <p14:creationId xmlns:p14="http://schemas.microsoft.com/office/powerpoint/2010/main" val="6595652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7633" y="270917"/>
            <a:ext cx="7992913" cy="954107"/>
          </a:xfrm>
          <a:prstGeom prst="rect">
            <a:avLst/>
          </a:prstGeom>
        </p:spPr>
        <p:txBody>
          <a:bodyPr wrap="square">
            <a:spAutoFit/>
          </a:bodyPr>
          <a:lstStyle/>
          <a:p>
            <a:pPr marL="0" lvl="1" indent="0">
              <a:buNone/>
            </a:pPr>
            <a:r>
              <a:rPr lang="en-US" altLang="zh-TW" sz="2800" b="1" dirty="0">
                <a:latin typeface="Myriad Pro" pitchFamily="34" charset="0"/>
              </a:rPr>
              <a:t>UDA - Usable Data Abstractions Project Blog</a:t>
            </a:r>
            <a:r>
              <a:rPr lang="en-US" altLang="zh-TW" sz="2800" dirty="0">
                <a:latin typeface="Myriad Pro" pitchFamily="34" charset="0"/>
              </a:rPr>
              <a:t/>
            </a:r>
            <a:br>
              <a:rPr lang="en-US" altLang="zh-TW" sz="2800" dirty="0">
                <a:latin typeface="Myriad Pro" pitchFamily="34" charset="0"/>
              </a:rPr>
            </a:br>
            <a:r>
              <a:rPr lang="en-US" altLang="zh-TW" sz="2800" dirty="0">
                <a:solidFill>
                  <a:schemeClr val="accent1"/>
                </a:solidFill>
                <a:latin typeface="Myriad Pro" pitchFamily="34" charset="0"/>
              </a:rPr>
              <a:t>http</a:t>
            </a:r>
            <a:r>
              <a:rPr lang="en-US" altLang="zh-TW" sz="2800" dirty="0" smtClean="0">
                <a:solidFill>
                  <a:schemeClr val="accent1"/>
                </a:solidFill>
                <a:latin typeface="Myriad Pro" pitchFamily="34" charset="0"/>
              </a:rPr>
              <a:t>://uda.lbl.gov</a:t>
            </a:r>
            <a:endParaRPr lang="en-US" altLang="zh-TW" sz="2800" dirty="0">
              <a:solidFill>
                <a:schemeClr val="accent1"/>
              </a:solidFill>
              <a:latin typeface="Myriad Pro" pitchFamily="34" charset="0"/>
            </a:endParaRPr>
          </a:p>
        </p:txBody>
      </p:sp>
      <p:pic>
        <p:nvPicPr>
          <p:cNvPr id="3077" name="Picture 5"/>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l="6281" t="17206" r="6596" b="16221"/>
          <a:stretch/>
        </p:blipFill>
        <p:spPr bwMode="auto">
          <a:xfrm rot="21333966">
            <a:off x="4909732" y="3729322"/>
            <a:ext cx="3883238" cy="329892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51520" y="4075332"/>
            <a:ext cx="4569960" cy="954107"/>
          </a:xfrm>
          <a:prstGeom prst="rect">
            <a:avLst/>
          </a:prstGeom>
        </p:spPr>
        <p:txBody>
          <a:bodyPr wrap="square">
            <a:spAutoFit/>
          </a:bodyPr>
          <a:lstStyle/>
          <a:p>
            <a:pPr marL="0" lvl="1" indent="0">
              <a:buNone/>
            </a:pPr>
            <a:r>
              <a:rPr lang="en-US" altLang="zh-TW" sz="2800" b="1" dirty="0" smtClean="0">
                <a:latin typeface="Myriad Pro" pitchFamily="34" charset="0"/>
                <a:ea typeface="+mj-ea"/>
                <a:cs typeface="Open Sans" panose="020B0606030504020204" pitchFamily="34" charset="0"/>
              </a:rPr>
              <a:t>More questions/comments?</a:t>
            </a:r>
            <a:endParaRPr lang="en-US" altLang="zh-TW" sz="2800" b="1" dirty="0">
              <a:latin typeface="Myriad Pro" pitchFamily="34" charset="0"/>
              <a:ea typeface="+mj-ea"/>
              <a:cs typeface="Open Sans" panose="020B0606030504020204" pitchFamily="34" charset="0"/>
            </a:endParaRPr>
          </a:p>
          <a:p>
            <a:pPr marL="0" lvl="1" indent="0">
              <a:buNone/>
            </a:pPr>
            <a:r>
              <a:rPr lang="en-US" altLang="zh-TW" sz="2800" dirty="0" smtClean="0">
                <a:solidFill>
                  <a:schemeClr val="accent1"/>
                </a:solidFill>
                <a:latin typeface="Myriad Pro" pitchFamily="34" charset="0"/>
                <a:ea typeface="+mj-ea"/>
                <a:cs typeface="Open Sans" panose="020B0606030504020204" pitchFamily="34" charset="0"/>
              </a:rPr>
              <a:t>nanchen@uw.edu </a:t>
            </a:r>
            <a:endParaRPr lang="en-US" altLang="zh-TW" sz="2800" dirty="0">
              <a:solidFill>
                <a:schemeClr val="accent1"/>
              </a:solidFill>
              <a:latin typeface="Myriad Pro" pitchFamily="34" charset="0"/>
              <a:ea typeface="+mj-ea"/>
              <a:cs typeface="Open Sans" panose="020B0606030504020204" pitchFamily="34" charset="0"/>
            </a:endParaRPr>
          </a:p>
        </p:txBody>
      </p:sp>
      <p:sp>
        <p:nvSpPr>
          <p:cNvPr id="4" name="TextBox 3"/>
          <p:cNvSpPr txBox="1"/>
          <p:nvPr/>
        </p:nvSpPr>
        <p:spPr>
          <a:xfrm>
            <a:off x="7556515" y="4951034"/>
            <a:ext cx="1382558" cy="707886"/>
          </a:xfrm>
          <a:prstGeom prst="rect">
            <a:avLst/>
          </a:prstGeom>
          <a:noFill/>
        </p:spPr>
        <p:txBody>
          <a:bodyPr wrap="none" rtlCol="0">
            <a:spAutoFit/>
          </a:bodyPr>
          <a:lstStyle/>
          <a:p>
            <a:r>
              <a:rPr lang="en-US" sz="2000" dirty="0" smtClean="0">
                <a:solidFill>
                  <a:schemeClr val="accent6">
                    <a:lumMod val="50000"/>
                  </a:schemeClr>
                </a:solidFill>
                <a:latin typeface="Myriad Pro" pitchFamily="34" charset="0"/>
              </a:rPr>
              <a:t>UTC+8 </a:t>
            </a:r>
          </a:p>
          <a:p>
            <a:r>
              <a:rPr lang="en-US" sz="2000" dirty="0" smtClean="0">
                <a:solidFill>
                  <a:schemeClr val="accent6">
                    <a:lumMod val="50000"/>
                  </a:schemeClr>
                </a:solidFill>
                <a:latin typeface="Myriad Pro" pitchFamily="34" charset="0"/>
              </a:rPr>
              <a:t>Taipei Time</a:t>
            </a:r>
            <a:endParaRPr lang="en-US" sz="2000" dirty="0">
              <a:solidFill>
                <a:schemeClr val="accent6">
                  <a:lumMod val="50000"/>
                </a:schemeClr>
              </a:solidFill>
              <a:latin typeface="Myriad Pro" pitchFamily="34" charset="0"/>
            </a:endParaRPr>
          </a:p>
        </p:txBody>
      </p:sp>
      <p:pic>
        <p:nvPicPr>
          <p:cNvPr id="3079" name="Picture 7" descr="https://upload.wikimedia.org/wikipedia/en/thumb/9/94/LBNL_logo.svg/1280px-LBNL_logo.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4314" y="5229200"/>
            <a:ext cx="2011578" cy="1254093"/>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https://i.vimeocdn.com/portrait/1551594_300x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260" y="5229200"/>
            <a:ext cx="1259134" cy="1259134"/>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https://dst.lbl.gov/images/staff_images/LavanyaRamakrishna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36970" y="1245552"/>
            <a:ext cx="1502417" cy="2101283"/>
          </a:xfrm>
          <a:prstGeom prst="rect">
            <a:avLst/>
          </a:prstGeom>
          <a:noFill/>
          <a:extLst>
            <a:ext uri="{909E8E84-426E-40DD-AFC4-6F175D3DCCD1}">
              <a14:hiddenFill xmlns:a14="http://schemas.microsoft.com/office/drawing/2010/main">
                <a:solidFill>
                  <a:srgbClr val="FFFFFF"/>
                </a:solidFill>
              </a14:hiddenFill>
            </a:ext>
          </a:extLst>
        </p:spPr>
      </p:pic>
      <p:pic>
        <p:nvPicPr>
          <p:cNvPr id="3091" name="Picture 19" descr="https://dst.lbl.gov/images/staff_images/SarahPo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26348" y="1245552"/>
            <a:ext cx="1779555" cy="2101283"/>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descr="phot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0455" y="1245552"/>
            <a:ext cx="1577339" cy="2103120"/>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D:\Dropbox\Camera Uploads\profile_021016_nanchen_UWDS_networking2.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918" r="17033"/>
          <a:stretch/>
        </p:blipFill>
        <p:spPr bwMode="auto">
          <a:xfrm>
            <a:off x="344374" y="1245552"/>
            <a:ext cx="1450907" cy="210128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95339" y="3368974"/>
            <a:ext cx="1748975" cy="369332"/>
          </a:xfrm>
          <a:prstGeom prst="rect">
            <a:avLst/>
          </a:prstGeom>
        </p:spPr>
        <p:txBody>
          <a:bodyPr wrap="square">
            <a:spAutoFit/>
          </a:bodyPr>
          <a:lstStyle/>
          <a:p>
            <a:pPr marL="0" lvl="1" indent="0" algn="ctr">
              <a:buNone/>
            </a:pPr>
            <a:r>
              <a:rPr lang="en-US" altLang="zh-TW" dirty="0">
                <a:latin typeface="Myriad Pro" pitchFamily="34" charset="0"/>
                <a:cs typeface="Open Sans" panose="020B0606030504020204" pitchFamily="34" charset="0"/>
              </a:rPr>
              <a:t>Nan-Chen </a:t>
            </a:r>
            <a:r>
              <a:rPr lang="en-US" altLang="zh-TW" dirty="0" smtClean="0">
                <a:latin typeface="Myriad Pro" pitchFamily="34" charset="0"/>
                <a:cs typeface="Open Sans" panose="020B0606030504020204" pitchFamily="34" charset="0"/>
              </a:rPr>
              <a:t>Chen</a:t>
            </a:r>
            <a:endParaRPr lang="en-US" altLang="zh-TW" dirty="0">
              <a:latin typeface="Myriad Pro" pitchFamily="34" charset="0"/>
              <a:cs typeface="Open Sans" panose="020B0606030504020204" pitchFamily="34" charset="0"/>
            </a:endParaRPr>
          </a:p>
        </p:txBody>
      </p:sp>
      <p:sp>
        <p:nvSpPr>
          <p:cNvPr id="10" name="Rectangle 9"/>
          <p:cNvSpPr/>
          <p:nvPr/>
        </p:nvSpPr>
        <p:spPr>
          <a:xfrm>
            <a:off x="2302807" y="3368974"/>
            <a:ext cx="1760515" cy="369332"/>
          </a:xfrm>
          <a:prstGeom prst="rect">
            <a:avLst/>
          </a:prstGeom>
        </p:spPr>
        <p:txBody>
          <a:bodyPr wrap="square">
            <a:spAutoFit/>
          </a:bodyPr>
          <a:lstStyle/>
          <a:p>
            <a:pPr algn="ctr"/>
            <a:r>
              <a:rPr lang="en-US" altLang="zh-TW" dirty="0">
                <a:latin typeface="Myriad Pro" pitchFamily="34" charset="0"/>
                <a:cs typeface="Open Sans" panose="020B0606030504020204" pitchFamily="34" charset="0"/>
              </a:rPr>
              <a:t>Sarah S. </a:t>
            </a:r>
            <a:r>
              <a:rPr lang="en-US" altLang="zh-TW" dirty="0" smtClean="0">
                <a:latin typeface="Myriad Pro" pitchFamily="34" charset="0"/>
                <a:cs typeface="Open Sans" panose="020B0606030504020204" pitchFamily="34" charset="0"/>
              </a:rPr>
              <a:t>Poon</a:t>
            </a:r>
            <a:endParaRPr lang="en-US" dirty="0"/>
          </a:p>
        </p:txBody>
      </p:sp>
      <p:sp>
        <p:nvSpPr>
          <p:cNvPr id="11" name="Rectangle 10"/>
          <p:cNvSpPr/>
          <p:nvPr/>
        </p:nvSpPr>
        <p:spPr>
          <a:xfrm>
            <a:off x="4247023" y="3368974"/>
            <a:ext cx="2386487" cy="369332"/>
          </a:xfrm>
          <a:prstGeom prst="rect">
            <a:avLst/>
          </a:prstGeom>
        </p:spPr>
        <p:txBody>
          <a:bodyPr wrap="none">
            <a:spAutoFit/>
          </a:bodyPr>
          <a:lstStyle/>
          <a:p>
            <a:pPr algn="ctr"/>
            <a:r>
              <a:rPr lang="en-US" altLang="zh-TW" dirty="0" err="1">
                <a:latin typeface="Myriad Pro" pitchFamily="34" charset="0"/>
                <a:cs typeface="Open Sans" panose="020B0606030504020204" pitchFamily="34" charset="0"/>
              </a:rPr>
              <a:t>Lavanya</a:t>
            </a:r>
            <a:r>
              <a:rPr lang="en-US" altLang="zh-TW" dirty="0">
                <a:latin typeface="Myriad Pro" pitchFamily="34" charset="0"/>
                <a:cs typeface="Open Sans" panose="020B0606030504020204" pitchFamily="34" charset="0"/>
              </a:rPr>
              <a:t> </a:t>
            </a:r>
            <a:r>
              <a:rPr lang="en-US" altLang="zh-TW" dirty="0" err="1" smtClean="0">
                <a:latin typeface="Myriad Pro" pitchFamily="34" charset="0"/>
                <a:cs typeface="Open Sans" panose="020B0606030504020204" pitchFamily="34" charset="0"/>
              </a:rPr>
              <a:t>Ramakrishnan</a:t>
            </a:r>
            <a:endParaRPr lang="en-US" dirty="0"/>
          </a:p>
        </p:txBody>
      </p:sp>
      <p:sp>
        <p:nvSpPr>
          <p:cNvPr id="13" name="Rectangle 12"/>
          <p:cNvSpPr/>
          <p:nvPr/>
        </p:nvSpPr>
        <p:spPr>
          <a:xfrm>
            <a:off x="6633830" y="3368974"/>
            <a:ext cx="1789657" cy="369332"/>
          </a:xfrm>
          <a:prstGeom prst="rect">
            <a:avLst/>
          </a:prstGeom>
        </p:spPr>
        <p:txBody>
          <a:bodyPr wrap="none">
            <a:spAutoFit/>
          </a:bodyPr>
          <a:lstStyle/>
          <a:p>
            <a:r>
              <a:rPr lang="en-US" altLang="zh-TW" dirty="0">
                <a:latin typeface="Myriad Pro" pitchFamily="34" charset="0"/>
                <a:cs typeface="Open Sans" panose="020B0606030504020204" pitchFamily="34" charset="0"/>
              </a:rPr>
              <a:t>Cecilia R. Aragon</a:t>
            </a:r>
            <a:endParaRPr lang="en-US" dirty="0"/>
          </a:p>
        </p:txBody>
      </p:sp>
      <p:pic>
        <p:nvPicPr>
          <p:cNvPr id="3096" name="Picture 24" descr="http://dst.lbl.gov/projects/uda/images/logo-new-2.png"/>
          <p:cNvPicPr>
            <a:picLocks noChangeAspect="1" noChangeArrowheads="1"/>
          </p:cNvPicPr>
          <p:nvPr/>
        </p:nvPicPr>
        <p:blipFill rotWithShape="1">
          <a:blip r:embed="rId10">
            <a:extLst>
              <a:ext uri="{28A0092B-C50C-407E-A947-70E740481C1C}">
                <a14:useLocalDpi xmlns:a14="http://schemas.microsoft.com/office/drawing/2010/main" val="0"/>
              </a:ext>
            </a:extLst>
          </a:blip>
          <a:srcRect r="53328"/>
          <a:stretch/>
        </p:blipFill>
        <p:spPr bwMode="auto">
          <a:xfrm>
            <a:off x="7415157" y="281022"/>
            <a:ext cx="1464280" cy="933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712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8"/>
          <p:cNvSpPr>
            <a:spLocks noGrp="1"/>
          </p:cNvSpPr>
          <p:nvPr>
            <p:ph type="title"/>
          </p:nvPr>
        </p:nvSpPr>
        <p:spPr>
          <a:xfrm>
            <a:off x="251520" y="274638"/>
            <a:ext cx="8086968" cy="706090"/>
          </a:xfrm>
          <a:noFill/>
        </p:spPr>
        <p:txBody>
          <a:bodyPr>
            <a:normAutofit/>
          </a:bodyPr>
          <a:lstStyle/>
          <a:p>
            <a:r>
              <a:rPr lang="en-US" altLang="zh-TW" sz="3200" dirty="0">
                <a:ea typeface="Open Sans" panose="020B0606030504020204" pitchFamily="34" charset="0"/>
              </a:rPr>
              <a:t>Impact of </a:t>
            </a:r>
            <a:r>
              <a:rPr lang="en-US" altLang="zh-TW" sz="3200" dirty="0" smtClean="0">
                <a:ea typeface="Open Sans" panose="020B0606030504020204" pitchFamily="34" charset="0"/>
              </a:rPr>
              <a:t>the NERSC </a:t>
            </a:r>
            <a:r>
              <a:rPr lang="en-US" altLang="zh-TW" sz="3200" dirty="0">
                <a:ea typeface="Open Sans" panose="020B0606030504020204" pitchFamily="34" charset="0"/>
              </a:rPr>
              <a:t>HPC </a:t>
            </a:r>
            <a:r>
              <a:rPr lang="en-US" altLang="zh-TW" sz="3200" dirty="0" smtClean="0">
                <a:ea typeface="Open Sans" panose="020B0606030504020204" pitchFamily="34" charset="0"/>
              </a:rPr>
              <a:t>systems</a:t>
            </a:r>
            <a:endParaRPr lang="zh-TW" altLang="en-US" sz="3200" dirty="0"/>
          </a:p>
        </p:txBody>
      </p:sp>
      <p:grpSp>
        <p:nvGrpSpPr>
          <p:cNvPr id="19" name="Group 18"/>
          <p:cNvGrpSpPr/>
          <p:nvPr/>
        </p:nvGrpSpPr>
        <p:grpSpPr>
          <a:xfrm>
            <a:off x="179512" y="1063693"/>
            <a:ext cx="5981279" cy="5533659"/>
            <a:chOff x="179512" y="1063693"/>
            <a:chExt cx="5981279" cy="5533659"/>
          </a:xfrm>
        </p:grpSpPr>
        <p:cxnSp>
          <p:nvCxnSpPr>
            <p:cNvPr id="10" name="Straight Arrow Connector 9"/>
            <p:cNvCxnSpPr/>
            <p:nvPr/>
          </p:nvCxnSpPr>
          <p:spPr>
            <a:xfrm>
              <a:off x="1493827" y="1063693"/>
              <a:ext cx="0" cy="5533659"/>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189227" y="1530641"/>
              <a:ext cx="609201" cy="609201"/>
            </a:xfrm>
            <a:prstGeom prst="ellipse">
              <a:avLst/>
            </a:prstGeom>
            <a:solidFill>
              <a:schemeClr val="accent6">
                <a:lumMod val="40000"/>
                <a:lumOff val="60000"/>
              </a:schemeClr>
            </a:solidFill>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 name="TextBox 6"/>
            <p:cNvSpPr txBox="1"/>
            <p:nvPr/>
          </p:nvSpPr>
          <p:spPr>
            <a:xfrm>
              <a:off x="179512" y="1573632"/>
              <a:ext cx="915635" cy="523220"/>
            </a:xfrm>
            <a:prstGeom prst="rect">
              <a:avLst/>
            </a:prstGeom>
            <a:noFill/>
          </p:spPr>
          <p:txBody>
            <a:bodyPr wrap="none" rtlCol="0">
              <a:spAutoFit/>
            </a:bodyPr>
            <a:lstStyle/>
            <a:p>
              <a:pPr algn="ctr"/>
              <a:r>
                <a:rPr lang="en-US" sz="2800" dirty="0" smtClean="0">
                  <a:solidFill>
                    <a:schemeClr val="accent6">
                      <a:lumMod val="50000"/>
                    </a:schemeClr>
                  </a:solidFill>
                  <a:latin typeface="Myriad Pro" pitchFamily="34" charset="0"/>
                </a:rPr>
                <a:t>1990</a:t>
              </a:r>
              <a:endParaRPr lang="en-US" sz="2800" dirty="0">
                <a:solidFill>
                  <a:schemeClr val="accent6">
                    <a:lumMod val="50000"/>
                  </a:schemeClr>
                </a:solidFill>
                <a:latin typeface="Myriad Pro" pitchFamily="34" charset="0"/>
              </a:endParaRPr>
            </a:p>
          </p:txBody>
        </p:sp>
        <p:sp>
          <p:nvSpPr>
            <p:cNvPr id="8" name="TextBox 7"/>
            <p:cNvSpPr txBox="1"/>
            <p:nvPr/>
          </p:nvSpPr>
          <p:spPr>
            <a:xfrm>
              <a:off x="1907704" y="1394773"/>
              <a:ext cx="4253087" cy="954107"/>
            </a:xfrm>
            <a:prstGeom prst="rect">
              <a:avLst/>
            </a:prstGeom>
            <a:noFill/>
          </p:spPr>
          <p:txBody>
            <a:bodyPr wrap="none" rtlCol="0">
              <a:spAutoFit/>
            </a:bodyPr>
            <a:lstStyle/>
            <a:p>
              <a:r>
                <a:rPr lang="en-US" sz="2800" dirty="0" smtClean="0">
                  <a:latin typeface="Myriad Pro" pitchFamily="34" charset="0"/>
                </a:rPr>
                <a:t>10 years</a:t>
              </a:r>
              <a:r>
                <a:rPr lang="zh-TW" altLang="en-US" sz="2800" dirty="0" smtClean="0">
                  <a:latin typeface="Myriad Pro" pitchFamily="34" charset="0"/>
                </a:rPr>
                <a:t> </a:t>
              </a:r>
              <a:r>
                <a:rPr lang="en-US" altLang="zh-TW" sz="2800" dirty="0" smtClean="0">
                  <a:latin typeface="Myriad Pro" pitchFamily="34" charset="0"/>
                </a:rPr>
                <a:t>of</a:t>
              </a:r>
              <a:r>
                <a:rPr lang="zh-TW" altLang="en-US" sz="2800" dirty="0" smtClean="0">
                  <a:latin typeface="Myriad Pro" pitchFamily="34" charset="0"/>
                </a:rPr>
                <a:t> </a:t>
              </a:r>
              <a:r>
                <a:rPr lang="en-US" altLang="zh-TW" sz="2800" dirty="0" smtClean="0">
                  <a:latin typeface="Myriad Pro" pitchFamily="34" charset="0"/>
                </a:rPr>
                <a:t>simulation data </a:t>
              </a:r>
              <a:br>
                <a:rPr lang="en-US" altLang="zh-TW" sz="2800" dirty="0" smtClean="0">
                  <a:latin typeface="Myriad Pro" pitchFamily="34" charset="0"/>
                </a:rPr>
              </a:br>
              <a:r>
                <a:rPr lang="en-US" altLang="zh-TW" sz="2800" dirty="0" smtClean="0">
                  <a:latin typeface="Myriad Pro" pitchFamily="34" charset="0"/>
                </a:rPr>
                <a:t>generated in </a:t>
              </a:r>
              <a:r>
                <a:rPr lang="en-US" altLang="zh-TW" sz="2800" b="1" dirty="0" smtClean="0">
                  <a:latin typeface="Myriad Pro" pitchFamily="34" charset="0"/>
                </a:rPr>
                <a:t>a </a:t>
              </a:r>
              <a:r>
                <a:rPr lang="en-US" sz="2800" b="1" dirty="0" smtClean="0">
                  <a:latin typeface="Myriad Pro" pitchFamily="34" charset="0"/>
                  <a:sym typeface="Wingdings" pitchFamily="2" charset="2"/>
                </a:rPr>
                <a:t>year</a:t>
              </a:r>
              <a:endParaRPr lang="en-US" sz="2800" b="1" dirty="0">
                <a:latin typeface="Myriad Pro" pitchFamily="34" charset="0"/>
              </a:endParaRPr>
            </a:p>
          </p:txBody>
        </p:sp>
      </p:grpSp>
      <p:sp>
        <p:nvSpPr>
          <p:cNvPr id="42" name="Oval 41"/>
          <p:cNvSpPr/>
          <p:nvPr/>
        </p:nvSpPr>
        <p:spPr>
          <a:xfrm>
            <a:off x="1189227" y="3971927"/>
            <a:ext cx="609201" cy="609201"/>
          </a:xfrm>
          <a:prstGeom prst="ellipse">
            <a:avLst/>
          </a:prstGeom>
          <a:solidFill>
            <a:schemeClr val="accent6">
              <a:lumMod val="40000"/>
              <a:lumOff val="60000"/>
            </a:schemeClr>
          </a:solidFill>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5" name="TextBox 44"/>
          <p:cNvSpPr txBox="1"/>
          <p:nvPr/>
        </p:nvSpPr>
        <p:spPr>
          <a:xfrm>
            <a:off x="176306" y="4014918"/>
            <a:ext cx="922048" cy="523220"/>
          </a:xfrm>
          <a:prstGeom prst="rect">
            <a:avLst/>
          </a:prstGeom>
          <a:noFill/>
        </p:spPr>
        <p:txBody>
          <a:bodyPr wrap="none" rtlCol="0">
            <a:spAutoFit/>
          </a:bodyPr>
          <a:lstStyle/>
          <a:p>
            <a:pPr algn="ctr"/>
            <a:r>
              <a:rPr lang="en-US" sz="2800" dirty="0" smtClean="0">
                <a:solidFill>
                  <a:schemeClr val="accent6">
                    <a:lumMod val="50000"/>
                  </a:schemeClr>
                </a:solidFill>
                <a:latin typeface="Myriad Pro" pitchFamily="34" charset="0"/>
              </a:rPr>
              <a:t>2015</a:t>
            </a:r>
            <a:endParaRPr lang="en-US" sz="2800" dirty="0">
              <a:solidFill>
                <a:schemeClr val="accent6">
                  <a:lumMod val="50000"/>
                </a:schemeClr>
              </a:solidFill>
              <a:latin typeface="Myriad Pro" pitchFamily="34" charset="0"/>
            </a:endParaRPr>
          </a:p>
        </p:txBody>
      </p:sp>
      <p:sp>
        <p:nvSpPr>
          <p:cNvPr id="46" name="TextBox 45"/>
          <p:cNvSpPr txBox="1"/>
          <p:nvPr/>
        </p:nvSpPr>
        <p:spPr>
          <a:xfrm>
            <a:off x="1907704" y="3771037"/>
            <a:ext cx="4177747" cy="954107"/>
          </a:xfrm>
          <a:prstGeom prst="rect">
            <a:avLst/>
          </a:prstGeom>
          <a:noFill/>
        </p:spPr>
        <p:txBody>
          <a:bodyPr wrap="none" rtlCol="0">
            <a:spAutoFit/>
          </a:bodyPr>
          <a:lstStyle/>
          <a:p>
            <a:r>
              <a:rPr lang="en-US" sz="2800" dirty="0" smtClean="0">
                <a:latin typeface="Myriad Pro" pitchFamily="34" charset="0"/>
              </a:rPr>
              <a:t>15 years of</a:t>
            </a:r>
            <a:r>
              <a:rPr lang="zh-TW" altLang="en-US" sz="2800" dirty="0" smtClean="0">
                <a:latin typeface="Myriad Pro" pitchFamily="34" charset="0"/>
              </a:rPr>
              <a:t> </a:t>
            </a:r>
            <a:r>
              <a:rPr lang="en-US" altLang="zh-TW" sz="2800" dirty="0" smtClean="0">
                <a:latin typeface="Myriad Pro" pitchFamily="34" charset="0"/>
              </a:rPr>
              <a:t>simulation data</a:t>
            </a:r>
            <a:br>
              <a:rPr lang="en-US" altLang="zh-TW" sz="2800" dirty="0" smtClean="0">
                <a:latin typeface="Myriad Pro" pitchFamily="34" charset="0"/>
              </a:rPr>
            </a:br>
            <a:r>
              <a:rPr lang="en-US" altLang="zh-TW" sz="2800" dirty="0" smtClean="0">
                <a:latin typeface="Myriad Pro" pitchFamily="34" charset="0"/>
              </a:rPr>
              <a:t>generated in </a:t>
            </a:r>
            <a:r>
              <a:rPr lang="en-US" altLang="zh-TW" sz="2800" b="1" dirty="0" smtClean="0">
                <a:latin typeface="Myriad Pro" pitchFamily="34" charset="0"/>
              </a:rPr>
              <a:t>a</a:t>
            </a:r>
            <a:r>
              <a:rPr lang="en-US" sz="2800" b="1" dirty="0" smtClean="0">
                <a:latin typeface="Myriad Pro" pitchFamily="34" charset="0"/>
                <a:sym typeface="Wingdings" pitchFamily="2" charset="2"/>
              </a:rPr>
              <a:t> day</a:t>
            </a:r>
            <a:endParaRPr lang="en-US" sz="2800" b="1" dirty="0">
              <a:latin typeface="Myriad Pro" pitchFamily="34" charset="0"/>
            </a:endParaRPr>
          </a:p>
        </p:txBody>
      </p:sp>
    </p:spTree>
    <p:extLst>
      <p:ext uri="{BB962C8B-B14F-4D97-AF65-F5344CB8AC3E}">
        <p14:creationId xmlns:p14="http://schemas.microsoft.com/office/powerpoint/2010/main" val="183646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500"/>
                                        <p:tgtEl>
                                          <p:spTgt spid="4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8"/>
          <p:cNvSpPr>
            <a:spLocks noGrp="1"/>
          </p:cNvSpPr>
          <p:nvPr>
            <p:ph type="title"/>
          </p:nvPr>
        </p:nvSpPr>
        <p:spPr>
          <a:xfrm>
            <a:off x="251520" y="274638"/>
            <a:ext cx="8086968" cy="706090"/>
          </a:xfrm>
          <a:noFill/>
        </p:spPr>
        <p:txBody>
          <a:bodyPr>
            <a:normAutofit/>
          </a:bodyPr>
          <a:lstStyle/>
          <a:p>
            <a:r>
              <a:rPr lang="en-US" altLang="zh-TW" sz="3200" dirty="0">
                <a:ea typeface="Open Sans" panose="020B0606030504020204" pitchFamily="34" charset="0"/>
              </a:rPr>
              <a:t>Impact of </a:t>
            </a:r>
            <a:r>
              <a:rPr lang="en-US" altLang="zh-TW" sz="3200" dirty="0" smtClean="0">
                <a:ea typeface="Open Sans" panose="020B0606030504020204" pitchFamily="34" charset="0"/>
              </a:rPr>
              <a:t>the NERSC </a:t>
            </a:r>
            <a:r>
              <a:rPr lang="en-US" altLang="zh-TW" sz="3200" dirty="0">
                <a:ea typeface="Open Sans" panose="020B0606030504020204" pitchFamily="34" charset="0"/>
              </a:rPr>
              <a:t>HPC </a:t>
            </a:r>
            <a:r>
              <a:rPr lang="en-US" altLang="zh-TW" sz="3200" dirty="0" smtClean="0">
                <a:ea typeface="Open Sans" panose="020B0606030504020204" pitchFamily="34" charset="0"/>
              </a:rPr>
              <a:t>systems</a:t>
            </a:r>
            <a:endParaRPr lang="zh-TW" altLang="en-US" sz="3200" dirty="0"/>
          </a:p>
        </p:txBody>
      </p:sp>
      <p:grpSp>
        <p:nvGrpSpPr>
          <p:cNvPr id="18" name="Group 17"/>
          <p:cNvGrpSpPr/>
          <p:nvPr/>
        </p:nvGrpSpPr>
        <p:grpSpPr>
          <a:xfrm>
            <a:off x="5976664" y="1063693"/>
            <a:ext cx="3059832" cy="5533660"/>
            <a:chOff x="6120680" y="991685"/>
            <a:chExt cx="3059832" cy="5533660"/>
          </a:xfrm>
        </p:grpSpPr>
        <p:sp>
          <p:nvSpPr>
            <p:cNvPr id="11" name="Rounded Rectangle 10"/>
            <p:cNvSpPr/>
            <p:nvPr/>
          </p:nvSpPr>
          <p:spPr>
            <a:xfrm>
              <a:off x="6120680" y="991685"/>
              <a:ext cx="3059832" cy="5533660"/>
            </a:xfrm>
            <a:prstGeom prst="roundRect">
              <a:avLst/>
            </a:prstGeom>
            <a:solidFill>
              <a:schemeClr val="bg1"/>
            </a:solidFill>
            <a:ln>
              <a:solidFill>
                <a:schemeClr val="accent6">
                  <a:lumMod val="60000"/>
                  <a:lumOff val="40000"/>
                </a:schemeClr>
              </a:solidFill>
            </a:ln>
            <a:effectLst>
              <a:outerShdw blurRad="241300" dist="63500" dir="7320000" sx="101000" sy="101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6422114" y="3183669"/>
              <a:ext cx="2537295" cy="1357162"/>
              <a:chOff x="6472903" y="2841073"/>
              <a:chExt cx="2537295" cy="1357162"/>
            </a:xfrm>
          </p:grpSpPr>
          <p:pic>
            <p:nvPicPr>
              <p:cNvPr id="34" name="Picture 6" descr="https://www.nersc.gov/assets/No-Link/NatureAtomByAto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2903" y="2846589"/>
                <a:ext cx="1026889" cy="134613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7558912" y="2841073"/>
                <a:ext cx="1451286" cy="1357162"/>
                <a:chOff x="7558912" y="2803309"/>
                <a:chExt cx="1451286" cy="1357162"/>
              </a:xfrm>
            </p:grpSpPr>
            <p:sp>
              <p:nvSpPr>
                <p:cNvPr id="36" name="矩形 10"/>
                <p:cNvSpPr/>
                <p:nvPr/>
              </p:nvSpPr>
              <p:spPr>
                <a:xfrm>
                  <a:off x="7558912" y="3237141"/>
                  <a:ext cx="1451286" cy="923330"/>
                </a:xfrm>
                <a:prstGeom prst="rect">
                  <a:avLst/>
                </a:prstGeom>
              </p:spPr>
              <p:txBody>
                <a:bodyPr wrap="square">
                  <a:spAutoFit/>
                </a:bodyPr>
                <a:lstStyle/>
                <a:p>
                  <a:pPr algn="ctr"/>
                  <a:r>
                    <a:rPr lang="en-US" altLang="zh-TW" dirty="0" smtClean="0">
                      <a:latin typeface="Myriad Pro" pitchFamily="34" charset="0"/>
                      <a:ea typeface="Open Sans" pitchFamily="34" charset="0"/>
                      <a:cs typeface="Open Sans" pitchFamily="34" charset="0"/>
                    </a:rPr>
                    <a:t>top journal cover stories per year</a:t>
                  </a:r>
                  <a:endParaRPr lang="zh-TW" altLang="en-US" dirty="0">
                    <a:latin typeface="Myriad Pro" pitchFamily="34" charset="0"/>
                    <a:cs typeface="Open Sans" pitchFamily="34" charset="0"/>
                  </a:endParaRPr>
                </a:p>
              </p:txBody>
            </p:sp>
            <p:sp>
              <p:nvSpPr>
                <p:cNvPr id="37" name="矩形 11"/>
                <p:cNvSpPr/>
                <p:nvPr/>
              </p:nvSpPr>
              <p:spPr>
                <a:xfrm>
                  <a:off x="7922918" y="2803309"/>
                  <a:ext cx="723275" cy="584775"/>
                </a:xfrm>
                <a:prstGeom prst="rect">
                  <a:avLst/>
                </a:prstGeom>
              </p:spPr>
              <p:txBody>
                <a:bodyPr wrap="none">
                  <a:spAutoFit/>
                </a:bodyPr>
                <a:lstStyle/>
                <a:p>
                  <a:pPr algn="ctr"/>
                  <a:r>
                    <a:rPr lang="en-US" altLang="zh-TW" sz="3200" b="1" dirty="0" smtClean="0">
                      <a:latin typeface="Myriad Pro" pitchFamily="34" charset="0"/>
                      <a:ea typeface="Open Sans Semibold" pitchFamily="34" charset="0"/>
                      <a:cs typeface="Open Sans Semibold" pitchFamily="34" charset="0"/>
                    </a:rPr>
                    <a:t>10 </a:t>
                  </a:r>
                  <a:endParaRPr lang="zh-TW" altLang="en-US" sz="3200" b="1" dirty="0">
                    <a:latin typeface="Myriad Pro" pitchFamily="34" charset="0"/>
                    <a:cs typeface="Open Sans Semibold" pitchFamily="34" charset="0"/>
                  </a:endParaRPr>
                </a:p>
              </p:txBody>
            </p:sp>
          </p:grpSp>
        </p:grpSp>
        <p:grpSp>
          <p:nvGrpSpPr>
            <p:cNvPr id="15" name="Group 14"/>
            <p:cNvGrpSpPr/>
            <p:nvPr/>
          </p:nvGrpSpPr>
          <p:grpSpPr>
            <a:xfrm>
              <a:off x="6393585" y="5036640"/>
              <a:ext cx="2594352" cy="1272680"/>
              <a:chOff x="6374279" y="4745587"/>
              <a:chExt cx="2594352" cy="1272680"/>
            </a:xfrm>
          </p:grpSpPr>
          <p:pic>
            <p:nvPicPr>
              <p:cNvPr id="30" name="Picture 8" descr="https://c2.staticflickr.com/6/5478/12308739253_f11096e120_b.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l="9306" t="4725" r="5318" b="4143"/>
              <a:stretch/>
            </p:blipFill>
            <p:spPr bwMode="auto">
              <a:xfrm>
                <a:off x="6374279" y="4745587"/>
                <a:ext cx="1224136" cy="127268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7600479" y="4974264"/>
                <a:ext cx="1368152" cy="815327"/>
                <a:chOff x="7600479" y="4716826"/>
                <a:chExt cx="1368152" cy="815327"/>
              </a:xfrm>
            </p:grpSpPr>
            <p:sp>
              <p:nvSpPr>
                <p:cNvPr id="32" name="矩形 13"/>
                <p:cNvSpPr/>
                <p:nvPr/>
              </p:nvSpPr>
              <p:spPr>
                <a:xfrm>
                  <a:off x="7600479" y="5162821"/>
                  <a:ext cx="1368152" cy="369332"/>
                </a:xfrm>
                <a:prstGeom prst="rect">
                  <a:avLst/>
                </a:prstGeom>
              </p:spPr>
              <p:txBody>
                <a:bodyPr wrap="square">
                  <a:spAutoFit/>
                </a:bodyPr>
                <a:lstStyle/>
                <a:p>
                  <a:pPr algn="ctr"/>
                  <a:r>
                    <a:rPr lang="en-US" altLang="zh-TW" dirty="0" smtClean="0">
                      <a:latin typeface="Myriad Pro" pitchFamily="34" charset="0"/>
                      <a:ea typeface="Open Sans" pitchFamily="34" charset="0"/>
                      <a:cs typeface="Open Sans" pitchFamily="34" charset="0"/>
                    </a:rPr>
                    <a:t>Nobel Prizes</a:t>
                  </a:r>
                  <a:endParaRPr lang="zh-TW" altLang="en-US" dirty="0">
                    <a:latin typeface="Myriad Pro" pitchFamily="34" charset="0"/>
                    <a:cs typeface="Open Sans" pitchFamily="34" charset="0"/>
                  </a:endParaRPr>
                </a:p>
              </p:txBody>
            </p:sp>
            <p:sp>
              <p:nvSpPr>
                <p:cNvPr id="33" name="矩形 14"/>
                <p:cNvSpPr/>
                <p:nvPr/>
              </p:nvSpPr>
              <p:spPr>
                <a:xfrm>
                  <a:off x="8078409" y="4716826"/>
                  <a:ext cx="412292" cy="584775"/>
                </a:xfrm>
                <a:prstGeom prst="rect">
                  <a:avLst/>
                </a:prstGeom>
              </p:spPr>
              <p:txBody>
                <a:bodyPr wrap="none">
                  <a:spAutoFit/>
                </a:bodyPr>
                <a:lstStyle/>
                <a:p>
                  <a:pPr algn="ctr"/>
                  <a:r>
                    <a:rPr lang="en-US" altLang="zh-TW" sz="3200" b="1" dirty="0" smtClean="0">
                      <a:latin typeface="Myriad Pro" pitchFamily="34" charset="0"/>
                      <a:ea typeface="Open Sans Semibold" pitchFamily="34" charset="0"/>
                      <a:cs typeface="Open Sans Semibold" pitchFamily="34" charset="0"/>
                    </a:rPr>
                    <a:t>4</a:t>
                  </a:r>
                  <a:endParaRPr lang="zh-TW" altLang="en-US" sz="3200" b="1" dirty="0">
                    <a:latin typeface="Myriad Pro" pitchFamily="34" charset="0"/>
                    <a:cs typeface="Open Sans Semibold" pitchFamily="34" charset="0"/>
                  </a:endParaRPr>
                </a:p>
              </p:txBody>
            </p:sp>
          </p:grpSp>
        </p:grpSp>
        <p:grpSp>
          <p:nvGrpSpPr>
            <p:cNvPr id="17" name="Group 16"/>
            <p:cNvGrpSpPr/>
            <p:nvPr/>
          </p:nvGrpSpPr>
          <p:grpSpPr>
            <a:xfrm>
              <a:off x="6384972" y="1206867"/>
              <a:ext cx="2611579" cy="1480992"/>
              <a:chOff x="6371324" y="1206867"/>
              <a:chExt cx="2611579" cy="1480992"/>
            </a:xfrm>
          </p:grpSpPr>
          <p:pic>
            <p:nvPicPr>
              <p:cNvPr id="38" name="Picture 4" descr="https://pixabay.com/static/uploads/photo/2013/07/12/15/18/manuscript-149606_960_720.png"/>
              <p:cNvPicPr>
                <a:picLocks noChangeAspect="1" noChangeArrowheads="1"/>
              </p:cNvPicPr>
              <p:nvPr/>
            </p:nvPicPr>
            <p:blipFill>
              <a:blip r:embed="rId6"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371324" y="1206867"/>
                <a:ext cx="1230046" cy="1480992"/>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7586207" y="1284022"/>
                <a:ext cx="1396696" cy="1326682"/>
                <a:chOff x="7586207" y="1213641"/>
                <a:chExt cx="1396696" cy="1326682"/>
              </a:xfrm>
            </p:grpSpPr>
            <p:sp>
              <p:nvSpPr>
                <p:cNvPr id="41" name="矩形 3"/>
                <p:cNvSpPr/>
                <p:nvPr/>
              </p:nvSpPr>
              <p:spPr>
                <a:xfrm>
                  <a:off x="7586207" y="1616993"/>
                  <a:ext cx="1396696" cy="923330"/>
                </a:xfrm>
                <a:prstGeom prst="rect">
                  <a:avLst/>
                </a:prstGeom>
              </p:spPr>
              <p:txBody>
                <a:bodyPr wrap="square">
                  <a:spAutoFit/>
                </a:bodyPr>
                <a:lstStyle/>
                <a:p>
                  <a:pPr algn="ctr"/>
                  <a:r>
                    <a:rPr lang="en-US" altLang="zh-TW" dirty="0" smtClean="0">
                      <a:solidFill>
                        <a:prstClr val="black"/>
                      </a:solidFill>
                      <a:latin typeface="Myriad Pro" pitchFamily="34" charset="0"/>
                      <a:ea typeface="Open Sans" pitchFamily="34" charset="0"/>
                      <a:cs typeface="Open Sans" pitchFamily="34" charset="0"/>
                    </a:rPr>
                    <a:t>journal</a:t>
                  </a:r>
                  <a:r>
                    <a:rPr lang="zh-TW" altLang="en-US" dirty="0" smtClean="0">
                      <a:solidFill>
                        <a:prstClr val="black"/>
                      </a:solidFill>
                      <a:latin typeface="Myriad Pro" pitchFamily="34" charset="0"/>
                      <a:ea typeface="Open Sans" pitchFamily="34" charset="0"/>
                      <a:cs typeface="Open Sans" pitchFamily="34" charset="0"/>
                    </a:rPr>
                    <a:t> </a:t>
                  </a:r>
                  <a:r>
                    <a:rPr lang="en-US" altLang="zh-TW" dirty="0" smtClean="0">
                      <a:solidFill>
                        <a:prstClr val="black"/>
                      </a:solidFill>
                      <a:latin typeface="Myriad Pro" pitchFamily="34" charset="0"/>
                      <a:ea typeface="Open Sans" pitchFamily="34" charset="0"/>
                      <a:cs typeface="Open Sans" pitchFamily="34" charset="0"/>
                    </a:rPr>
                    <a:t>publications </a:t>
                  </a:r>
                  <a:endParaRPr lang="en-US" altLang="zh-TW" dirty="0">
                    <a:solidFill>
                      <a:prstClr val="black"/>
                    </a:solidFill>
                    <a:latin typeface="Myriad Pro" pitchFamily="34" charset="0"/>
                    <a:ea typeface="Open Sans" pitchFamily="34" charset="0"/>
                    <a:cs typeface="Open Sans" pitchFamily="34" charset="0"/>
                  </a:endParaRPr>
                </a:p>
                <a:p>
                  <a:pPr lvl="0" algn="ctr"/>
                  <a:r>
                    <a:rPr lang="en-US" altLang="zh-TW" dirty="0" smtClean="0">
                      <a:solidFill>
                        <a:prstClr val="black"/>
                      </a:solidFill>
                      <a:latin typeface="Myriad Pro" pitchFamily="34" charset="0"/>
                      <a:ea typeface="Open Sans" pitchFamily="34" charset="0"/>
                      <a:cs typeface="Open Sans" pitchFamily="34" charset="0"/>
                    </a:rPr>
                    <a:t>per year</a:t>
                  </a:r>
                  <a:endParaRPr lang="zh-TW" altLang="en-US" dirty="0">
                    <a:solidFill>
                      <a:prstClr val="black"/>
                    </a:solidFill>
                    <a:latin typeface="Myriad Pro" pitchFamily="34" charset="0"/>
                    <a:cs typeface="Open Sans" pitchFamily="34" charset="0"/>
                  </a:endParaRPr>
                </a:p>
              </p:txBody>
            </p:sp>
            <p:sp>
              <p:nvSpPr>
                <p:cNvPr id="2" name="Rectangle 1"/>
                <p:cNvSpPr/>
                <p:nvPr/>
              </p:nvSpPr>
              <p:spPr>
                <a:xfrm>
                  <a:off x="7638155" y="1213641"/>
                  <a:ext cx="1292801" cy="584775"/>
                </a:xfrm>
                <a:prstGeom prst="rect">
                  <a:avLst/>
                </a:prstGeom>
              </p:spPr>
              <p:txBody>
                <a:bodyPr wrap="square">
                  <a:spAutoFit/>
                </a:bodyPr>
                <a:lstStyle/>
                <a:p>
                  <a:pPr algn="ctr"/>
                  <a:r>
                    <a:rPr lang="en-US" altLang="zh-TW" sz="3200" b="1" dirty="0" smtClean="0">
                      <a:latin typeface="Myriad Pro" pitchFamily="34" charset="0"/>
                      <a:ea typeface="Open Sans Semibold" pitchFamily="34" charset="0"/>
                      <a:cs typeface="Open Sans Semibold" pitchFamily="34" charset="0"/>
                    </a:rPr>
                    <a:t>1500</a:t>
                  </a:r>
                  <a:endParaRPr lang="en-US" sz="3200" dirty="0"/>
                </a:p>
              </p:txBody>
            </p:sp>
          </p:grpSp>
        </p:grpSp>
      </p:grpSp>
      <p:grpSp>
        <p:nvGrpSpPr>
          <p:cNvPr id="19" name="Group 18"/>
          <p:cNvGrpSpPr/>
          <p:nvPr/>
        </p:nvGrpSpPr>
        <p:grpSpPr>
          <a:xfrm>
            <a:off x="179512" y="1063693"/>
            <a:ext cx="5981279" cy="5533659"/>
            <a:chOff x="179512" y="1063693"/>
            <a:chExt cx="5981279" cy="5533659"/>
          </a:xfrm>
        </p:grpSpPr>
        <p:cxnSp>
          <p:nvCxnSpPr>
            <p:cNvPr id="10" name="Straight Arrow Connector 9"/>
            <p:cNvCxnSpPr/>
            <p:nvPr/>
          </p:nvCxnSpPr>
          <p:spPr>
            <a:xfrm>
              <a:off x="1493827" y="1063693"/>
              <a:ext cx="0" cy="5533659"/>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189227" y="1530641"/>
              <a:ext cx="609201" cy="609201"/>
            </a:xfrm>
            <a:prstGeom prst="ellipse">
              <a:avLst/>
            </a:prstGeom>
            <a:solidFill>
              <a:schemeClr val="accent6">
                <a:lumMod val="40000"/>
                <a:lumOff val="60000"/>
              </a:schemeClr>
            </a:solidFill>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 name="TextBox 6"/>
            <p:cNvSpPr txBox="1"/>
            <p:nvPr/>
          </p:nvSpPr>
          <p:spPr>
            <a:xfrm>
              <a:off x="179512" y="1573632"/>
              <a:ext cx="915635" cy="523220"/>
            </a:xfrm>
            <a:prstGeom prst="rect">
              <a:avLst/>
            </a:prstGeom>
            <a:noFill/>
          </p:spPr>
          <p:txBody>
            <a:bodyPr wrap="none" rtlCol="0">
              <a:spAutoFit/>
            </a:bodyPr>
            <a:lstStyle/>
            <a:p>
              <a:pPr algn="ctr"/>
              <a:r>
                <a:rPr lang="en-US" sz="2800" dirty="0" smtClean="0">
                  <a:solidFill>
                    <a:schemeClr val="accent6">
                      <a:lumMod val="50000"/>
                    </a:schemeClr>
                  </a:solidFill>
                  <a:latin typeface="Myriad Pro" pitchFamily="34" charset="0"/>
                </a:rPr>
                <a:t>1990</a:t>
              </a:r>
              <a:endParaRPr lang="en-US" sz="2800" dirty="0">
                <a:solidFill>
                  <a:schemeClr val="accent6">
                    <a:lumMod val="50000"/>
                  </a:schemeClr>
                </a:solidFill>
                <a:latin typeface="Myriad Pro" pitchFamily="34" charset="0"/>
              </a:endParaRPr>
            </a:p>
          </p:txBody>
        </p:sp>
        <p:sp>
          <p:nvSpPr>
            <p:cNvPr id="8" name="TextBox 7"/>
            <p:cNvSpPr txBox="1"/>
            <p:nvPr/>
          </p:nvSpPr>
          <p:spPr>
            <a:xfrm>
              <a:off x="1907704" y="1394773"/>
              <a:ext cx="4253087" cy="954107"/>
            </a:xfrm>
            <a:prstGeom prst="rect">
              <a:avLst/>
            </a:prstGeom>
            <a:noFill/>
          </p:spPr>
          <p:txBody>
            <a:bodyPr wrap="none" rtlCol="0">
              <a:spAutoFit/>
            </a:bodyPr>
            <a:lstStyle/>
            <a:p>
              <a:r>
                <a:rPr lang="en-US" sz="2800" dirty="0" smtClean="0">
                  <a:latin typeface="Myriad Pro" pitchFamily="34" charset="0"/>
                </a:rPr>
                <a:t>10 years</a:t>
              </a:r>
              <a:r>
                <a:rPr lang="zh-TW" altLang="en-US" sz="2800" dirty="0" smtClean="0">
                  <a:latin typeface="Myriad Pro" pitchFamily="34" charset="0"/>
                </a:rPr>
                <a:t> </a:t>
              </a:r>
              <a:r>
                <a:rPr lang="en-US" altLang="zh-TW" sz="2800" dirty="0" smtClean="0">
                  <a:latin typeface="Myriad Pro" pitchFamily="34" charset="0"/>
                </a:rPr>
                <a:t>of</a:t>
              </a:r>
              <a:r>
                <a:rPr lang="zh-TW" altLang="en-US" sz="2800" dirty="0" smtClean="0">
                  <a:latin typeface="Myriad Pro" pitchFamily="34" charset="0"/>
                </a:rPr>
                <a:t> </a:t>
              </a:r>
              <a:r>
                <a:rPr lang="en-US" altLang="zh-TW" sz="2800" dirty="0" smtClean="0">
                  <a:latin typeface="Myriad Pro" pitchFamily="34" charset="0"/>
                </a:rPr>
                <a:t>simulation data </a:t>
              </a:r>
              <a:br>
                <a:rPr lang="en-US" altLang="zh-TW" sz="2800" dirty="0" smtClean="0">
                  <a:latin typeface="Myriad Pro" pitchFamily="34" charset="0"/>
                </a:rPr>
              </a:br>
              <a:r>
                <a:rPr lang="en-US" altLang="zh-TW" sz="2800" dirty="0" smtClean="0">
                  <a:latin typeface="Myriad Pro" pitchFamily="34" charset="0"/>
                </a:rPr>
                <a:t>generated in </a:t>
              </a:r>
              <a:r>
                <a:rPr lang="en-US" altLang="zh-TW" sz="2800" b="1" dirty="0" smtClean="0">
                  <a:latin typeface="Myriad Pro" pitchFamily="34" charset="0"/>
                </a:rPr>
                <a:t>a </a:t>
              </a:r>
              <a:r>
                <a:rPr lang="en-US" sz="2800" b="1" dirty="0" smtClean="0">
                  <a:latin typeface="Myriad Pro" pitchFamily="34" charset="0"/>
                  <a:sym typeface="Wingdings" pitchFamily="2" charset="2"/>
                </a:rPr>
                <a:t>year</a:t>
              </a:r>
              <a:endParaRPr lang="en-US" sz="2800" b="1" dirty="0">
                <a:latin typeface="Myriad Pro" pitchFamily="34" charset="0"/>
              </a:endParaRPr>
            </a:p>
          </p:txBody>
        </p:sp>
      </p:grpSp>
      <p:sp>
        <p:nvSpPr>
          <p:cNvPr id="42" name="Oval 41"/>
          <p:cNvSpPr/>
          <p:nvPr/>
        </p:nvSpPr>
        <p:spPr>
          <a:xfrm>
            <a:off x="1189227" y="3971927"/>
            <a:ext cx="609201" cy="609201"/>
          </a:xfrm>
          <a:prstGeom prst="ellipse">
            <a:avLst/>
          </a:prstGeom>
          <a:solidFill>
            <a:schemeClr val="accent6">
              <a:lumMod val="40000"/>
              <a:lumOff val="60000"/>
            </a:schemeClr>
          </a:solidFill>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5" name="TextBox 44"/>
          <p:cNvSpPr txBox="1"/>
          <p:nvPr/>
        </p:nvSpPr>
        <p:spPr>
          <a:xfrm>
            <a:off x="176306" y="4014918"/>
            <a:ext cx="922048" cy="523220"/>
          </a:xfrm>
          <a:prstGeom prst="rect">
            <a:avLst/>
          </a:prstGeom>
          <a:noFill/>
        </p:spPr>
        <p:txBody>
          <a:bodyPr wrap="none" rtlCol="0">
            <a:spAutoFit/>
          </a:bodyPr>
          <a:lstStyle/>
          <a:p>
            <a:pPr algn="ctr"/>
            <a:r>
              <a:rPr lang="en-US" sz="2800" dirty="0" smtClean="0">
                <a:solidFill>
                  <a:schemeClr val="accent6">
                    <a:lumMod val="50000"/>
                  </a:schemeClr>
                </a:solidFill>
                <a:latin typeface="Myriad Pro" pitchFamily="34" charset="0"/>
              </a:rPr>
              <a:t>2015</a:t>
            </a:r>
            <a:endParaRPr lang="en-US" sz="2800" dirty="0">
              <a:solidFill>
                <a:schemeClr val="accent6">
                  <a:lumMod val="50000"/>
                </a:schemeClr>
              </a:solidFill>
              <a:latin typeface="Myriad Pro" pitchFamily="34" charset="0"/>
            </a:endParaRPr>
          </a:p>
        </p:txBody>
      </p:sp>
      <p:sp>
        <p:nvSpPr>
          <p:cNvPr id="46" name="TextBox 45"/>
          <p:cNvSpPr txBox="1"/>
          <p:nvPr/>
        </p:nvSpPr>
        <p:spPr>
          <a:xfrm>
            <a:off x="1907704" y="3771037"/>
            <a:ext cx="4177747" cy="954107"/>
          </a:xfrm>
          <a:prstGeom prst="rect">
            <a:avLst/>
          </a:prstGeom>
          <a:noFill/>
        </p:spPr>
        <p:txBody>
          <a:bodyPr wrap="none" rtlCol="0">
            <a:spAutoFit/>
          </a:bodyPr>
          <a:lstStyle/>
          <a:p>
            <a:r>
              <a:rPr lang="en-US" sz="2800" dirty="0" smtClean="0">
                <a:latin typeface="Myriad Pro" pitchFamily="34" charset="0"/>
              </a:rPr>
              <a:t>15 years of</a:t>
            </a:r>
            <a:r>
              <a:rPr lang="zh-TW" altLang="en-US" sz="2800" dirty="0" smtClean="0">
                <a:latin typeface="Myriad Pro" pitchFamily="34" charset="0"/>
              </a:rPr>
              <a:t> </a:t>
            </a:r>
            <a:r>
              <a:rPr lang="en-US" altLang="zh-TW" sz="2800" dirty="0" smtClean="0">
                <a:latin typeface="Myriad Pro" pitchFamily="34" charset="0"/>
              </a:rPr>
              <a:t>simulation data</a:t>
            </a:r>
            <a:br>
              <a:rPr lang="en-US" altLang="zh-TW" sz="2800" dirty="0" smtClean="0">
                <a:latin typeface="Myriad Pro" pitchFamily="34" charset="0"/>
              </a:rPr>
            </a:br>
            <a:r>
              <a:rPr lang="en-US" altLang="zh-TW" sz="2800" dirty="0" smtClean="0">
                <a:latin typeface="Myriad Pro" pitchFamily="34" charset="0"/>
              </a:rPr>
              <a:t>generated in </a:t>
            </a:r>
            <a:r>
              <a:rPr lang="en-US" altLang="zh-TW" sz="2800" b="1" dirty="0" smtClean="0">
                <a:latin typeface="Myriad Pro" pitchFamily="34" charset="0"/>
              </a:rPr>
              <a:t>a</a:t>
            </a:r>
            <a:r>
              <a:rPr lang="en-US" sz="2800" b="1" dirty="0" smtClean="0">
                <a:latin typeface="Myriad Pro" pitchFamily="34" charset="0"/>
                <a:sym typeface="Wingdings" pitchFamily="2" charset="2"/>
              </a:rPr>
              <a:t> day</a:t>
            </a:r>
            <a:endParaRPr lang="en-US" sz="2800" b="1" dirty="0">
              <a:latin typeface="Myriad Pro" pitchFamily="34" charset="0"/>
            </a:endParaRPr>
          </a:p>
        </p:txBody>
      </p:sp>
    </p:spTree>
    <p:extLst>
      <p:ext uri="{BB962C8B-B14F-4D97-AF65-F5344CB8AC3E}">
        <p14:creationId xmlns:p14="http://schemas.microsoft.com/office/powerpoint/2010/main" val="408823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500"/>
                                        <p:tgtEl>
                                          <p:spTgt spid="4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1910910" y="5413847"/>
            <a:ext cx="6444649" cy="523220"/>
          </a:xfrm>
          <a:prstGeom prst="rect">
            <a:avLst/>
          </a:prstGeom>
          <a:noFill/>
        </p:spPr>
        <p:txBody>
          <a:bodyPr wrap="none" rtlCol="0">
            <a:spAutoFit/>
          </a:bodyPr>
          <a:lstStyle/>
          <a:p>
            <a:r>
              <a:rPr lang="en-US" sz="2800" b="1" dirty="0" smtClean="0">
                <a:latin typeface="Myriad Pro" pitchFamily="34" charset="0"/>
              </a:rPr>
              <a:t>“</a:t>
            </a:r>
            <a:r>
              <a:rPr lang="en-US" sz="2800" b="1" dirty="0" err="1" smtClean="0">
                <a:latin typeface="Myriad Pro" pitchFamily="34" charset="0"/>
              </a:rPr>
              <a:t>Exascale</a:t>
            </a:r>
            <a:r>
              <a:rPr lang="en-US" sz="2800" b="1" dirty="0" smtClean="0">
                <a:latin typeface="Myriad Pro" pitchFamily="34" charset="0"/>
              </a:rPr>
              <a:t> machines” will be coming out</a:t>
            </a:r>
            <a:endParaRPr lang="en-US" sz="2800" b="1" dirty="0">
              <a:latin typeface="Myriad Pro" pitchFamily="34" charset="0"/>
            </a:endParaRPr>
          </a:p>
        </p:txBody>
      </p:sp>
      <p:sp>
        <p:nvSpPr>
          <p:cNvPr id="43" name="Title 8"/>
          <p:cNvSpPr>
            <a:spLocks noGrp="1"/>
          </p:cNvSpPr>
          <p:nvPr>
            <p:ph type="title"/>
          </p:nvPr>
        </p:nvSpPr>
        <p:spPr>
          <a:xfrm>
            <a:off x="251520" y="274638"/>
            <a:ext cx="8086968" cy="706090"/>
          </a:xfrm>
          <a:noFill/>
        </p:spPr>
        <p:txBody>
          <a:bodyPr>
            <a:normAutofit/>
          </a:bodyPr>
          <a:lstStyle/>
          <a:p>
            <a:r>
              <a:rPr lang="en-US" altLang="zh-TW" sz="3200" dirty="0">
                <a:ea typeface="Open Sans" panose="020B0606030504020204" pitchFamily="34" charset="0"/>
              </a:rPr>
              <a:t>Impact of </a:t>
            </a:r>
            <a:r>
              <a:rPr lang="en-US" altLang="zh-TW" sz="3200" dirty="0" smtClean="0">
                <a:ea typeface="Open Sans" panose="020B0606030504020204" pitchFamily="34" charset="0"/>
              </a:rPr>
              <a:t>the NERSC </a:t>
            </a:r>
            <a:r>
              <a:rPr lang="en-US" altLang="zh-TW" sz="3200" dirty="0">
                <a:ea typeface="Open Sans" panose="020B0606030504020204" pitchFamily="34" charset="0"/>
              </a:rPr>
              <a:t>HPC </a:t>
            </a:r>
            <a:r>
              <a:rPr lang="en-US" altLang="zh-TW" sz="3200" dirty="0" smtClean="0">
                <a:ea typeface="Open Sans" panose="020B0606030504020204" pitchFamily="34" charset="0"/>
              </a:rPr>
              <a:t>systems</a:t>
            </a:r>
            <a:endParaRPr lang="zh-TW" altLang="en-US" sz="3200" dirty="0"/>
          </a:p>
        </p:txBody>
      </p:sp>
      <p:grpSp>
        <p:nvGrpSpPr>
          <p:cNvPr id="19" name="Group 18"/>
          <p:cNvGrpSpPr/>
          <p:nvPr/>
        </p:nvGrpSpPr>
        <p:grpSpPr>
          <a:xfrm>
            <a:off x="179512" y="1063693"/>
            <a:ext cx="5981279" cy="5533659"/>
            <a:chOff x="179512" y="1063693"/>
            <a:chExt cx="5981279" cy="5533659"/>
          </a:xfrm>
        </p:grpSpPr>
        <p:cxnSp>
          <p:nvCxnSpPr>
            <p:cNvPr id="10" name="Straight Arrow Connector 9"/>
            <p:cNvCxnSpPr/>
            <p:nvPr/>
          </p:nvCxnSpPr>
          <p:spPr>
            <a:xfrm>
              <a:off x="1493827" y="1063693"/>
              <a:ext cx="0" cy="5533659"/>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189227" y="1530641"/>
              <a:ext cx="609201" cy="609201"/>
            </a:xfrm>
            <a:prstGeom prst="ellipse">
              <a:avLst/>
            </a:prstGeom>
            <a:solidFill>
              <a:schemeClr val="accent6">
                <a:lumMod val="40000"/>
                <a:lumOff val="60000"/>
              </a:schemeClr>
            </a:solidFill>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 name="TextBox 6"/>
            <p:cNvSpPr txBox="1"/>
            <p:nvPr/>
          </p:nvSpPr>
          <p:spPr>
            <a:xfrm>
              <a:off x="179512" y="1573632"/>
              <a:ext cx="915635" cy="523220"/>
            </a:xfrm>
            <a:prstGeom prst="rect">
              <a:avLst/>
            </a:prstGeom>
            <a:noFill/>
          </p:spPr>
          <p:txBody>
            <a:bodyPr wrap="none" rtlCol="0">
              <a:spAutoFit/>
            </a:bodyPr>
            <a:lstStyle/>
            <a:p>
              <a:pPr algn="ctr"/>
              <a:r>
                <a:rPr lang="en-US" sz="2800" dirty="0" smtClean="0">
                  <a:solidFill>
                    <a:schemeClr val="accent6">
                      <a:lumMod val="50000"/>
                    </a:schemeClr>
                  </a:solidFill>
                  <a:latin typeface="Myriad Pro" pitchFamily="34" charset="0"/>
                </a:rPr>
                <a:t>1990</a:t>
              </a:r>
              <a:endParaRPr lang="en-US" sz="2800" dirty="0">
                <a:solidFill>
                  <a:schemeClr val="accent6">
                    <a:lumMod val="50000"/>
                  </a:schemeClr>
                </a:solidFill>
                <a:latin typeface="Myriad Pro" pitchFamily="34" charset="0"/>
              </a:endParaRPr>
            </a:p>
          </p:txBody>
        </p:sp>
        <p:sp>
          <p:nvSpPr>
            <p:cNvPr id="8" name="TextBox 7"/>
            <p:cNvSpPr txBox="1"/>
            <p:nvPr/>
          </p:nvSpPr>
          <p:spPr>
            <a:xfrm>
              <a:off x="1907704" y="1394773"/>
              <a:ext cx="4253087" cy="954107"/>
            </a:xfrm>
            <a:prstGeom prst="rect">
              <a:avLst/>
            </a:prstGeom>
            <a:noFill/>
          </p:spPr>
          <p:txBody>
            <a:bodyPr wrap="none" rtlCol="0">
              <a:spAutoFit/>
            </a:bodyPr>
            <a:lstStyle/>
            <a:p>
              <a:r>
                <a:rPr lang="en-US" sz="2800" dirty="0" smtClean="0">
                  <a:latin typeface="Myriad Pro" pitchFamily="34" charset="0"/>
                </a:rPr>
                <a:t>10 years</a:t>
              </a:r>
              <a:r>
                <a:rPr lang="zh-TW" altLang="en-US" sz="2800" dirty="0" smtClean="0">
                  <a:latin typeface="Myriad Pro" pitchFamily="34" charset="0"/>
                </a:rPr>
                <a:t> </a:t>
              </a:r>
              <a:r>
                <a:rPr lang="en-US" altLang="zh-TW" sz="2800" dirty="0" smtClean="0">
                  <a:latin typeface="Myriad Pro" pitchFamily="34" charset="0"/>
                </a:rPr>
                <a:t>of</a:t>
              </a:r>
              <a:r>
                <a:rPr lang="zh-TW" altLang="en-US" sz="2800" dirty="0" smtClean="0">
                  <a:latin typeface="Myriad Pro" pitchFamily="34" charset="0"/>
                </a:rPr>
                <a:t> </a:t>
              </a:r>
              <a:r>
                <a:rPr lang="en-US" altLang="zh-TW" sz="2800" dirty="0" smtClean="0">
                  <a:latin typeface="Myriad Pro" pitchFamily="34" charset="0"/>
                </a:rPr>
                <a:t>simulation data </a:t>
              </a:r>
              <a:br>
                <a:rPr lang="en-US" altLang="zh-TW" sz="2800" dirty="0" smtClean="0">
                  <a:latin typeface="Myriad Pro" pitchFamily="34" charset="0"/>
                </a:rPr>
              </a:br>
              <a:r>
                <a:rPr lang="en-US" altLang="zh-TW" sz="2800" dirty="0" smtClean="0">
                  <a:latin typeface="Myriad Pro" pitchFamily="34" charset="0"/>
                </a:rPr>
                <a:t>generated in </a:t>
              </a:r>
              <a:r>
                <a:rPr lang="en-US" altLang="zh-TW" sz="2800" b="1" dirty="0" smtClean="0">
                  <a:latin typeface="Myriad Pro" pitchFamily="34" charset="0"/>
                </a:rPr>
                <a:t>a </a:t>
              </a:r>
              <a:r>
                <a:rPr lang="en-US" sz="2800" b="1" dirty="0" smtClean="0">
                  <a:latin typeface="Myriad Pro" pitchFamily="34" charset="0"/>
                  <a:sym typeface="Wingdings" pitchFamily="2" charset="2"/>
                </a:rPr>
                <a:t>year</a:t>
              </a:r>
              <a:endParaRPr lang="en-US" sz="2800" b="1" dirty="0">
                <a:latin typeface="Myriad Pro" pitchFamily="34" charset="0"/>
              </a:endParaRPr>
            </a:p>
          </p:txBody>
        </p:sp>
      </p:grpSp>
      <p:sp>
        <p:nvSpPr>
          <p:cNvPr id="42" name="Oval 41"/>
          <p:cNvSpPr/>
          <p:nvPr/>
        </p:nvSpPr>
        <p:spPr>
          <a:xfrm>
            <a:off x="1189227" y="3971927"/>
            <a:ext cx="609201" cy="609201"/>
          </a:xfrm>
          <a:prstGeom prst="ellipse">
            <a:avLst/>
          </a:prstGeom>
          <a:solidFill>
            <a:schemeClr val="accent6">
              <a:lumMod val="40000"/>
              <a:lumOff val="60000"/>
            </a:schemeClr>
          </a:solidFill>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5" name="TextBox 44"/>
          <p:cNvSpPr txBox="1"/>
          <p:nvPr/>
        </p:nvSpPr>
        <p:spPr>
          <a:xfrm>
            <a:off x="176306" y="4014918"/>
            <a:ext cx="922048" cy="523220"/>
          </a:xfrm>
          <a:prstGeom prst="rect">
            <a:avLst/>
          </a:prstGeom>
          <a:noFill/>
        </p:spPr>
        <p:txBody>
          <a:bodyPr wrap="none" rtlCol="0">
            <a:spAutoFit/>
          </a:bodyPr>
          <a:lstStyle/>
          <a:p>
            <a:pPr algn="ctr"/>
            <a:r>
              <a:rPr lang="en-US" sz="2800" dirty="0" smtClean="0">
                <a:solidFill>
                  <a:schemeClr val="accent6">
                    <a:lumMod val="50000"/>
                  </a:schemeClr>
                </a:solidFill>
                <a:latin typeface="Myriad Pro" pitchFamily="34" charset="0"/>
              </a:rPr>
              <a:t>2015</a:t>
            </a:r>
            <a:endParaRPr lang="en-US" sz="2800" dirty="0">
              <a:solidFill>
                <a:schemeClr val="accent6">
                  <a:lumMod val="50000"/>
                </a:schemeClr>
              </a:solidFill>
              <a:latin typeface="Myriad Pro" pitchFamily="34" charset="0"/>
            </a:endParaRPr>
          </a:p>
        </p:txBody>
      </p:sp>
      <p:sp>
        <p:nvSpPr>
          <p:cNvPr id="46" name="TextBox 45"/>
          <p:cNvSpPr txBox="1"/>
          <p:nvPr/>
        </p:nvSpPr>
        <p:spPr>
          <a:xfrm>
            <a:off x="1907704" y="3771037"/>
            <a:ext cx="4177747" cy="954107"/>
          </a:xfrm>
          <a:prstGeom prst="rect">
            <a:avLst/>
          </a:prstGeom>
          <a:noFill/>
        </p:spPr>
        <p:txBody>
          <a:bodyPr wrap="none" rtlCol="0">
            <a:spAutoFit/>
          </a:bodyPr>
          <a:lstStyle/>
          <a:p>
            <a:r>
              <a:rPr lang="en-US" sz="2800" dirty="0" smtClean="0">
                <a:latin typeface="Myriad Pro" pitchFamily="34" charset="0"/>
              </a:rPr>
              <a:t>15 years of</a:t>
            </a:r>
            <a:r>
              <a:rPr lang="zh-TW" altLang="en-US" sz="2800" dirty="0" smtClean="0">
                <a:latin typeface="Myriad Pro" pitchFamily="34" charset="0"/>
              </a:rPr>
              <a:t> </a:t>
            </a:r>
            <a:r>
              <a:rPr lang="en-US" altLang="zh-TW" sz="2800" dirty="0" smtClean="0">
                <a:latin typeface="Myriad Pro" pitchFamily="34" charset="0"/>
              </a:rPr>
              <a:t>simulation data</a:t>
            </a:r>
            <a:br>
              <a:rPr lang="en-US" altLang="zh-TW" sz="2800" dirty="0" smtClean="0">
                <a:latin typeface="Myriad Pro" pitchFamily="34" charset="0"/>
              </a:rPr>
            </a:br>
            <a:r>
              <a:rPr lang="en-US" altLang="zh-TW" sz="2800" dirty="0" smtClean="0">
                <a:latin typeface="Myriad Pro" pitchFamily="34" charset="0"/>
              </a:rPr>
              <a:t>generated in </a:t>
            </a:r>
            <a:r>
              <a:rPr lang="en-US" altLang="zh-TW" sz="2800" b="1" dirty="0" smtClean="0">
                <a:latin typeface="Myriad Pro" pitchFamily="34" charset="0"/>
              </a:rPr>
              <a:t>a</a:t>
            </a:r>
            <a:r>
              <a:rPr lang="en-US" sz="2800" b="1" dirty="0" smtClean="0">
                <a:latin typeface="Myriad Pro" pitchFamily="34" charset="0"/>
                <a:sym typeface="Wingdings" pitchFamily="2" charset="2"/>
              </a:rPr>
              <a:t> day</a:t>
            </a:r>
            <a:endParaRPr lang="en-US" sz="2800" b="1" dirty="0">
              <a:latin typeface="Myriad Pro" pitchFamily="34" charset="0"/>
            </a:endParaRPr>
          </a:p>
        </p:txBody>
      </p:sp>
      <p:sp>
        <p:nvSpPr>
          <p:cNvPr id="47" name="Oval 46"/>
          <p:cNvSpPr/>
          <p:nvPr/>
        </p:nvSpPr>
        <p:spPr>
          <a:xfrm>
            <a:off x="1189227" y="5340079"/>
            <a:ext cx="609201" cy="609201"/>
          </a:xfrm>
          <a:prstGeom prst="ellipse">
            <a:avLst/>
          </a:prstGeom>
          <a:solidFill>
            <a:schemeClr val="accent6">
              <a:lumMod val="40000"/>
              <a:lumOff val="60000"/>
            </a:schemeClr>
          </a:solidFill>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8" name="TextBox 47"/>
          <p:cNvSpPr txBox="1"/>
          <p:nvPr/>
        </p:nvSpPr>
        <p:spPr>
          <a:xfrm>
            <a:off x="179513" y="5383070"/>
            <a:ext cx="922047" cy="523220"/>
          </a:xfrm>
          <a:prstGeom prst="rect">
            <a:avLst/>
          </a:prstGeom>
          <a:noFill/>
        </p:spPr>
        <p:txBody>
          <a:bodyPr wrap="none" rtlCol="0">
            <a:spAutoFit/>
          </a:bodyPr>
          <a:lstStyle/>
          <a:p>
            <a:pPr algn="ctr"/>
            <a:r>
              <a:rPr lang="en-US" sz="2800" dirty="0" smtClean="0">
                <a:solidFill>
                  <a:schemeClr val="accent6">
                    <a:lumMod val="50000"/>
                  </a:schemeClr>
                </a:solidFill>
                <a:latin typeface="Myriad Pro" pitchFamily="34" charset="0"/>
              </a:rPr>
              <a:t>2025</a:t>
            </a:r>
            <a:endParaRPr lang="en-US" sz="2800" dirty="0">
              <a:solidFill>
                <a:schemeClr val="accent6">
                  <a:lumMod val="50000"/>
                </a:schemeClr>
              </a:solidFill>
              <a:latin typeface="Myriad Pro" pitchFamily="34" charset="0"/>
            </a:endParaRPr>
          </a:p>
        </p:txBody>
      </p:sp>
    </p:spTree>
    <p:extLst>
      <p:ext uri="{BB962C8B-B14F-4D97-AF65-F5344CB8AC3E}">
        <p14:creationId xmlns:p14="http://schemas.microsoft.com/office/powerpoint/2010/main" val="29644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500"/>
                                        <p:tgtEl>
                                          <p:spTgt spid="4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2" grpId="0" animBg="1"/>
      <p:bldP spid="45" grpId="0"/>
      <p:bldP spid="46" grpId="0"/>
      <p:bldP spid="47" grpId="0" animBg="1"/>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Increased speed, increased efficiency?</a:t>
            </a:r>
            <a:endParaRPr lang="en-US" sz="3200" dirty="0"/>
          </a:p>
        </p:txBody>
      </p:sp>
      <p:grpSp>
        <p:nvGrpSpPr>
          <p:cNvPr id="17" name="Group 16"/>
          <p:cNvGrpSpPr/>
          <p:nvPr/>
        </p:nvGrpSpPr>
        <p:grpSpPr>
          <a:xfrm>
            <a:off x="1076379" y="4718941"/>
            <a:ext cx="1616518" cy="590873"/>
            <a:chOff x="669339" y="5956655"/>
            <a:chExt cx="1616518" cy="590873"/>
          </a:xfrm>
        </p:grpSpPr>
        <p:sp>
          <p:nvSpPr>
            <p:cNvPr id="7" name="Up Arrow 6"/>
            <p:cNvSpPr/>
            <p:nvPr/>
          </p:nvSpPr>
          <p:spPr>
            <a:xfrm>
              <a:off x="669339" y="5956655"/>
              <a:ext cx="472985" cy="590873"/>
            </a:xfrm>
            <a:prstGeom prst="upArrow">
              <a:avLst/>
            </a:prstGeom>
            <a:solidFill>
              <a:schemeClr val="tx1">
                <a:lumMod val="50000"/>
                <a:lumOff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60228" y="5990481"/>
              <a:ext cx="1125629" cy="523220"/>
            </a:xfrm>
            <a:prstGeom prst="rect">
              <a:avLst/>
            </a:prstGeom>
            <a:noFill/>
          </p:spPr>
          <p:txBody>
            <a:bodyPr wrap="none" rtlCol="0">
              <a:spAutoFit/>
            </a:bodyPr>
            <a:lstStyle/>
            <a:p>
              <a:r>
                <a:rPr lang="en-US" sz="2800" dirty="0" smtClean="0">
                  <a:latin typeface="Myriad Pro" pitchFamily="34" charset="0"/>
                </a:rPr>
                <a:t>Speed</a:t>
              </a:r>
            </a:p>
          </p:txBody>
        </p:sp>
      </p:grpSp>
      <p:grpSp>
        <p:nvGrpSpPr>
          <p:cNvPr id="18" name="Group 17"/>
          <p:cNvGrpSpPr/>
          <p:nvPr/>
        </p:nvGrpSpPr>
        <p:grpSpPr>
          <a:xfrm>
            <a:off x="1042043" y="5502423"/>
            <a:ext cx="2385703" cy="590873"/>
            <a:chOff x="1368028" y="5363689"/>
            <a:chExt cx="2385703" cy="590873"/>
          </a:xfrm>
        </p:grpSpPr>
        <p:sp>
          <p:nvSpPr>
            <p:cNvPr id="15" name="Up Arrow 14"/>
            <p:cNvSpPr/>
            <p:nvPr/>
          </p:nvSpPr>
          <p:spPr>
            <a:xfrm>
              <a:off x="1368028" y="5363689"/>
              <a:ext cx="472985" cy="590873"/>
            </a:xfrm>
            <a:prstGeom prst="upArrow">
              <a:avLst/>
            </a:prstGeom>
            <a:solidFill>
              <a:schemeClr val="accent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858917" y="5397515"/>
              <a:ext cx="1894814" cy="523220"/>
            </a:xfrm>
            <a:prstGeom prst="rect">
              <a:avLst/>
            </a:prstGeom>
            <a:noFill/>
          </p:spPr>
          <p:txBody>
            <a:bodyPr wrap="none" rtlCol="0">
              <a:spAutoFit/>
            </a:bodyPr>
            <a:lstStyle/>
            <a:p>
              <a:r>
                <a:rPr lang="en-US" sz="2800" dirty="0" smtClean="0">
                  <a:solidFill>
                    <a:schemeClr val="accent2">
                      <a:lumMod val="75000"/>
                    </a:schemeClr>
                  </a:solidFill>
                  <a:latin typeface="Myriad Pro" pitchFamily="34" charset="0"/>
                </a:rPr>
                <a:t>Complexity</a:t>
              </a:r>
            </a:p>
          </p:txBody>
        </p:sp>
      </p:grpSp>
      <p:grpSp>
        <p:nvGrpSpPr>
          <p:cNvPr id="21" name="Group 20"/>
          <p:cNvGrpSpPr/>
          <p:nvPr/>
        </p:nvGrpSpPr>
        <p:grpSpPr>
          <a:xfrm>
            <a:off x="395536" y="1447389"/>
            <a:ext cx="2852724" cy="2852724"/>
            <a:chOff x="662416" y="2146793"/>
            <a:chExt cx="2852724" cy="2852724"/>
          </a:xfrm>
        </p:grpSpPr>
        <p:sp>
          <p:nvSpPr>
            <p:cNvPr id="9" name="Oval 8"/>
            <p:cNvSpPr/>
            <p:nvPr/>
          </p:nvSpPr>
          <p:spPr>
            <a:xfrm>
              <a:off x="662416" y="2146793"/>
              <a:ext cx="2852724" cy="2852724"/>
            </a:xfrm>
            <a:prstGeom prst="ellipse">
              <a:avLst/>
            </a:prstGeom>
            <a:solidFill>
              <a:schemeClr val="accent6">
                <a:lumMod val="40000"/>
                <a:lumOff val="60000"/>
              </a:schemeClr>
            </a:solidFill>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6" name="Group 5"/>
            <p:cNvGrpSpPr/>
            <p:nvPr/>
          </p:nvGrpSpPr>
          <p:grpSpPr>
            <a:xfrm>
              <a:off x="901700" y="2722857"/>
              <a:ext cx="2374156" cy="1464030"/>
              <a:chOff x="1977333" y="5988100"/>
              <a:chExt cx="1338315" cy="825276"/>
            </a:xfrm>
          </p:grpSpPr>
          <p:pic>
            <p:nvPicPr>
              <p:cNvPr id="3" name="Picture 4" descr="http://www.iconshock.com/img_jpg/REALVISTA/development/jpg/256/server_icon.jpg"/>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0" b="100000" l="9766" r="89844"/>
                        </a14:imgEffect>
                      </a14:imgLayer>
                    </a14:imgProps>
                  </a:ext>
                  <a:ext uri="{28A0092B-C50C-407E-A947-70E740481C1C}">
                    <a14:useLocalDpi xmlns:a14="http://schemas.microsoft.com/office/drawing/2010/main" val="0"/>
                  </a:ext>
                </a:extLst>
              </a:blip>
              <a:srcRect/>
              <a:stretch>
                <a:fillRect/>
              </a:stretch>
            </p:blipFill>
            <p:spPr bwMode="auto">
              <a:xfrm>
                <a:off x="1977333" y="5988100"/>
                <a:ext cx="786457" cy="7864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www.iconshock.com/img_jpg/REALVISTA/development/jpg/256/server_icon.jpg"/>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0" b="100000" l="9766" r="89844"/>
                        </a14:imgEffect>
                      </a14:imgLayer>
                    </a14:imgProps>
                  </a:ext>
                  <a:ext uri="{28A0092B-C50C-407E-A947-70E740481C1C}">
                    <a14:useLocalDpi xmlns:a14="http://schemas.microsoft.com/office/drawing/2010/main" val="0"/>
                  </a:ext>
                </a:extLst>
              </a:blip>
              <a:srcRect/>
              <a:stretch>
                <a:fillRect/>
              </a:stretch>
            </p:blipFill>
            <p:spPr bwMode="auto">
              <a:xfrm>
                <a:off x="2254099" y="6014368"/>
                <a:ext cx="786457" cy="7864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iconshock.com/img_jpg/REALVISTA/development/jpg/256/server_icon.jpg"/>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0" b="100000" l="9766" r="89844"/>
                        </a14:imgEffect>
                      </a14:imgLayer>
                    </a14:imgProps>
                  </a:ext>
                  <a:ext uri="{28A0092B-C50C-407E-A947-70E740481C1C}">
                    <a14:useLocalDpi xmlns:a14="http://schemas.microsoft.com/office/drawing/2010/main" val="0"/>
                  </a:ext>
                </a:extLst>
              </a:blip>
              <a:srcRect/>
              <a:stretch>
                <a:fillRect/>
              </a:stretch>
            </p:blipFill>
            <p:spPr bwMode="auto">
              <a:xfrm>
                <a:off x="2529191" y="6026919"/>
                <a:ext cx="786457" cy="786457"/>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Box 18"/>
            <p:cNvSpPr txBox="1"/>
            <p:nvPr/>
          </p:nvSpPr>
          <p:spPr>
            <a:xfrm>
              <a:off x="1077004" y="4223383"/>
              <a:ext cx="2026517" cy="461665"/>
            </a:xfrm>
            <a:prstGeom prst="rect">
              <a:avLst/>
            </a:prstGeom>
            <a:noFill/>
          </p:spPr>
          <p:txBody>
            <a:bodyPr wrap="none" rtlCol="0">
              <a:spAutoFit/>
            </a:bodyPr>
            <a:lstStyle/>
            <a:p>
              <a:pPr algn="ctr"/>
              <a:r>
                <a:rPr lang="en-US" sz="2400" dirty="0" smtClean="0">
                  <a:latin typeface="Myriad Pro" pitchFamily="34" charset="0"/>
                </a:rPr>
                <a:t>HPC machines</a:t>
              </a:r>
              <a:endParaRPr lang="en-US" sz="2400" dirty="0">
                <a:latin typeface="Myriad Pro" pitchFamily="34" charset="0"/>
              </a:endParaRPr>
            </a:p>
          </p:txBody>
        </p:sp>
      </p:grpSp>
      <p:grpSp>
        <p:nvGrpSpPr>
          <p:cNvPr id="60" name="Group 59"/>
          <p:cNvGrpSpPr/>
          <p:nvPr/>
        </p:nvGrpSpPr>
        <p:grpSpPr>
          <a:xfrm>
            <a:off x="3456606" y="1447389"/>
            <a:ext cx="5181405" cy="2852724"/>
            <a:chOff x="3456606" y="1447389"/>
            <a:chExt cx="5181405" cy="2852724"/>
          </a:xfrm>
        </p:grpSpPr>
        <p:grpSp>
          <p:nvGrpSpPr>
            <p:cNvPr id="45" name="Group 44"/>
            <p:cNvGrpSpPr/>
            <p:nvPr/>
          </p:nvGrpSpPr>
          <p:grpSpPr>
            <a:xfrm>
              <a:off x="3456606" y="2102169"/>
              <a:ext cx="2236381" cy="1543165"/>
              <a:chOff x="3770951" y="2253572"/>
              <a:chExt cx="2236381" cy="1543165"/>
            </a:xfrm>
          </p:grpSpPr>
          <p:sp>
            <p:nvSpPr>
              <p:cNvPr id="23" name="Left Arrow 22"/>
              <p:cNvSpPr/>
              <p:nvPr/>
            </p:nvSpPr>
            <p:spPr>
              <a:xfrm>
                <a:off x="3938715" y="2809561"/>
                <a:ext cx="1799866" cy="492520"/>
              </a:xfrm>
              <a:prstGeom prst="leftArrow">
                <a:avLst>
                  <a:gd name="adj1" fmla="val 50000"/>
                  <a:gd name="adj2" fmla="val 72481"/>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770951" y="3396627"/>
                <a:ext cx="2236381" cy="400110"/>
              </a:xfrm>
              <a:prstGeom prst="rect">
                <a:avLst/>
              </a:prstGeom>
              <a:noFill/>
            </p:spPr>
            <p:txBody>
              <a:bodyPr wrap="none" rtlCol="0">
                <a:spAutoFit/>
              </a:bodyPr>
              <a:lstStyle/>
              <a:p>
                <a:r>
                  <a:rPr lang="en-US" sz="2000" dirty="0" smtClean="0">
                    <a:latin typeface="Myriad Pro" pitchFamily="34" charset="0"/>
                  </a:rPr>
                  <a:t>Misunderstandings</a:t>
                </a:r>
              </a:p>
            </p:txBody>
          </p:sp>
          <p:sp>
            <p:nvSpPr>
              <p:cNvPr id="30" name="TextBox 29"/>
              <p:cNvSpPr txBox="1"/>
              <p:nvPr/>
            </p:nvSpPr>
            <p:spPr>
              <a:xfrm>
                <a:off x="4092064" y="2253572"/>
                <a:ext cx="1493166" cy="400110"/>
              </a:xfrm>
              <a:prstGeom prst="rect">
                <a:avLst/>
              </a:prstGeom>
              <a:noFill/>
            </p:spPr>
            <p:txBody>
              <a:bodyPr wrap="none" rtlCol="0">
                <a:spAutoFit/>
              </a:bodyPr>
              <a:lstStyle/>
              <a:p>
                <a:r>
                  <a:rPr lang="en-US" sz="2000" dirty="0" smtClean="0">
                    <a:latin typeface="Myriad Pro" pitchFamily="34" charset="0"/>
                  </a:rPr>
                  <a:t>Breakdowns</a:t>
                </a:r>
              </a:p>
            </p:txBody>
          </p:sp>
        </p:grpSp>
        <p:grpSp>
          <p:nvGrpSpPr>
            <p:cNvPr id="44" name="Group 43"/>
            <p:cNvGrpSpPr/>
            <p:nvPr/>
          </p:nvGrpSpPr>
          <p:grpSpPr>
            <a:xfrm>
              <a:off x="5785287" y="1447389"/>
              <a:ext cx="2852724" cy="2852724"/>
              <a:chOff x="6040948" y="1263977"/>
              <a:chExt cx="2852724" cy="2852724"/>
            </a:xfrm>
          </p:grpSpPr>
          <p:sp>
            <p:nvSpPr>
              <p:cNvPr id="43" name="Oval 42"/>
              <p:cNvSpPr/>
              <p:nvPr/>
            </p:nvSpPr>
            <p:spPr>
              <a:xfrm>
                <a:off x="6040948" y="1263977"/>
                <a:ext cx="2852724" cy="2852724"/>
              </a:xfrm>
              <a:prstGeom prst="ellipse">
                <a:avLst/>
              </a:prstGeom>
              <a:solidFill>
                <a:schemeClr val="accent6">
                  <a:lumMod val="40000"/>
                  <a:lumOff val="60000"/>
                </a:schemeClr>
              </a:solidFill>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0" name="TextBox 19"/>
              <p:cNvSpPr txBox="1"/>
              <p:nvPr/>
            </p:nvSpPr>
            <p:spPr>
              <a:xfrm>
                <a:off x="7043892" y="3358078"/>
                <a:ext cx="880113" cy="461665"/>
              </a:xfrm>
              <a:prstGeom prst="rect">
                <a:avLst/>
              </a:prstGeom>
              <a:noFill/>
            </p:spPr>
            <p:txBody>
              <a:bodyPr wrap="none" rtlCol="0">
                <a:spAutoFit/>
              </a:bodyPr>
              <a:lstStyle/>
              <a:p>
                <a:pPr algn="ctr"/>
                <a:r>
                  <a:rPr lang="en-US" sz="2400" dirty="0" smtClean="0">
                    <a:latin typeface="Myriad Pro" pitchFamily="34" charset="0"/>
                  </a:rPr>
                  <a:t>Users</a:t>
                </a:r>
                <a:endParaRPr lang="en-US" sz="2400" dirty="0">
                  <a:latin typeface="Myriad Pro" pitchFamily="34" charset="0"/>
                </a:endParaRPr>
              </a:p>
            </p:txBody>
          </p:sp>
          <p:grpSp>
            <p:nvGrpSpPr>
              <p:cNvPr id="42" name="Group 41"/>
              <p:cNvGrpSpPr/>
              <p:nvPr/>
            </p:nvGrpSpPr>
            <p:grpSpPr>
              <a:xfrm>
                <a:off x="6660232" y="1916832"/>
                <a:ext cx="1588693" cy="1409622"/>
                <a:chOff x="7238605" y="982933"/>
                <a:chExt cx="1588693" cy="1409622"/>
              </a:xfrm>
            </p:grpSpPr>
            <p:grpSp>
              <p:nvGrpSpPr>
                <p:cNvPr id="35" name="Group 34"/>
                <p:cNvGrpSpPr/>
                <p:nvPr/>
              </p:nvGrpSpPr>
              <p:grpSpPr>
                <a:xfrm>
                  <a:off x="7238605" y="982933"/>
                  <a:ext cx="793973" cy="1393772"/>
                  <a:chOff x="5414314" y="3739987"/>
                  <a:chExt cx="793973" cy="1393772"/>
                </a:xfrm>
              </p:grpSpPr>
              <p:sp>
                <p:nvSpPr>
                  <p:cNvPr id="34" name="Snip Same Side Corner Rectangle 33"/>
                  <p:cNvSpPr/>
                  <p:nvPr/>
                </p:nvSpPr>
                <p:spPr>
                  <a:xfrm>
                    <a:off x="5414314" y="4312929"/>
                    <a:ext cx="793973" cy="820830"/>
                  </a:xfrm>
                  <a:prstGeom prst="snip2SameRect">
                    <a:avLst>
                      <a:gd name="adj1" fmla="val 32023"/>
                      <a:gd name="adj2" fmla="val 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443373" y="3739987"/>
                    <a:ext cx="735853" cy="69701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7584332" y="998783"/>
                  <a:ext cx="793973" cy="1393772"/>
                  <a:chOff x="5414314" y="3739987"/>
                  <a:chExt cx="793973" cy="1393772"/>
                </a:xfrm>
              </p:grpSpPr>
              <p:sp>
                <p:nvSpPr>
                  <p:cNvPr id="37" name="Snip Same Side Corner Rectangle 36"/>
                  <p:cNvSpPr/>
                  <p:nvPr/>
                </p:nvSpPr>
                <p:spPr>
                  <a:xfrm>
                    <a:off x="5414314" y="4312929"/>
                    <a:ext cx="793973" cy="820830"/>
                  </a:xfrm>
                  <a:prstGeom prst="snip2SameRect">
                    <a:avLst>
                      <a:gd name="adj1" fmla="val 32023"/>
                      <a:gd name="adj2" fmla="val 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443373" y="3739987"/>
                    <a:ext cx="735853" cy="69701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8033325" y="998783"/>
                  <a:ext cx="793973" cy="1393772"/>
                  <a:chOff x="5414314" y="3739987"/>
                  <a:chExt cx="793973" cy="1393772"/>
                </a:xfrm>
              </p:grpSpPr>
              <p:sp>
                <p:nvSpPr>
                  <p:cNvPr id="40" name="Snip Same Side Corner Rectangle 39"/>
                  <p:cNvSpPr/>
                  <p:nvPr/>
                </p:nvSpPr>
                <p:spPr>
                  <a:xfrm>
                    <a:off x="5414314" y="4312929"/>
                    <a:ext cx="793973" cy="820830"/>
                  </a:xfrm>
                  <a:prstGeom prst="snip2SameRect">
                    <a:avLst>
                      <a:gd name="adj1" fmla="val 32023"/>
                      <a:gd name="adj2" fmla="val 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443373" y="3739987"/>
                    <a:ext cx="735853" cy="69701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52" name="Group 51"/>
          <p:cNvGrpSpPr/>
          <p:nvPr/>
        </p:nvGrpSpPr>
        <p:grpSpPr>
          <a:xfrm>
            <a:off x="6332877" y="4768424"/>
            <a:ext cx="2394423" cy="590873"/>
            <a:chOff x="1368028" y="5363689"/>
            <a:chExt cx="2394423" cy="590873"/>
          </a:xfrm>
        </p:grpSpPr>
        <p:sp>
          <p:nvSpPr>
            <p:cNvPr id="53" name="Up Arrow 52"/>
            <p:cNvSpPr/>
            <p:nvPr/>
          </p:nvSpPr>
          <p:spPr>
            <a:xfrm>
              <a:off x="1368028" y="5363689"/>
              <a:ext cx="472985" cy="590873"/>
            </a:xfrm>
            <a:prstGeom prst="upArrow">
              <a:avLst/>
            </a:prstGeom>
            <a:solidFill>
              <a:schemeClr val="accent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1858917" y="5397515"/>
              <a:ext cx="1903534" cy="523220"/>
            </a:xfrm>
            <a:prstGeom prst="rect">
              <a:avLst/>
            </a:prstGeom>
            <a:noFill/>
          </p:spPr>
          <p:txBody>
            <a:bodyPr wrap="none" rtlCol="0">
              <a:spAutoFit/>
            </a:bodyPr>
            <a:lstStyle/>
            <a:p>
              <a:r>
                <a:rPr lang="en-US" sz="2800" dirty="0" smtClean="0">
                  <a:solidFill>
                    <a:schemeClr val="accent2">
                      <a:lumMod val="75000"/>
                    </a:schemeClr>
                  </a:solidFill>
                  <a:latin typeface="Myriad Pro" pitchFamily="34" charset="0"/>
                </a:rPr>
                <a:t>Inefficiency</a:t>
              </a:r>
            </a:p>
          </p:txBody>
        </p:sp>
      </p:grpSp>
      <p:grpSp>
        <p:nvGrpSpPr>
          <p:cNvPr id="55" name="Group 54"/>
          <p:cNvGrpSpPr/>
          <p:nvPr/>
        </p:nvGrpSpPr>
        <p:grpSpPr>
          <a:xfrm>
            <a:off x="6322958" y="5551906"/>
            <a:ext cx="2256116" cy="590873"/>
            <a:chOff x="1368028" y="5363689"/>
            <a:chExt cx="2256116" cy="590873"/>
          </a:xfrm>
        </p:grpSpPr>
        <p:sp>
          <p:nvSpPr>
            <p:cNvPr id="56" name="Up Arrow 55"/>
            <p:cNvSpPr/>
            <p:nvPr/>
          </p:nvSpPr>
          <p:spPr>
            <a:xfrm>
              <a:off x="1368028" y="5363689"/>
              <a:ext cx="472985" cy="590873"/>
            </a:xfrm>
            <a:prstGeom prst="upArrow">
              <a:avLst/>
            </a:prstGeom>
            <a:solidFill>
              <a:schemeClr val="accent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1858917" y="5397515"/>
              <a:ext cx="1765227" cy="523220"/>
            </a:xfrm>
            <a:prstGeom prst="rect">
              <a:avLst/>
            </a:prstGeom>
            <a:noFill/>
          </p:spPr>
          <p:txBody>
            <a:bodyPr wrap="none" rtlCol="0">
              <a:spAutoFit/>
            </a:bodyPr>
            <a:lstStyle/>
            <a:p>
              <a:r>
                <a:rPr lang="en-US" sz="2800" dirty="0" smtClean="0">
                  <a:solidFill>
                    <a:schemeClr val="accent2">
                      <a:lumMod val="75000"/>
                    </a:schemeClr>
                  </a:solidFill>
                  <a:latin typeface="Myriad Pro" pitchFamily="34" charset="0"/>
                </a:rPr>
                <a:t>Difficulties</a:t>
              </a:r>
            </a:p>
          </p:txBody>
        </p:sp>
      </p:grpSp>
    </p:spTree>
    <p:extLst>
      <p:ext uri="{BB962C8B-B14F-4D97-AF65-F5344CB8AC3E}">
        <p14:creationId xmlns:p14="http://schemas.microsoft.com/office/powerpoint/2010/main" val="177166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wipe(right)">
                                      <p:cBhvr>
                                        <p:cTn id="21" dur="500"/>
                                        <p:tgtEl>
                                          <p:spTgt spid="6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500"/>
                                        <p:tgtEl>
                                          <p:spTgt spid="52"/>
                                        </p:tgtEl>
                                      </p:cBhvr>
                                    </p:animEffect>
                                  </p:childTnLst>
                                </p:cTn>
                              </p:par>
                              <p:par>
                                <p:cTn id="27" presetID="10" presetClass="entr" presetSubtype="0"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Increased speed, increased efficiency?</a:t>
            </a:r>
            <a:endParaRPr lang="en-US" sz="3200" dirty="0"/>
          </a:p>
        </p:txBody>
      </p:sp>
      <p:grpSp>
        <p:nvGrpSpPr>
          <p:cNvPr id="17" name="Group 16"/>
          <p:cNvGrpSpPr/>
          <p:nvPr/>
        </p:nvGrpSpPr>
        <p:grpSpPr>
          <a:xfrm>
            <a:off x="1076379" y="4718941"/>
            <a:ext cx="1616518" cy="590873"/>
            <a:chOff x="669339" y="5956655"/>
            <a:chExt cx="1616518" cy="590873"/>
          </a:xfrm>
        </p:grpSpPr>
        <p:sp>
          <p:nvSpPr>
            <p:cNvPr id="7" name="Up Arrow 6"/>
            <p:cNvSpPr/>
            <p:nvPr/>
          </p:nvSpPr>
          <p:spPr>
            <a:xfrm>
              <a:off x="669339" y="5956655"/>
              <a:ext cx="472985" cy="590873"/>
            </a:xfrm>
            <a:prstGeom prst="upArrow">
              <a:avLst/>
            </a:prstGeom>
            <a:solidFill>
              <a:schemeClr val="tx1">
                <a:lumMod val="50000"/>
                <a:lumOff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60228" y="5990481"/>
              <a:ext cx="1125629" cy="523220"/>
            </a:xfrm>
            <a:prstGeom prst="rect">
              <a:avLst/>
            </a:prstGeom>
            <a:noFill/>
          </p:spPr>
          <p:txBody>
            <a:bodyPr wrap="none" rtlCol="0">
              <a:spAutoFit/>
            </a:bodyPr>
            <a:lstStyle/>
            <a:p>
              <a:r>
                <a:rPr lang="en-US" sz="2800" dirty="0" smtClean="0">
                  <a:latin typeface="Myriad Pro" pitchFamily="34" charset="0"/>
                </a:rPr>
                <a:t>Speed</a:t>
              </a:r>
            </a:p>
          </p:txBody>
        </p:sp>
      </p:grpSp>
      <p:grpSp>
        <p:nvGrpSpPr>
          <p:cNvPr id="18" name="Group 17"/>
          <p:cNvGrpSpPr/>
          <p:nvPr/>
        </p:nvGrpSpPr>
        <p:grpSpPr>
          <a:xfrm>
            <a:off x="1042043" y="5502423"/>
            <a:ext cx="2385703" cy="590873"/>
            <a:chOff x="1368028" y="5363689"/>
            <a:chExt cx="2385703" cy="590873"/>
          </a:xfrm>
        </p:grpSpPr>
        <p:sp>
          <p:nvSpPr>
            <p:cNvPr id="15" name="Up Arrow 14"/>
            <p:cNvSpPr/>
            <p:nvPr/>
          </p:nvSpPr>
          <p:spPr>
            <a:xfrm>
              <a:off x="1368028" y="5363689"/>
              <a:ext cx="472985" cy="590873"/>
            </a:xfrm>
            <a:prstGeom prst="upArrow">
              <a:avLst/>
            </a:prstGeom>
            <a:solidFill>
              <a:schemeClr val="accent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858917" y="5397515"/>
              <a:ext cx="1894814" cy="523220"/>
            </a:xfrm>
            <a:prstGeom prst="rect">
              <a:avLst/>
            </a:prstGeom>
            <a:noFill/>
          </p:spPr>
          <p:txBody>
            <a:bodyPr wrap="none" rtlCol="0">
              <a:spAutoFit/>
            </a:bodyPr>
            <a:lstStyle/>
            <a:p>
              <a:r>
                <a:rPr lang="en-US" sz="2800" dirty="0" smtClean="0">
                  <a:solidFill>
                    <a:schemeClr val="accent2">
                      <a:lumMod val="75000"/>
                    </a:schemeClr>
                  </a:solidFill>
                  <a:latin typeface="Myriad Pro" pitchFamily="34" charset="0"/>
                </a:rPr>
                <a:t>Complexity</a:t>
              </a:r>
            </a:p>
          </p:txBody>
        </p:sp>
      </p:grpSp>
      <p:grpSp>
        <p:nvGrpSpPr>
          <p:cNvPr id="21" name="Group 20"/>
          <p:cNvGrpSpPr/>
          <p:nvPr/>
        </p:nvGrpSpPr>
        <p:grpSpPr>
          <a:xfrm>
            <a:off x="395536" y="1447389"/>
            <a:ext cx="2852724" cy="2852724"/>
            <a:chOff x="662416" y="2146793"/>
            <a:chExt cx="2852724" cy="2852724"/>
          </a:xfrm>
        </p:grpSpPr>
        <p:sp>
          <p:nvSpPr>
            <p:cNvPr id="9" name="Oval 8"/>
            <p:cNvSpPr/>
            <p:nvPr/>
          </p:nvSpPr>
          <p:spPr>
            <a:xfrm>
              <a:off x="662416" y="2146793"/>
              <a:ext cx="2852724" cy="2852724"/>
            </a:xfrm>
            <a:prstGeom prst="ellipse">
              <a:avLst/>
            </a:prstGeom>
            <a:solidFill>
              <a:schemeClr val="accent6">
                <a:lumMod val="40000"/>
                <a:lumOff val="60000"/>
              </a:schemeClr>
            </a:solidFill>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6" name="Group 5"/>
            <p:cNvGrpSpPr/>
            <p:nvPr/>
          </p:nvGrpSpPr>
          <p:grpSpPr>
            <a:xfrm>
              <a:off x="901700" y="2722857"/>
              <a:ext cx="2374156" cy="1464030"/>
              <a:chOff x="1977333" y="5988100"/>
              <a:chExt cx="1338315" cy="825276"/>
            </a:xfrm>
          </p:grpSpPr>
          <p:pic>
            <p:nvPicPr>
              <p:cNvPr id="3" name="Picture 4" descr="http://www.iconshock.com/img_jpg/REALVISTA/development/jpg/256/server_icon.jpg"/>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0" b="100000" l="9766" r="89844"/>
                        </a14:imgEffect>
                      </a14:imgLayer>
                    </a14:imgProps>
                  </a:ext>
                  <a:ext uri="{28A0092B-C50C-407E-A947-70E740481C1C}">
                    <a14:useLocalDpi xmlns:a14="http://schemas.microsoft.com/office/drawing/2010/main" val="0"/>
                  </a:ext>
                </a:extLst>
              </a:blip>
              <a:srcRect/>
              <a:stretch>
                <a:fillRect/>
              </a:stretch>
            </p:blipFill>
            <p:spPr bwMode="auto">
              <a:xfrm>
                <a:off x="1977333" y="5988100"/>
                <a:ext cx="786457" cy="7864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www.iconshock.com/img_jpg/REALVISTA/development/jpg/256/server_icon.jpg"/>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0" b="100000" l="9766" r="89844"/>
                        </a14:imgEffect>
                      </a14:imgLayer>
                    </a14:imgProps>
                  </a:ext>
                  <a:ext uri="{28A0092B-C50C-407E-A947-70E740481C1C}">
                    <a14:useLocalDpi xmlns:a14="http://schemas.microsoft.com/office/drawing/2010/main" val="0"/>
                  </a:ext>
                </a:extLst>
              </a:blip>
              <a:srcRect/>
              <a:stretch>
                <a:fillRect/>
              </a:stretch>
            </p:blipFill>
            <p:spPr bwMode="auto">
              <a:xfrm>
                <a:off x="2254099" y="6014368"/>
                <a:ext cx="786457" cy="7864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iconshock.com/img_jpg/REALVISTA/development/jpg/256/server_icon.jpg"/>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0" b="100000" l="9766" r="89844"/>
                        </a14:imgEffect>
                      </a14:imgLayer>
                    </a14:imgProps>
                  </a:ext>
                  <a:ext uri="{28A0092B-C50C-407E-A947-70E740481C1C}">
                    <a14:useLocalDpi xmlns:a14="http://schemas.microsoft.com/office/drawing/2010/main" val="0"/>
                  </a:ext>
                </a:extLst>
              </a:blip>
              <a:srcRect/>
              <a:stretch>
                <a:fillRect/>
              </a:stretch>
            </p:blipFill>
            <p:spPr bwMode="auto">
              <a:xfrm>
                <a:off x="2529191" y="6026919"/>
                <a:ext cx="786457" cy="786457"/>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Box 18"/>
            <p:cNvSpPr txBox="1"/>
            <p:nvPr/>
          </p:nvSpPr>
          <p:spPr>
            <a:xfrm>
              <a:off x="1077004" y="4223383"/>
              <a:ext cx="2026517" cy="461665"/>
            </a:xfrm>
            <a:prstGeom prst="rect">
              <a:avLst/>
            </a:prstGeom>
            <a:noFill/>
          </p:spPr>
          <p:txBody>
            <a:bodyPr wrap="none" rtlCol="0">
              <a:spAutoFit/>
            </a:bodyPr>
            <a:lstStyle/>
            <a:p>
              <a:pPr algn="ctr"/>
              <a:r>
                <a:rPr lang="en-US" sz="2400" dirty="0" smtClean="0">
                  <a:latin typeface="Myriad Pro" pitchFamily="34" charset="0"/>
                </a:rPr>
                <a:t>HPC machines</a:t>
              </a:r>
              <a:endParaRPr lang="en-US" sz="2400" dirty="0">
                <a:latin typeface="Myriad Pro" pitchFamily="34" charset="0"/>
              </a:endParaRPr>
            </a:p>
          </p:txBody>
        </p:sp>
      </p:grpSp>
      <p:grpSp>
        <p:nvGrpSpPr>
          <p:cNvPr id="60" name="Group 59"/>
          <p:cNvGrpSpPr/>
          <p:nvPr/>
        </p:nvGrpSpPr>
        <p:grpSpPr>
          <a:xfrm>
            <a:off x="3456606" y="1447389"/>
            <a:ext cx="5181405" cy="2852724"/>
            <a:chOff x="3456606" y="1447389"/>
            <a:chExt cx="5181405" cy="2852724"/>
          </a:xfrm>
        </p:grpSpPr>
        <p:grpSp>
          <p:nvGrpSpPr>
            <p:cNvPr id="45" name="Group 44"/>
            <p:cNvGrpSpPr/>
            <p:nvPr/>
          </p:nvGrpSpPr>
          <p:grpSpPr>
            <a:xfrm>
              <a:off x="3456606" y="2102169"/>
              <a:ext cx="2236381" cy="1543165"/>
              <a:chOff x="3770951" y="2253572"/>
              <a:chExt cx="2236381" cy="1543165"/>
            </a:xfrm>
          </p:grpSpPr>
          <p:sp>
            <p:nvSpPr>
              <p:cNvPr id="23" name="Left Arrow 22"/>
              <p:cNvSpPr/>
              <p:nvPr/>
            </p:nvSpPr>
            <p:spPr>
              <a:xfrm>
                <a:off x="3938715" y="2809561"/>
                <a:ext cx="1799866" cy="492520"/>
              </a:xfrm>
              <a:prstGeom prst="leftArrow">
                <a:avLst>
                  <a:gd name="adj1" fmla="val 50000"/>
                  <a:gd name="adj2" fmla="val 72481"/>
                </a:avLst>
              </a:prstGeom>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770951" y="3396627"/>
                <a:ext cx="2236381" cy="400110"/>
              </a:xfrm>
              <a:prstGeom prst="rect">
                <a:avLst/>
              </a:prstGeom>
              <a:noFill/>
            </p:spPr>
            <p:txBody>
              <a:bodyPr wrap="none" rtlCol="0">
                <a:spAutoFit/>
              </a:bodyPr>
              <a:lstStyle/>
              <a:p>
                <a:r>
                  <a:rPr lang="en-US" sz="2000" dirty="0" smtClean="0">
                    <a:latin typeface="Myriad Pro" pitchFamily="34" charset="0"/>
                  </a:rPr>
                  <a:t>Misunderstandings</a:t>
                </a:r>
              </a:p>
            </p:txBody>
          </p:sp>
          <p:sp>
            <p:nvSpPr>
              <p:cNvPr id="30" name="TextBox 29"/>
              <p:cNvSpPr txBox="1"/>
              <p:nvPr/>
            </p:nvSpPr>
            <p:spPr>
              <a:xfrm>
                <a:off x="4092064" y="2253572"/>
                <a:ext cx="1493166" cy="400110"/>
              </a:xfrm>
              <a:prstGeom prst="rect">
                <a:avLst/>
              </a:prstGeom>
              <a:noFill/>
            </p:spPr>
            <p:txBody>
              <a:bodyPr wrap="none" rtlCol="0">
                <a:spAutoFit/>
              </a:bodyPr>
              <a:lstStyle/>
              <a:p>
                <a:r>
                  <a:rPr lang="en-US" sz="2000" dirty="0" smtClean="0">
                    <a:latin typeface="Myriad Pro" pitchFamily="34" charset="0"/>
                  </a:rPr>
                  <a:t>Breakdowns</a:t>
                </a:r>
              </a:p>
            </p:txBody>
          </p:sp>
        </p:grpSp>
        <p:grpSp>
          <p:nvGrpSpPr>
            <p:cNvPr id="44" name="Group 43"/>
            <p:cNvGrpSpPr/>
            <p:nvPr/>
          </p:nvGrpSpPr>
          <p:grpSpPr>
            <a:xfrm>
              <a:off x="5785287" y="1447389"/>
              <a:ext cx="2852724" cy="2852724"/>
              <a:chOff x="6040948" y="1263977"/>
              <a:chExt cx="2852724" cy="2852724"/>
            </a:xfrm>
          </p:grpSpPr>
          <p:sp>
            <p:nvSpPr>
              <p:cNvPr id="43" name="Oval 42"/>
              <p:cNvSpPr/>
              <p:nvPr/>
            </p:nvSpPr>
            <p:spPr>
              <a:xfrm>
                <a:off x="6040948" y="1263977"/>
                <a:ext cx="2852724" cy="2852724"/>
              </a:xfrm>
              <a:prstGeom prst="ellipse">
                <a:avLst/>
              </a:prstGeom>
              <a:solidFill>
                <a:schemeClr val="accent6">
                  <a:lumMod val="40000"/>
                  <a:lumOff val="60000"/>
                </a:schemeClr>
              </a:solidFill>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0" name="TextBox 19"/>
              <p:cNvSpPr txBox="1"/>
              <p:nvPr/>
            </p:nvSpPr>
            <p:spPr>
              <a:xfrm>
                <a:off x="7043892" y="3358078"/>
                <a:ext cx="880113" cy="461665"/>
              </a:xfrm>
              <a:prstGeom prst="rect">
                <a:avLst/>
              </a:prstGeom>
              <a:noFill/>
            </p:spPr>
            <p:txBody>
              <a:bodyPr wrap="none" rtlCol="0">
                <a:spAutoFit/>
              </a:bodyPr>
              <a:lstStyle/>
              <a:p>
                <a:pPr algn="ctr"/>
                <a:r>
                  <a:rPr lang="en-US" sz="2400" dirty="0" smtClean="0">
                    <a:latin typeface="Myriad Pro" pitchFamily="34" charset="0"/>
                  </a:rPr>
                  <a:t>Users</a:t>
                </a:r>
                <a:endParaRPr lang="en-US" sz="2400" dirty="0">
                  <a:latin typeface="Myriad Pro" pitchFamily="34" charset="0"/>
                </a:endParaRPr>
              </a:p>
            </p:txBody>
          </p:sp>
          <p:grpSp>
            <p:nvGrpSpPr>
              <p:cNvPr id="42" name="Group 41"/>
              <p:cNvGrpSpPr/>
              <p:nvPr/>
            </p:nvGrpSpPr>
            <p:grpSpPr>
              <a:xfrm>
                <a:off x="6660232" y="1916832"/>
                <a:ext cx="1588693" cy="1409622"/>
                <a:chOff x="7238605" y="982933"/>
                <a:chExt cx="1588693" cy="1409622"/>
              </a:xfrm>
            </p:grpSpPr>
            <p:grpSp>
              <p:nvGrpSpPr>
                <p:cNvPr id="35" name="Group 34"/>
                <p:cNvGrpSpPr/>
                <p:nvPr/>
              </p:nvGrpSpPr>
              <p:grpSpPr>
                <a:xfrm>
                  <a:off x="7238605" y="982933"/>
                  <a:ext cx="793973" cy="1393772"/>
                  <a:chOff x="5414314" y="3739987"/>
                  <a:chExt cx="793973" cy="1393772"/>
                </a:xfrm>
              </p:grpSpPr>
              <p:sp>
                <p:nvSpPr>
                  <p:cNvPr id="34" name="Snip Same Side Corner Rectangle 33"/>
                  <p:cNvSpPr/>
                  <p:nvPr/>
                </p:nvSpPr>
                <p:spPr>
                  <a:xfrm>
                    <a:off x="5414314" y="4312929"/>
                    <a:ext cx="793973" cy="820830"/>
                  </a:xfrm>
                  <a:prstGeom prst="snip2SameRect">
                    <a:avLst>
                      <a:gd name="adj1" fmla="val 32023"/>
                      <a:gd name="adj2" fmla="val 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443373" y="3739987"/>
                    <a:ext cx="735853" cy="69701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7584332" y="998783"/>
                  <a:ext cx="793973" cy="1393772"/>
                  <a:chOff x="5414314" y="3739987"/>
                  <a:chExt cx="793973" cy="1393772"/>
                </a:xfrm>
              </p:grpSpPr>
              <p:sp>
                <p:nvSpPr>
                  <p:cNvPr id="37" name="Snip Same Side Corner Rectangle 36"/>
                  <p:cNvSpPr/>
                  <p:nvPr/>
                </p:nvSpPr>
                <p:spPr>
                  <a:xfrm>
                    <a:off x="5414314" y="4312929"/>
                    <a:ext cx="793973" cy="820830"/>
                  </a:xfrm>
                  <a:prstGeom prst="snip2SameRect">
                    <a:avLst>
                      <a:gd name="adj1" fmla="val 32023"/>
                      <a:gd name="adj2" fmla="val 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443373" y="3739987"/>
                    <a:ext cx="735853" cy="69701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8033325" y="998783"/>
                  <a:ext cx="793973" cy="1393772"/>
                  <a:chOff x="5414314" y="3739987"/>
                  <a:chExt cx="793973" cy="1393772"/>
                </a:xfrm>
              </p:grpSpPr>
              <p:sp>
                <p:nvSpPr>
                  <p:cNvPr id="40" name="Snip Same Side Corner Rectangle 39"/>
                  <p:cNvSpPr/>
                  <p:nvPr/>
                </p:nvSpPr>
                <p:spPr>
                  <a:xfrm>
                    <a:off x="5414314" y="4312929"/>
                    <a:ext cx="793973" cy="820830"/>
                  </a:xfrm>
                  <a:prstGeom prst="snip2SameRect">
                    <a:avLst>
                      <a:gd name="adj1" fmla="val 32023"/>
                      <a:gd name="adj2" fmla="val 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443373" y="3739987"/>
                    <a:ext cx="735853" cy="69701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52" name="Group 51"/>
          <p:cNvGrpSpPr/>
          <p:nvPr/>
        </p:nvGrpSpPr>
        <p:grpSpPr>
          <a:xfrm>
            <a:off x="6332877" y="4768424"/>
            <a:ext cx="2394423" cy="590873"/>
            <a:chOff x="1368028" y="5363689"/>
            <a:chExt cx="2394423" cy="590873"/>
          </a:xfrm>
        </p:grpSpPr>
        <p:sp>
          <p:nvSpPr>
            <p:cNvPr id="53" name="Up Arrow 52"/>
            <p:cNvSpPr/>
            <p:nvPr/>
          </p:nvSpPr>
          <p:spPr>
            <a:xfrm>
              <a:off x="1368028" y="5363689"/>
              <a:ext cx="472985" cy="590873"/>
            </a:xfrm>
            <a:prstGeom prst="upArrow">
              <a:avLst/>
            </a:prstGeom>
            <a:solidFill>
              <a:schemeClr val="accent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1858917" y="5397515"/>
              <a:ext cx="1903534" cy="523220"/>
            </a:xfrm>
            <a:prstGeom prst="rect">
              <a:avLst/>
            </a:prstGeom>
            <a:noFill/>
          </p:spPr>
          <p:txBody>
            <a:bodyPr wrap="none" rtlCol="0">
              <a:spAutoFit/>
            </a:bodyPr>
            <a:lstStyle/>
            <a:p>
              <a:r>
                <a:rPr lang="en-US" sz="2800" dirty="0" smtClean="0">
                  <a:solidFill>
                    <a:schemeClr val="accent2">
                      <a:lumMod val="75000"/>
                    </a:schemeClr>
                  </a:solidFill>
                  <a:latin typeface="Myriad Pro" pitchFamily="34" charset="0"/>
                </a:rPr>
                <a:t>Inefficiency</a:t>
              </a:r>
            </a:p>
          </p:txBody>
        </p:sp>
      </p:grpSp>
      <p:grpSp>
        <p:nvGrpSpPr>
          <p:cNvPr id="55" name="Group 54"/>
          <p:cNvGrpSpPr/>
          <p:nvPr/>
        </p:nvGrpSpPr>
        <p:grpSpPr>
          <a:xfrm>
            <a:off x="6322958" y="5551906"/>
            <a:ext cx="2256116" cy="590873"/>
            <a:chOff x="1368028" y="5363689"/>
            <a:chExt cx="2256116" cy="590873"/>
          </a:xfrm>
        </p:grpSpPr>
        <p:sp>
          <p:nvSpPr>
            <p:cNvPr id="56" name="Up Arrow 55"/>
            <p:cNvSpPr/>
            <p:nvPr/>
          </p:nvSpPr>
          <p:spPr>
            <a:xfrm>
              <a:off x="1368028" y="5363689"/>
              <a:ext cx="472985" cy="590873"/>
            </a:xfrm>
            <a:prstGeom prst="upArrow">
              <a:avLst/>
            </a:prstGeom>
            <a:solidFill>
              <a:schemeClr val="accent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1858917" y="5397515"/>
              <a:ext cx="1765227" cy="523220"/>
            </a:xfrm>
            <a:prstGeom prst="rect">
              <a:avLst/>
            </a:prstGeom>
            <a:noFill/>
          </p:spPr>
          <p:txBody>
            <a:bodyPr wrap="none" rtlCol="0">
              <a:spAutoFit/>
            </a:bodyPr>
            <a:lstStyle/>
            <a:p>
              <a:r>
                <a:rPr lang="en-US" sz="2800" dirty="0" smtClean="0">
                  <a:solidFill>
                    <a:schemeClr val="accent2">
                      <a:lumMod val="75000"/>
                    </a:schemeClr>
                  </a:solidFill>
                  <a:latin typeface="Myriad Pro" pitchFamily="34" charset="0"/>
                </a:rPr>
                <a:t>Difficulties</a:t>
              </a:r>
            </a:p>
          </p:txBody>
        </p:sp>
      </p:grpSp>
      <p:sp>
        <p:nvSpPr>
          <p:cNvPr id="61" name="Rounded Rectangle 60"/>
          <p:cNvSpPr/>
          <p:nvPr/>
        </p:nvSpPr>
        <p:spPr>
          <a:xfrm>
            <a:off x="3427747" y="1005493"/>
            <a:ext cx="5634834" cy="5533660"/>
          </a:xfrm>
          <a:prstGeom prst="roundRect">
            <a:avLst>
              <a:gd name="adj" fmla="val 8680"/>
            </a:avLst>
          </a:prstGeom>
          <a:noFill/>
          <a:ln w="381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30480" y="908720"/>
            <a:ext cx="3427747" cy="6192688"/>
            <a:chOff x="-30480" y="908720"/>
            <a:chExt cx="3427747" cy="6192688"/>
          </a:xfrm>
        </p:grpSpPr>
        <p:sp>
          <p:nvSpPr>
            <p:cNvPr id="62" name="Rectangle 61"/>
            <p:cNvSpPr/>
            <p:nvPr/>
          </p:nvSpPr>
          <p:spPr>
            <a:xfrm>
              <a:off x="-30480" y="908720"/>
              <a:ext cx="3427747" cy="6192688"/>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92848" y="1657984"/>
              <a:ext cx="3061070" cy="2554545"/>
            </a:xfrm>
            <a:prstGeom prst="rect">
              <a:avLst/>
            </a:prstGeom>
            <a:noFill/>
          </p:spPr>
          <p:txBody>
            <a:bodyPr wrap="square" rtlCol="0">
              <a:spAutoFit/>
            </a:bodyPr>
            <a:lstStyle/>
            <a:p>
              <a:pPr algn="ctr"/>
              <a:r>
                <a:rPr lang="en-US" sz="3200" b="1" dirty="0" smtClean="0">
                  <a:latin typeface="Myriad Pro" pitchFamily="34" charset="0"/>
                </a:rPr>
                <a:t>How can we </a:t>
              </a:r>
            </a:p>
            <a:p>
              <a:pPr algn="ctr"/>
              <a:r>
                <a:rPr lang="en-US" sz="3200" b="1" dirty="0" smtClean="0">
                  <a:latin typeface="Myriad Pro" pitchFamily="34" charset="0"/>
                </a:rPr>
                <a:t>better consider</a:t>
              </a:r>
              <a:r>
                <a:rPr lang="en-US" sz="3200" b="1" dirty="0">
                  <a:latin typeface="Myriad Pro" pitchFamily="34" charset="0"/>
                </a:rPr>
                <a:t/>
              </a:r>
              <a:br>
                <a:rPr lang="en-US" sz="3200" b="1" dirty="0">
                  <a:latin typeface="Myriad Pro" pitchFamily="34" charset="0"/>
                </a:rPr>
              </a:br>
              <a:r>
                <a:rPr lang="en-US" sz="3200" b="1" dirty="0" smtClean="0">
                  <a:latin typeface="Myriad Pro" pitchFamily="34" charset="0"/>
                </a:rPr>
                <a:t>user-related aspects in HPC design?</a:t>
              </a:r>
            </a:p>
          </p:txBody>
        </p:sp>
      </p:grpSp>
    </p:spTree>
    <p:extLst>
      <p:ext uri="{BB962C8B-B14F-4D97-AF65-F5344CB8AC3E}">
        <p14:creationId xmlns:p14="http://schemas.microsoft.com/office/powerpoint/2010/main" val="416077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wipe(right)">
                                      <p:cBhvr>
                                        <p:cTn id="21" dur="500"/>
                                        <p:tgtEl>
                                          <p:spTgt spid="6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500"/>
                                        <p:tgtEl>
                                          <p:spTgt spid="52"/>
                                        </p:tgtEl>
                                      </p:cBhvr>
                                    </p:animEffect>
                                  </p:childTnLst>
                                </p:cTn>
                              </p:par>
                              <p:par>
                                <p:cTn id="27" presetID="10" presetClass="entr" presetSubtype="0"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500"/>
                                        <p:tgtEl>
                                          <p:spTgt spid="5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500"/>
                                        <p:tgtEl>
                                          <p:spTgt spid="61"/>
                                        </p:tgtEl>
                                      </p:cBhvr>
                                    </p:animEffect>
                                  </p:childTnLst>
                                </p:cTn>
                              </p:par>
                              <p:par>
                                <p:cTn id="35" presetID="10" presetClass="entr" presetSubtype="0" fill="hold" nodeType="with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2987824" y="1196752"/>
            <a:ext cx="5832648" cy="2155016"/>
          </a:xfrm>
          <a:prstGeom prst="wedgeRoundRectCallout">
            <a:avLst>
              <a:gd name="adj1" fmla="val -53903"/>
              <a:gd name="adj2" fmla="val 5910"/>
              <a:gd name="adj3" fmla="val 16667"/>
            </a:avLst>
          </a:prstGeom>
          <a:solidFill>
            <a:schemeClr val="bg1"/>
          </a:solidFill>
          <a:ln>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200" dirty="0" smtClean="0"/>
              <a:t>Time as a lens</a:t>
            </a:r>
            <a:endParaRPr lang="en-US" sz="3200" dirty="0"/>
          </a:p>
        </p:txBody>
      </p:sp>
      <p:sp>
        <p:nvSpPr>
          <p:cNvPr id="3" name="Rectangle 2"/>
          <p:cNvSpPr/>
          <p:nvPr/>
        </p:nvSpPr>
        <p:spPr>
          <a:xfrm>
            <a:off x="3203848" y="1345992"/>
            <a:ext cx="5616624" cy="1938992"/>
          </a:xfrm>
          <a:prstGeom prst="rect">
            <a:avLst/>
          </a:prstGeom>
        </p:spPr>
        <p:txBody>
          <a:bodyPr wrap="square">
            <a:spAutoFit/>
          </a:bodyPr>
          <a:lstStyle/>
          <a:p>
            <a:r>
              <a:rPr lang="en-US" sz="2400" dirty="0">
                <a:latin typeface="Myriad Pro" pitchFamily="34" charset="0"/>
              </a:rPr>
              <a:t>By focusing on the temporal aspects, it “makes us speak in a different language, ask different questions, and use a different framework in the methodological aspects of our research.”  (</a:t>
            </a:r>
            <a:r>
              <a:rPr lang="en-US" sz="2400" dirty="0" err="1">
                <a:latin typeface="Myriad Pro" pitchFamily="34" charset="0"/>
              </a:rPr>
              <a:t>Ancona</a:t>
            </a:r>
            <a:r>
              <a:rPr lang="en-US" sz="2400" dirty="0">
                <a:latin typeface="Myriad Pro" pitchFamily="34" charset="0"/>
              </a:rPr>
              <a:t>  et  al</a:t>
            </a:r>
            <a:r>
              <a:rPr lang="en-US" sz="2400" dirty="0" smtClean="0">
                <a:latin typeface="Myriad Pro" pitchFamily="34" charset="0"/>
              </a:rPr>
              <a:t>., 2001)</a:t>
            </a:r>
            <a:endParaRPr lang="en-US" sz="2400" dirty="0">
              <a:latin typeface="Myriad Pro" pitchFamily="34" charset="0"/>
            </a:endParaRPr>
          </a:p>
        </p:txBody>
      </p:sp>
      <p:pic>
        <p:nvPicPr>
          <p:cNvPr id="1026" name="Picture 2" descr="http://www.thestoryboard.ca/wp-content/uploads/2012/11/clock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14928" y="981450"/>
            <a:ext cx="2718842" cy="266807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368878" y="3812803"/>
            <a:ext cx="2834970" cy="2834970"/>
            <a:chOff x="662416" y="2146793"/>
            <a:chExt cx="2852724" cy="2852724"/>
          </a:xfrm>
        </p:grpSpPr>
        <p:sp>
          <p:nvSpPr>
            <p:cNvPr id="13" name="Oval 12"/>
            <p:cNvSpPr/>
            <p:nvPr/>
          </p:nvSpPr>
          <p:spPr>
            <a:xfrm>
              <a:off x="662416" y="2146793"/>
              <a:ext cx="2852724" cy="2852724"/>
            </a:xfrm>
            <a:prstGeom prst="ellipse">
              <a:avLst/>
            </a:prstGeom>
            <a:solidFill>
              <a:schemeClr val="accent6">
                <a:lumMod val="40000"/>
                <a:lumOff val="60000"/>
              </a:schemeClr>
            </a:solidFill>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14" name="Group 13"/>
            <p:cNvGrpSpPr/>
            <p:nvPr/>
          </p:nvGrpSpPr>
          <p:grpSpPr>
            <a:xfrm>
              <a:off x="901700" y="2722857"/>
              <a:ext cx="2374156" cy="1464030"/>
              <a:chOff x="1977333" y="5988100"/>
              <a:chExt cx="1338315" cy="825276"/>
            </a:xfrm>
          </p:grpSpPr>
          <p:pic>
            <p:nvPicPr>
              <p:cNvPr id="16" name="Picture 4" descr="http://www.iconshock.com/img_jpg/REALVISTA/development/jpg/256/server_icon.jpg"/>
              <p:cNvPicPr>
                <a:picLocks noChangeAspect="1" noChangeArrowheads="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9766" r="89844"/>
                        </a14:imgEffect>
                      </a14:imgLayer>
                    </a14:imgProps>
                  </a:ext>
                  <a:ext uri="{28A0092B-C50C-407E-A947-70E740481C1C}">
                    <a14:useLocalDpi xmlns:a14="http://schemas.microsoft.com/office/drawing/2010/main" val="0"/>
                  </a:ext>
                </a:extLst>
              </a:blip>
              <a:srcRect/>
              <a:stretch>
                <a:fillRect/>
              </a:stretch>
            </p:blipFill>
            <p:spPr bwMode="auto">
              <a:xfrm>
                <a:off x="1977333" y="5988100"/>
                <a:ext cx="786457" cy="78645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www.iconshock.com/img_jpg/REALVISTA/development/jpg/256/server_icon.jpg"/>
              <p:cNvPicPr>
                <a:picLocks noChangeAspect="1" noChangeArrowheads="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9766" r="89844"/>
                        </a14:imgEffect>
                      </a14:imgLayer>
                    </a14:imgProps>
                  </a:ext>
                  <a:ext uri="{28A0092B-C50C-407E-A947-70E740481C1C}">
                    <a14:useLocalDpi xmlns:a14="http://schemas.microsoft.com/office/drawing/2010/main" val="0"/>
                  </a:ext>
                </a:extLst>
              </a:blip>
              <a:srcRect/>
              <a:stretch>
                <a:fillRect/>
              </a:stretch>
            </p:blipFill>
            <p:spPr bwMode="auto">
              <a:xfrm>
                <a:off x="2254099" y="6014368"/>
                <a:ext cx="786457" cy="78645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http://www.iconshock.com/img_jpg/REALVISTA/development/jpg/256/server_icon.jpg"/>
              <p:cNvPicPr>
                <a:picLocks noChangeAspect="1" noChangeArrowheads="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0" b="100000" l="9766" r="89844"/>
                        </a14:imgEffect>
                      </a14:imgLayer>
                    </a14:imgProps>
                  </a:ext>
                  <a:ext uri="{28A0092B-C50C-407E-A947-70E740481C1C}">
                    <a14:useLocalDpi xmlns:a14="http://schemas.microsoft.com/office/drawing/2010/main" val="0"/>
                  </a:ext>
                </a:extLst>
              </a:blip>
              <a:srcRect/>
              <a:stretch>
                <a:fillRect/>
              </a:stretch>
            </p:blipFill>
            <p:spPr bwMode="auto">
              <a:xfrm>
                <a:off x="2529191" y="6026919"/>
                <a:ext cx="786457" cy="786457"/>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p:cNvSpPr txBox="1"/>
            <p:nvPr/>
          </p:nvSpPr>
          <p:spPr>
            <a:xfrm>
              <a:off x="1066892" y="4223383"/>
              <a:ext cx="2046740" cy="482078"/>
            </a:xfrm>
            <a:prstGeom prst="rect">
              <a:avLst/>
            </a:prstGeom>
            <a:noFill/>
          </p:spPr>
          <p:txBody>
            <a:bodyPr wrap="none" rtlCol="0">
              <a:spAutoFit/>
            </a:bodyPr>
            <a:lstStyle/>
            <a:p>
              <a:pPr algn="ctr"/>
              <a:r>
                <a:rPr lang="en-US" dirty="0" smtClean="0">
                  <a:latin typeface="Myriad Pro" pitchFamily="34" charset="0"/>
                </a:rPr>
                <a:t>HPC machines</a:t>
              </a:r>
              <a:endParaRPr lang="en-US" dirty="0">
                <a:latin typeface="Myriad Pro" pitchFamily="34" charset="0"/>
              </a:endParaRPr>
            </a:p>
          </p:txBody>
        </p:sp>
      </p:grpSp>
      <p:grpSp>
        <p:nvGrpSpPr>
          <p:cNvPr id="21" name="Group 20"/>
          <p:cNvGrpSpPr/>
          <p:nvPr/>
        </p:nvGrpSpPr>
        <p:grpSpPr>
          <a:xfrm>
            <a:off x="5985502" y="3812803"/>
            <a:ext cx="2834808" cy="2834808"/>
            <a:chOff x="6040948" y="1263977"/>
            <a:chExt cx="2852724" cy="2852724"/>
          </a:xfrm>
        </p:grpSpPr>
        <p:sp>
          <p:nvSpPr>
            <p:cNvPr id="22" name="Oval 21"/>
            <p:cNvSpPr/>
            <p:nvPr/>
          </p:nvSpPr>
          <p:spPr>
            <a:xfrm>
              <a:off x="6040948" y="1263977"/>
              <a:ext cx="2852724" cy="2852724"/>
            </a:xfrm>
            <a:prstGeom prst="ellipse">
              <a:avLst/>
            </a:prstGeom>
            <a:solidFill>
              <a:schemeClr val="accent6">
                <a:lumMod val="40000"/>
                <a:lumOff val="60000"/>
              </a:schemeClr>
            </a:solidFill>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23" name="TextBox 22"/>
            <p:cNvSpPr txBox="1"/>
            <p:nvPr/>
          </p:nvSpPr>
          <p:spPr>
            <a:xfrm>
              <a:off x="7023270" y="3358078"/>
              <a:ext cx="921358" cy="482106"/>
            </a:xfrm>
            <a:prstGeom prst="rect">
              <a:avLst/>
            </a:prstGeom>
            <a:noFill/>
          </p:spPr>
          <p:txBody>
            <a:bodyPr wrap="none" rtlCol="0">
              <a:spAutoFit/>
            </a:bodyPr>
            <a:lstStyle/>
            <a:p>
              <a:pPr algn="ctr"/>
              <a:r>
                <a:rPr lang="en-US" dirty="0" smtClean="0">
                  <a:latin typeface="Myriad Pro" pitchFamily="34" charset="0"/>
                </a:rPr>
                <a:t>Users</a:t>
              </a:r>
              <a:endParaRPr lang="en-US" dirty="0">
                <a:latin typeface="Myriad Pro" pitchFamily="34" charset="0"/>
              </a:endParaRPr>
            </a:p>
          </p:txBody>
        </p:sp>
        <p:grpSp>
          <p:nvGrpSpPr>
            <p:cNvPr id="24" name="Group 23"/>
            <p:cNvGrpSpPr/>
            <p:nvPr/>
          </p:nvGrpSpPr>
          <p:grpSpPr>
            <a:xfrm>
              <a:off x="6660232" y="1916832"/>
              <a:ext cx="1588693" cy="1409622"/>
              <a:chOff x="7238605" y="982933"/>
              <a:chExt cx="1588693" cy="1409622"/>
            </a:xfrm>
          </p:grpSpPr>
          <p:grpSp>
            <p:nvGrpSpPr>
              <p:cNvPr id="25" name="Group 24"/>
              <p:cNvGrpSpPr/>
              <p:nvPr/>
            </p:nvGrpSpPr>
            <p:grpSpPr>
              <a:xfrm>
                <a:off x="7238605" y="982933"/>
                <a:ext cx="793973" cy="1393772"/>
                <a:chOff x="5414314" y="3739987"/>
                <a:chExt cx="793973" cy="1393772"/>
              </a:xfrm>
            </p:grpSpPr>
            <p:sp>
              <p:nvSpPr>
                <p:cNvPr id="32" name="Snip Same Side Corner Rectangle 31"/>
                <p:cNvSpPr/>
                <p:nvPr/>
              </p:nvSpPr>
              <p:spPr>
                <a:xfrm>
                  <a:off x="5414314" y="4312929"/>
                  <a:ext cx="793973" cy="820830"/>
                </a:xfrm>
                <a:prstGeom prst="snip2SameRect">
                  <a:avLst>
                    <a:gd name="adj1" fmla="val 32023"/>
                    <a:gd name="adj2" fmla="val 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443373" y="3739987"/>
                  <a:ext cx="735853" cy="69701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584332" y="998783"/>
                <a:ext cx="793973" cy="1393772"/>
                <a:chOff x="5414314" y="3739987"/>
                <a:chExt cx="793973" cy="1393772"/>
              </a:xfrm>
            </p:grpSpPr>
            <p:sp>
              <p:nvSpPr>
                <p:cNvPr id="30" name="Snip Same Side Corner Rectangle 29"/>
                <p:cNvSpPr/>
                <p:nvPr/>
              </p:nvSpPr>
              <p:spPr>
                <a:xfrm>
                  <a:off x="5414314" y="4312929"/>
                  <a:ext cx="793973" cy="820830"/>
                </a:xfrm>
                <a:prstGeom prst="snip2SameRect">
                  <a:avLst>
                    <a:gd name="adj1" fmla="val 32023"/>
                    <a:gd name="adj2" fmla="val 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443373" y="3739987"/>
                  <a:ext cx="735853" cy="69701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8033325" y="998783"/>
                <a:ext cx="793973" cy="1393772"/>
                <a:chOff x="5414314" y="3739987"/>
                <a:chExt cx="793973" cy="1393772"/>
              </a:xfrm>
            </p:grpSpPr>
            <p:sp>
              <p:nvSpPr>
                <p:cNvPr id="28" name="Snip Same Side Corner Rectangle 27"/>
                <p:cNvSpPr/>
                <p:nvPr/>
              </p:nvSpPr>
              <p:spPr>
                <a:xfrm>
                  <a:off x="5414314" y="4312929"/>
                  <a:ext cx="793973" cy="820830"/>
                </a:xfrm>
                <a:prstGeom prst="snip2SameRect">
                  <a:avLst>
                    <a:gd name="adj1" fmla="val 32023"/>
                    <a:gd name="adj2" fmla="val 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443373" y="3739987"/>
                  <a:ext cx="735853" cy="69701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0" name="Oval 39"/>
          <p:cNvSpPr/>
          <p:nvPr/>
        </p:nvSpPr>
        <p:spPr>
          <a:xfrm>
            <a:off x="368878" y="3812803"/>
            <a:ext cx="2834970" cy="2834970"/>
          </a:xfrm>
          <a:prstGeom prst="ellipse">
            <a:avLst/>
          </a:prstGeom>
          <a:solidFill>
            <a:schemeClr val="bg1">
              <a:alpha val="89804"/>
            </a:schemeClr>
          </a:solidFill>
          <a:ln>
            <a:solidFill>
              <a:schemeClr val="bg1"/>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41" name="Group 40"/>
          <p:cNvGrpSpPr/>
          <p:nvPr/>
        </p:nvGrpSpPr>
        <p:grpSpPr>
          <a:xfrm>
            <a:off x="683568" y="4328564"/>
            <a:ext cx="2373352" cy="1938992"/>
            <a:chOff x="140648" y="5445224"/>
            <a:chExt cx="2373352" cy="1938992"/>
          </a:xfrm>
        </p:grpSpPr>
        <p:sp>
          <p:nvSpPr>
            <p:cNvPr id="42" name="TextBox 41"/>
            <p:cNvSpPr txBox="1"/>
            <p:nvPr/>
          </p:nvSpPr>
          <p:spPr>
            <a:xfrm>
              <a:off x="387649" y="5445224"/>
              <a:ext cx="2126351" cy="1938992"/>
            </a:xfrm>
            <a:prstGeom prst="rect">
              <a:avLst/>
            </a:prstGeom>
            <a:noFill/>
          </p:spPr>
          <p:txBody>
            <a:bodyPr wrap="none" rtlCol="0">
              <a:spAutoFit/>
            </a:bodyPr>
            <a:lstStyle/>
            <a:p>
              <a:r>
                <a:rPr lang="en-US" altLang="zh-TW" sz="2400" dirty="0" smtClean="0">
                  <a:latin typeface="Myriad Pro" pitchFamily="34" charset="0"/>
                </a:rPr>
                <a:t>Clock time</a:t>
              </a:r>
            </a:p>
            <a:p>
              <a:r>
                <a:rPr lang="en-US" altLang="zh-TW" sz="2400" dirty="0" smtClean="0">
                  <a:latin typeface="Myriad Pro" pitchFamily="34" charset="0"/>
                </a:rPr>
                <a:t>CPU time</a:t>
              </a:r>
            </a:p>
            <a:p>
              <a:r>
                <a:rPr lang="en-US" altLang="zh-TW" sz="2400" dirty="0" smtClean="0">
                  <a:latin typeface="Myriad Pro" pitchFamily="34" charset="0"/>
                </a:rPr>
                <a:t>Floating point </a:t>
              </a:r>
              <a:br>
                <a:rPr lang="en-US" altLang="zh-TW" sz="2400" dirty="0" smtClean="0">
                  <a:latin typeface="Myriad Pro" pitchFamily="34" charset="0"/>
                </a:rPr>
              </a:br>
              <a:r>
                <a:rPr lang="en-US" altLang="zh-TW" sz="2400" dirty="0" smtClean="0">
                  <a:latin typeface="Myriad Pro" pitchFamily="34" charset="0"/>
                </a:rPr>
                <a:t>operations per </a:t>
              </a:r>
              <a:br>
                <a:rPr lang="en-US" altLang="zh-TW" sz="2400" dirty="0" smtClean="0">
                  <a:latin typeface="Myriad Pro" pitchFamily="34" charset="0"/>
                </a:rPr>
              </a:br>
              <a:r>
                <a:rPr lang="en-US" altLang="zh-TW" sz="2400" dirty="0" smtClean="0">
                  <a:latin typeface="Myriad Pro" pitchFamily="34" charset="0"/>
                </a:rPr>
                <a:t>second (flops)</a:t>
              </a:r>
            </a:p>
          </p:txBody>
        </p:sp>
        <p:sp>
          <p:nvSpPr>
            <p:cNvPr id="43" name="Oval 42"/>
            <p:cNvSpPr/>
            <p:nvPr/>
          </p:nvSpPr>
          <p:spPr>
            <a:xfrm>
              <a:off x="140648" y="5589240"/>
              <a:ext cx="182880" cy="182880"/>
            </a:xfrm>
            <a:prstGeom prst="ellipse">
              <a:avLst/>
            </a:prstGeom>
            <a:solidFill>
              <a:schemeClr val="accent6">
                <a:lumMod val="40000"/>
                <a:lumOff val="60000"/>
              </a:schemeClr>
            </a:solidFill>
            <a:ln w="28575"/>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4" name="Oval 43"/>
            <p:cNvSpPr/>
            <p:nvPr/>
          </p:nvSpPr>
          <p:spPr>
            <a:xfrm>
              <a:off x="140648" y="5949280"/>
              <a:ext cx="182880" cy="182880"/>
            </a:xfrm>
            <a:prstGeom prst="ellipse">
              <a:avLst/>
            </a:prstGeom>
            <a:solidFill>
              <a:schemeClr val="accent6">
                <a:lumMod val="40000"/>
                <a:lumOff val="60000"/>
              </a:schemeClr>
            </a:solidFill>
            <a:ln w="28575"/>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5" name="Oval 44"/>
            <p:cNvSpPr/>
            <p:nvPr/>
          </p:nvSpPr>
          <p:spPr>
            <a:xfrm>
              <a:off x="140648" y="6309320"/>
              <a:ext cx="182880" cy="182880"/>
            </a:xfrm>
            <a:prstGeom prst="ellipse">
              <a:avLst/>
            </a:prstGeom>
            <a:solidFill>
              <a:schemeClr val="accent6">
                <a:lumMod val="40000"/>
                <a:lumOff val="60000"/>
              </a:schemeClr>
            </a:solidFill>
            <a:ln w="28575"/>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46" name="Oval 45"/>
          <p:cNvSpPr/>
          <p:nvPr/>
        </p:nvSpPr>
        <p:spPr>
          <a:xfrm>
            <a:off x="5985502" y="3812803"/>
            <a:ext cx="2834970" cy="2834970"/>
          </a:xfrm>
          <a:prstGeom prst="ellipse">
            <a:avLst/>
          </a:prstGeom>
          <a:solidFill>
            <a:schemeClr val="bg1">
              <a:alpha val="89804"/>
            </a:schemeClr>
          </a:solidFill>
          <a:ln>
            <a:solidFill>
              <a:schemeClr val="bg1"/>
            </a:solidFill>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47" name="Rectangle 46"/>
          <p:cNvSpPr/>
          <p:nvPr/>
        </p:nvSpPr>
        <p:spPr>
          <a:xfrm>
            <a:off x="6997381" y="4306684"/>
            <a:ext cx="890580" cy="1569660"/>
          </a:xfrm>
          <a:prstGeom prst="rect">
            <a:avLst/>
          </a:prstGeom>
        </p:spPr>
        <p:txBody>
          <a:bodyPr wrap="square">
            <a:spAutoFit/>
          </a:bodyPr>
          <a:lstStyle/>
          <a:p>
            <a:r>
              <a:rPr lang="en-US" sz="9600" dirty="0" smtClean="0">
                <a:latin typeface="Myriad Pro" pitchFamily="34" charset="0"/>
              </a:rPr>
              <a:t>?</a:t>
            </a:r>
            <a:endParaRPr lang="en-US" sz="9600" dirty="0">
              <a:latin typeface="Myriad Pro" pitchFamily="34" charset="0"/>
            </a:endParaRPr>
          </a:p>
        </p:txBody>
      </p:sp>
      <p:sp>
        <p:nvSpPr>
          <p:cNvPr id="48" name="TextBox 47"/>
          <p:cNvSpPr txBox="1"/>
          <p:nvPr/>
        </p:nvSpPr>
        <p:spPr>
          <a:xfrm>
            <a:off x="3383868" y="4537790"/>
            <a:ext cx="2412268" cy="1384995"/>
          </a:xfrm>
          <a:prstGeom prst="rect">
            <a:avLst/>
          </a:prstGeom>
          <a:noFill/>
        </p:spPr>
        <p:txBody>
          <a:bodyPr wrap="square" rtlCol="0">
            <a:spAutoFit/>
          </a:bodyPr>
          <a:lstStyle/>
          <a:p>
            <a:pPr algn="ctr"/>
            <a:r>
              <a:rPr lang="en-US" sz="2800" dirty="0" smtClean="0">
                <a:latin typeface="Myriad Pro" pitchFamily="34" charset="0"/>
              </a:rPr>
              <a:t>Time in current HPC design</a:t>
            </a:r>
          </a:p>
        </p:txBody>
      </p:sp>
    </p:spTree>
    <p:extLst>
      <p:ext uri="{BB962C8B-B14F-4D97-AF65-F5344CB8AC3E}">
        <p14:creationId xmlns:p14="http://schemas.microsoft.com/office/powerpoint/2010/main" val="120272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6" grpId="0" animBg="1"/>
      <p:bldP spid="47"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An exemplar HPC workflow</a:t>
            </a:r>
            <a:endParaRPr lang="en-US" sz="3200" dirty="0"/>
          </a:p>
        </p:txBody>
      </p:sp>
      <p:grpSp>
        <p:nvGrpSpPr>
          <p:cNvPr id="19" name="Group 18"/>
          <p:cNvGrpSpPr/>
          <p:nvPr/>
        </p:nvGrpSpPr>
        <p:grpSpPr>
          <a:xfrm>
            <a:off x="328159" y="1042171"/>
            <a:ext cx="656319" cy="1152128"/>
            <a:chOff x="379429" y="1382382"/>
            <a:chExt cx="656319" cy="1152128"/>
          </a:xfrm>
        </p:grpSpPr>
        <p:grpSp>
          <p:nvGrpSpPr>
            <p:cNvPr id="3" name="Group 2"/>
            <p:cNvGrpSpPr/>
            <p:nvPr/>
          </p:nvGrpSpPr>
          <p:grpSpPr>
            <a:xfrm>
              <a:off x="379429" y="1382382"/>
              <a:ext cx="656319" cy="1152128"/>
              <a:chOff x="1187624" y="5088306"/>
              <a:chExt cx="793973" cy="1393772"/>
            </a:xfrm>
          </p:grpSpPr>
          <p:sp>
            <p:nvSpPr>
              <p:cNvPr id="4" name="Snip Same Side Corner Rectangle 3"/>
              <p:cNvSpPr/>
              <p:nvPr/>
            </p:nvSpPr>
            <p:spPr>
              <a:xfrm>
                <a:off x="1187624" y="5661248"/>
                <a:ext cx="793973" cy="820830"/>
              </a:xfrm>
              <a:prstGeom prst="snip2SameRect">
                <a:avLst>
                  <a:gd name="adj1" fmla="val 32023"/>
                  <a:gd name="adj2" fmla="val 0"/>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216683" y="5088306"/>
                <a:ext cx="735853" cy="697015"/>
              </a:xfrm>
              <a:prstGeom prst="ellipse">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531096" y="2006193"/>
              <a:ext cx="352982" cy="400110"/>
            </a:xfrm>
            <a:prstGeom prst="rect">
              <a:avLst/>
            </a:prstGeom>
            <a:noFill/>
          </p:spPr>
          <p:txBody>
            <a:bodyPr wrap="none" rtlCol="0">
              <a:spAutoFit/>
            </a:bodyPr>
            <a:lstStyle/>
            <a:p>
              <a:r>
                <a:rPr lang="en-US" sz="2000" dirty="0" smtClean="0">
                  <a:solidFill>
                    <a:schemeClr val="bg1"/>
                  </a:solidFill>
                  <a:latin typeface="Myriad Pro" pitchFamily="34" charset="0"/>
                </a:rPr>
                <a:t>N</a:t>
              </a:r>
              <a:endParaRPr lang="en-US" sz="2000" dirty="0">
                <a:solidFill>
                  <a:schemeClr val="bg1"/>
                </a:solidFill>
                <a:latin typeface="Myriad Pro" pitchFamily="34" charset="0"/>
              </a:endParaRPr>
            </a:p>
          </p:txBody>
        </p:sp>
      </p:grpSp>
      <p:grpSp>
        <p:nvGrpSpPr>
          <p:cNvPr id="9" name="Group 8"/>
          <p:cNvGrpSpPr/>
          <p:nvPr/>
        </p:nvGrpSpPr>
        <p:grpSpPr>
          <a:xfrm>
            <a:off x="1403647" y="1224668"/>
            <a:ext cx="987075" cy="987075"/>
            <a:chOff x="1559284" y="1426485"/>
            <a:chExt cx="1714483" cy="1714483"/>
          </a:xfrm>
        </p:grpSpPr>
        <p:sp>
          <p:nvSpPr>
            <p:cNvPr id="10" name="Rounded Rectangle 9"/>
            <p:cNvSpPr/>
            <p:nvPr/>
          </p:nvSpPr>
          <p:spPr>
            <a:xfrm>
              <a:off x="1559284" y="1426485"/>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2" name="Picture 2" descr="D:\Dropbox\UW\research\usable_data\CSCW16\slides\01_propos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4117" y="1527232"/>
              <a:ext cx="1294935" cy="1439515"/>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p:cNvSpPr txBox="1"/>
          <p:nvPr/>
        </p:nvSpPr>
        <p:spPr>
          <a:xfrm>
            <a:off x="1113143" y="2314801"/>
            <a:ext cx="1551707" cy="830997"/>
          </a:xfrm>
          <a:prstGeom prst="rect">
            <a:avLst/>
          </a:prstGeom>
          <a:noFill/>
        </p:spPr>
        <p:txBody>
          <a:bodyPr wrap="none" rtlCol="0">
            <a:spAutoFit/>
          </a:bodyPr>
          <a:lstStyle/>
          <a:p>
            <a:pPr algn="ctr"/>
            <a:r>
              <a:rPr lang="en-US" sz="2400" b="1" dirty="0" smtClean="0">
                <a:latin typeface="Myriad Pro" pitchFamily="34" charset="0"/>
              </a:rPr>
              <a:t>Apply for </a:t>
            </a:r>
          </a:p>
          <a:p>
            <a:pPr algn="ctr"/>
            <a:r>
              <a:rPr lang="en-US" sz="2400" b="1" dirty="0" smtClean="0">
                <a:latin typeface="Myriad Pro" pitchFamily="34" charset="0"/>
              </a:rPr>
              <a:t>allocation</a:t>
            </a:r>
            <a:endParaRPr lang="en-US" sz="2400" b="1" dirty="0">
              <a:latin typeface="Myriad Pro" pitchFamily="34" charset="0"/>
            </a:endParaRPr>
          </a:p>
        </p:txBody>
      </p:sp>
      <p:cxnSp>
        <p:nvCxnSpPr>
          <p:cNvPr id="24" name="Straight Arrow Connector 23"/>
          <p:cNvCxnSpPr/>
          <p:nvPr/>
        </p:nvCxnSpPr>
        <p:spPr>
          <a:xfrm flipV="1">
            <a:off x="2486066" y="1731989"/>
            <a:ext cx="359643" cy="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4023472" y="1731989"/>
            <a:ext cx="359643" cy="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558243" y="1731989"/>
            <a:ext cx="359643" cy="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7093014" y="1731989"/>
            <a:ext cx="359643" cy="1"/>
          </a:xfrm>
          <a:prstGeom prst="straightConnector1">
            <a:avLst/>
          </a:prstGeom>
          <a:ln w="381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2941053" y="1224668"/>
            <a:ext cx="987075" cy="987075"/>
            <a:chOff x="3442191" y="1340768"/>
            <a:chExt cx="1714483" cy="1756097"/>
          </a:xfrm>
        </p:grpSpPr>
        <p:sp>
          <p:nvSpPr>
            <p:cNvPr id="15" name="Rounded Rectangle 14"/>
            <p:cNvSpPr/>
            <p:nvPr/>
          </p:nvSpPr>
          <p:spPr>
            <a:xfrm>
              <a:off x="3442191" y="1382382"/>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16" name="Picture 3" descr="D:\Dropbox\UW\research\usable_data\CSCW16\slides\02_preparati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0790" y="1340768"/>
              <a:ext cx="1517284" cy="1686690"/>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TextBox 31"/>
          <p:cNvSpPr txBox="1"/>
          <p:nvPr/>
        </p:nvSpPr>
        <p:spPr>
          <a:xfrm>
            <a:off x="2774741" y="2314801"/>
            <a:ext cx="1323183" cy="830997"/>
          </a:xfrm>
          <a:prstGeom prst="rect">
            <a:avLst/>
          </a:prstGeom>
          <a:noFill/>
        </p:spPr>
        <p:txBody>
          <a:bodyPr wrap="none" rtlCol="0">
            <a:spAutoFit/>
          </a:bodyPr>
          <a:lstStyle/>
          <a:p>
            <a:pPr algn="ctr"/>
            <a:r>
              <a:rPr lang="en-US" sz="2400" b="1" dirty="0" smtClean="0">
                <a:latin typeface="Myriad Pro" pitchFamily="34" charset="0"/>
              </a:rPr>
              <a:t>Prepare </a:t>
            </a:r>
          </a:p>
          <a:p>
            <a:pPr algn="ctr"/>
            <a:r>
              <a:rPr lang="en-US" sz="2400" b="1" dirty="0" smtClean="0">
                <a:latin typeface="Myriad Pro" pitchFamily="34" charset="0"/>
              </a:rPr>
              <a:t>jobs</a:t>
            </a:r>
            <a:endParaRPr lang="en-US" sz="2400" b="1" dirty="0">
              <a:latin typeface="Myriad Pro" pitchFamily="34" charset="0"/>
            </a:endParaRPr>
          </a:p>
        </p:txBody>
      </p:sp>
      <p:grpSp>
        <p:nvGrpSpPr>
          <p:cNvPr id="17" name="Group 16"/>
          <p:cNvGrpSpPr/>
          <p:nvPr/>
        </p:nvGrpSpPr>
        <p:grpSpPr>
          <a:xfrm>
            <a:off x="4478459" y="1224669"/>
            <a:ext cx="984440" cy="987072"/>
            <a:chOff x="1559283" y="3573016"/>
            <a:chExt cx="1714483" cy="1719068"/>
          </a:xfrm>
        </p:grpSpPr>
        <p:sp>
          <p:nvSpPr>
            <p:cNvPr id="18" name="Rounded Rectangle 17"/>
            <p:cNvSpPr/>
            <p:nvPr/>
          </p:nvSpPr>
          <p:spPr>
            <a:xfrm>
              <a:off x="1559283" y="3575309"/>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20" name="Picture 4" descr="D:\Dropbox\UW\research\usable_data\CSCW16\slides\03_queu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3319" y="3573016"/>
              <a:ext cx="1546411" cy="1719068"/>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TextBox 32"/>
          <p:cNvSpPr txBox="1"/>
          <p:nvPr/>
        </p:nvSpPr>
        <p:spPr>
          <a:xfrm>
            <a:off x="4207815" y="2314801"/>
            <a:ext cx="1590564" cy="830997"/>
          </a:xfrm>
          <a:prstGeom prst="rect">
            <a:avLst/>
          </a:prstGeom>
          <a:noFill/>
        </p:spPr>
        <p:txBody>
          <a:bodyPr wrap="none" rtlCol="0">
            <a:spAutoFit/>
          </a:bodyPr>
          <a:lstStyle/>
          <a:p>
            <a:pPr algn="ctr"/>
            <a:r>
              <a:rPr lang="en-US" sz="2400" b="1" dirty="0" smtClean="0">
                <a:latin typeface="Myriad Pro" pitchFamily="34" charset="0"/>
              </a:rPr>
              <a:t>Submit to </a:t>
            </a:r>
          </a:p>
          <a:p>
            <a:pPr algn="ctr"/>
            <a:r>
              <a:rPr lang="en-US" sz="2400" b="1" dirty="0" smtClean="0">
                <a:latin typeface="Myriad Pro" pitchFamily="34" charset="0"/>
              </a:rPr>
              <a:t>queues</a:t>
            </a:r>
            <a:endParaRPr lang="en-US" sz="2400" b="1" dirty="0">
              <a:latin typeface="Myriad Pro" pitchFamily="34" charset="0"/>
            </a:endParaRPr>
          </a:p>
        </p:txBody>
      </p:sp>
      <p:grpSp>
        <p:nvGrpSpPr>
          <p:cNvPr id="21" name="Group 20"/>
          <p:cNvGrpSpPr/>
          <p:nvPr/>
        </p:nvGrpSpPr>
        <p:grpSpPr>
          <a:xfrm>
            <a:off x="6013230" y="1225680"/>
            <a:ext cx="984440" cy="984440"/>
            <a:chOff x="3923928" y="3573015"/>
            <a:chExt cx="1714483" cy="1714483"/>
          </a:xfrm>
        </p:grpSpPr>
        <p:sp>
          <p:nvSpPr>
            <p:cNvPr id="22" name="Rounded Rectangle 21"/>
            <p:cNvSpPr/>
            <p:nvPr/>
          </p:nvSpPr>
          <p:spPr>
            <a:xfrm>
              <a:off x="3923928" y="3573015"/>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23" name="Picture 5" descr="D:\Dropbox\UW\research\usable_data\CSCW16\slides\04_executi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9710" y="3573016"/>
              <a:ext cx="1442919" cy="1604021"/>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TextBox 33"/>
          <p:cNvSpPr txBox="1"/>
          <p:nvPr/>
        </p:nvSpPr>
        <p:spPr>
          <a:xfrm>
            <a:off x="5908270" y="2314801"/>
            <a:ext cx="1370055" cy="830997"/>
          </a:xfrm>
          <a:prstGeom prst="rect">
            <a:avLst/>
          </a:prstGeom>
          <a:noFill/>
        </p:spPr>
        <p:txBody>
          <a:bodyPr wrap="none" rtlCol="0">
            <a:spAutoFit/>
          </a:bodyPr>
          <a:lstStyle/>
          <a:p>
            <a:r>
              <a:rPr lang="en-US" sz="2400" b="1" dirty="0" smtClean="0">
                <a:latin typeface="Myriad Pro" pitchFamily="34" charset="0"/>
              </a:rPr>
              <a:t>Jobs are </a:t>
            </a:r>
          </a:p>
          <a:p>
            <a:r>
              <a:rPr lang="en-US" sz="2400" b="1" dirty="0" smtClean="0">
                <a:latin typeface="Myriad Pro" pitchFamily="34" charset="0"/>
              </a:rPr>
              <a:t>running</a:t>
            </a:r>
            <a:endParaRPr lang="en-US" sz="2400" b="1" dirty="0">
              <a:latin typeface="Myriad Pro" pitchFamily="34" charset="0"/>
            </a:endParaRPr>
          </a:p>
        </p:txBody>
      </p:sp>
      <p:grpSp>
        <p:nvGrpSpPr>
          <p:cNvPr id="25" name="Group 24"/>
          <p:cNvGrpSpPr/>
          <p:nvPr/>
        </p:nvGrpSpPr>
        <p:grpSpPr>
          <a:xfrm>
            <a:off x="7548000" y="1196752"/>
            <a:ext cx="984440" cy="984440"/>
            <a:chOff x="6876256" y="3573014"/>
            <a:chExt cx="1714483" cy="1714483"/>
          </a:xfrm>
        </p:grpSpPr>
        <p:sp>
          <p:nvSpPr>
            <p:cNvPr id="26" name="Rounded Rectangle 25"/>
            <p:cNvSpPr/>
            <p:nvPr/>
          </p:nvSpPr>
          <p:spPr>
            <a:xfrm>
              <a:off x="6876256" y="3573014"/>
              <a:ext cx="1714483" cy="1714483"/>
            </a:xfrm>
            <a:prstGeom prst="roundRect">
              <a:avLst/>
            </a:prstGeom>
            <a:solidFill>
              <a:schemeClr val="accent6">
                <a:lumMod val="60000"/>
                <a:lumOff val="40000"/>
              </a:schemeClr>
            </a:solidFill>
            <a:ln>
              <a:noFill/>
            </a:ln>
            <a:effectLst>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pic>
          <p:nvPicPr>
            <p:cNvPr id="27" name="Picture 6"/>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991733" y="3605673"/>
              <a:ext cx="1483528" cy="1649164"/>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TextBox 34"/>
          <p:cNvSpPr txBox="1"/>
          <p:nvPr/>
        </p:nvSpPr>
        <p:spPr>
          <a:xfrm>
            <a:off x="7388218" y="2314801"/>
            <a:ext cx="1288238" cy="830997"/>
          </a:xfrm>
          <a:prstGeom prst="rect">
            <a:avLst/>
          </a:prstGeom>
          <a:noFill/>
        </p:spPr>
        <p:txBody>
          <a:bodyPr wrap="none" rtlCol="0">
            <a:spAutoFit/>
          </a:bodyPr>
          <a:lstStyle/>
          <a:p>
            <a:r>
              <a:rPr lang="en-US" sz="2400" b="1" dirty="0" smtClean="0">
                <a:latin typeface="Myriad Pro" pitchFamily="34" charset="0"/>
              </a:rPr>
              <a:t>Archive </a:t>
            </a:r>
            <a:br>
              <a:rPr lang="en-US" sz="2400" b="1" dirty="0" smtClean="0">
                <a:latin typeface="Myriad Pro" pitchFamily="34" charset="0"/>
              </a:rPr>
            </a:br>
            <a:r>
              <a:rPr lang="en-US" sz="2400" b="1" dirty="0" smtClean="0">
                <a:latin typeface="Myriad Pro" pitchFamily="34" charset="0"/>
              </a:rPr>
              <a:t>outputs</a:t>
            </a:r>
            <a:endParaRPr lang="en-US" sz="2400" b="1" dirty="0">
              <a:latin typeface="Myriad Pro" pitchFamily="34" charset="0"/>
            </a:endParaRPr>
          </a:p>
        </p:txBody>
      </p:sp>
    </p:spTree>
    <p:extLst>
      <p:ext uri="{BB962C8B-B14F-4D97-AF65-F5344CB8AC3E}">
        <p14:creationId xmlns:p14="http://schemas.microsoft.com/office/powerpoint/2010/main" val="2014693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5976</TotalTime>
  <Words>4092</Words>
  <Application>Microsoft Office PowerPoint</Application>
  <PresentationFormat>On-screen Show (4:3)</PresentationFormat>
  <Paragraphs>299</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佈景主題</vt:lpstr>
      <vt:lpstr>Considering Time in Designing Large-Scale Systems for Scientific Computing </vt:lpstr>
      <vt:lpstr> High Performance Computing (HPC)</vt:lpstr>
      <vt:lpstr>Impact of the NERSC HPC systems</vt:lpstr>
      <vt:lpstr>Impact of the NERSC HPC systems</vt:lpstr>
      <vt:lpstr>Impact of the NERSC HPC systems</vt:lpstr>
      <vt:lpstr>Increased speed, increased efficiency?</vt:lpstr>
      <vt:lpstr>Increased speed, increased efficiency?</vt:lpstr>
      <vt:lpstr>Time as a lens</vt:lpstr>
      <vt:lpstr>An exemplar HPC workflow</vt:lpstr>
      <vt:lpstr>An exemplar HPC workflow</vt:lpstr>
      <vt:lpstr>An exemplar HPC workflow</vt:lpstr>
      <vt:lpstr>An exemplar HPC workflow</vt:lpstr>
      <vt:lpstr>An exemplar HPC workflow</vt:lpstr>
      <vt:lpstr>An exemplar HPC workflow</vt:lpstr>
      <vt:lpstr>An exemplar HPC workflow</vt:lpstr>
      <vt:lpstr>An exemplar HPC workflow</vt:lpstr>
      <vt:lpstr>An exemplar HPC workflow</vt:lpstr>
      <vt:lpstr>PowerPoint Presentation</vt:lpstr>
      <vt:lpstr>Methodology</vt:lpstr>
      <vt:lpstr>Finding 1:  Time cost in preparing jobs</vt:lpstr>
      <vt:lpstr>Finding 2:  Variability and uncertainty in execution</vt:lpstr>
      <vt:lpstr>Finding 3:  Time to handle system upgrades</vt:lpstr>
      <vt:lpstr>Theme 1:  Conflicts between temporal rhythms</vt:lpstr>
      <vt:lpstr>Theme 2:  Challenges in communication</vt:lpstr>
      <vt:lpstr>Theme 3:  Collective Time</vt:lpstr>
      <vt:lpstr>Final take away</vt:lpstr>
      <vt:lpstr>Acknowledgments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Considering Time in Designing Large-Scale Systems for Scientific Computing</dc:title>
  <dc:creator>nanchen</dc:creator>
  <cp:lastModifiedBy>nanchen</cp:lastModifiedBy>
  <cp:revision>186</cp:revision>
  <dcterms:created xsi:type="dcterms:W3CDTF">2015-12-14T22:35:58Z</dcterms:created>
  <dcterms:modified xsi:type="dcterms:W3CDTF">2016-03-03T22:06:40Z</dcterms:modified>
</cp:coreProperties>
</file>