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5" r:id="rId17"/>
    <p:sldId id="272" r:id="rId18"/>
    <p:sldId id="273" r:id="rId19"/>
    <p:sldId id="274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FFFFFF"/>
    <a:srgbClr val="009900"/>
    <a:srgbClr val="FF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542D-8AC2-4C20-91AF-CD6BC5130DD2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1FDC-B162-4456-8A81-6A037427D7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69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584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1FDC-B162-4456-8A81-6A037427D79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95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42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19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57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6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03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6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417E-1DF2-463F-9629-792FFDD1F875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1995-3F66-4177-A639-1FDEC8A718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25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EFAC417E-1DF2-463F-9629-792FFDD1F875}" type="datetimeFigureOut">
              <a:rPr lang="zh-TW" altLang="en-US" smtClean="0"/>
              <a:pPr/>
              <a:t>2012/7/2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62671995-3F66-4177-A639-1FDEC8A718B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caterpillar.onlyfun.net/Gossip/AlgorithmGossip/HanoiTower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otepad.yehyeh.net/Content/DS/CH02/4.php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video" Target="http://www.youtube.com/v/mzjjRPdH9Jw?version=3&amp;hl=zh_TW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74536" y="1484784"/>
            <a:ext cx="5040560" cy="1470025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B050"/>
                </a:solidFill>
              </a:rPr>
              <a:t>101</a:t>
            </a:r>
            <a:r>
              <a:rPr lang="zh-TW" altLang="en-US" sz="5400" dirty="0" smtClean="0">
                <a:solidFill>
                  <a:srgbClr val="00B050"/>
                </a:solidFill>
              </a:rPr>
              <a:t>北一女中</a:t>
            </a:r>
            <a:r>
              <a:rPr lang="en-US" altLang="zh-TW" sz="5400" dirty="0" smtClean="0">
                <a:solidFill>
                  <a:srgbClr val="00B050"/>
                </a:solidFill>
              </a:rPr>
              <a:t/>
            </a:r>
            <a:br>
              <a:rPr lang="en-US" altLang="zh-TW" sz="5400" dirty="0" smtClean="0">
                <a:solidFill>
                  <a:srgbClr val="00B050"/>
                </a:solidFill>
              </a:rPr>
            </a:br>
            <a:r>
              <a:rPr lang="zh-TW" altLang="en-US" sz="5400" dirty="0" smtClean="0">
                <a:solidFill>
                  <a:srgbClr val="00B050"/>
                </a:solidFill>
              </a:rPr>
              <a:t>資訊選手培訓營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pic1a.nipic.com/2008-12-09/2008129141546167_2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5" t="-1667" r="1375" b="19917"/>
          <a:stretch/>
        </p:blipFill>
        <p:spPr bwMode="auto">
          <a:xfrm>
            <a:off x="-972616" y="2780928"/>
            <a:ext cx="6223932" cy="381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923928" y="3501008"/>
            <a:ext cx="4104456" cy="1680592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遞迴、河內塔與</a:t>
            </a:r>
            <a:r>
              <a:rPr lang="en-US" altLang="zh-TW" b="1" dirty="0" smtClean="0">
                <a:solidFill>
                  <a:schemeClr val="tx1"/>
                </a:solidFill>
              </a:rPr>
              <a:t>merge sort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64088" y="461248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2012.07.01 Nan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979712" y="2204864"/>
            <a:ext cx="6773392" cy="1470025"/>
          </a:xfrm>
        </p:spPr>
        <p:txBody>
          <a:bodyPr/>
          <a:lstStyle/>
          <a:p>
            <a:r>
              <a:rPr lang="zh-TW" altLang="en-US" dirty="0" smtClean="0"/>
              <a:t>搬完就世界末日的塔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2051720" y="3645024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經典遞迴問題</a:t>
            </a:r>
            <a:r>
              <a:rPr lang="en-US" altLang="zh-TW" sz="2800" dirty="0" smtClean="0"/>
              <a:t>: </a:t>
            </a:r>
            <a:r>
              <a:rPr lang="zh-TW" altLang="en-US" sz="2800" dirty="0" smtClean="0"/>
              <a:t>河內塔</a:t>
            </a:r>
            <a:endParaRPr lang="zh-TW" altLang="en-US" sz="2800" dirty="0"/>
          </a:p>
        </p:txBody>
      </p:sp>
      <p:pic>
        <p:nvPicPr>
          <p:cNvPr id="4098" name="Picture 2" descr="http://www.installerapps.com/wp-content/uploads/2007/12/snap_21133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52"/>
          <a:stretch/>
        </p:blipFill>
        <p:spPr bwMode="auto">
          <a:xfrm>
            <a:off x="30029" y="4293096"/>
            <a:ext cx="4572000" cy="2378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2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河內塔的故事與規則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520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600" dirty="0" smtClean="0"/>
              <a:t>“</a:t>
            </a:r>
            <a:r>
              <a:rPr lang="zh-TW" altLang="en-US" sz="1600" dirty="0"/>
              <a:t>河內之塔</a:t>
            </a:r>
            <a:r>
              <a:rPr lang="en-US" altLang="zh-TW" sz="1600" dirty="0"/>
              <a:t>(Towers of Hanoi)</a:t>
            </a:r>
            <a:r>
              <a:rPr lang="zh-TW" altLang="en-US" sz="1600" dirty="0"/>
              <a:t>是法國人</a:t>
            </a:r>
            <a:r>
              <a:rPr lang="en-US" altLang="zh-TW" sz="1600" dirty="0" err="1"/>
              <a:t>M.Claus</a:t>
            </a:r>
            <a:r>
              <a:rPr lang="en-US" altLang="zh-TW" sz="1600" dirty="0"/>
              <a:t>(Lucas)</a:t>
            </a:r>
            <a:r>
              <a:rPr lang="zh-TW" altLang="en-US" sz="1600" dirty="0"/>
              <a:t>於</a:t>
            </a:r>
            <a:r>
              <a:rPr lang="en-US" altLang="zh-TW" sz="1600" dirty="0"/>
              <a:t>1883</a:t>
            </a:r>
            <a:r>
              <a:rPr lang="zh-TW" altLang="en-US" sz="1600" dirty="0"/>
              <a:t>年從泰國帶至法國的，河內為越戰時北越的首都，即現在的胡志明市；</a:t>
            </a:r>
            <a:r>
              <a:rPr lang="en-US" altLang="zh-TW" sz="1600" dirty="0"/>
              <a:t>1883</a:t>
            </a:r>
            <a:r>
              <a:rPr lang="zh-TW" altLang="en-US" sz="1600" dirty="0"/>
              <a:t>年法國數學家 </a:t>
            </a:r>
            <a:r>
              <a:rPr lang="en-US" altLang="zh-TW" sz="1600" dirty="0" err="1"/>
              <a:t>Edouard</a:t>
            </a:r>
            <a:r>
              <a:rPr lang="en-US" altLang="zh-TW" sz="1600" dirty="0"/>
              <a:t> Lucas</a:t>
            </a:r>
            <a:r>
              <a:rPr lang="zh-TW" altLang="en-US" sz="1600" dirty="0"/>
              <a:t>曾提及這個故事，據說創世紀時</a:t>
            </a:r>
            <a:r>
              <a:rPr lang="en-US" altLang="zh-TW" sz="1600" dirty="0"/>
              <a:t>Benares</a:t>
            </a:r>
            <a:r>
              <a:rPr lang="zh-TW" altLang="en-US" sz="1600" dirty="0"/>
              <a:t>有一座波羅教塔，是由三支鑽石棒（</a:t>
            </a:r>
            <a:r>
              <a:rPr lang="en-US" altLang="zh-TW" sz="1600" dirty="0" err="1"/>
              <a:t>Pag</a:t>
            </a:r>
            <a:r>
              <a:rPr lang="zh-TW" altLang="en-US" sz="1600" dirty="0"/>
              <a:t>）所支撐，開始時神在第一根棒上放置</a:t>
            </a:r>
            <a:r>
              <a:rPr lang="en-US" altLang="zh-TW" sz="1600" dirty="0"/>
              <a:t>64</a:t>
            </a:r>
            <a:r>
              <a:rPr lang="zh-TW" altLang="en-US" sz="1600" dirty="0"/>
              <a:t>個由上至下依由小 至大排列的金盤（</a:t>
            </a:r>
            <a:r>
              <a:rPr lang="en-US" altLang="zh-TW" sz="1600" dirty="0"/>
              <a:t>Disc</a:t>
            </a:r>
            <a:r>
              <a:rPr lang="zh-TW" altLang="en-US" sz="1600" dirty="0"/>
              <a:t>），並命令僧侶將所有的金盤從第一根石棒移至第三根石棒，且搬運過程中遵守大盤子在小盤子之下的原則，若每日僅搬一個盤子，則當 盤子全數搬運完畢之時，此塔將毀損，而也就是世界末日來臨之時。</a:t>
            </a:r>
            <a:r>
              <a:rPr lang="en-US" altLang="zh-TW" sz="1600" dirty="0" smtClean="0"/>
              <a:t>”</a:t>
            </a:r>
            <a:endParaRPr lang="zh-TW" altLang="en-US" sz="1600" dirty="0"/>
          </a:p>
        </p:txBody>
      </p:sp>
      <p:sp>
        <p:nvSpPr>
          <p:cNvPr id="4" name="矩形 3"/>
          <p:cNvSpPr/>
          <p:nvPr/>
        </p:nvSpPr>
        <p:spPr>
          <a:xfrm>
            <a:off x="2483768" y="3212976"/>
            <a:ext cx="6462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 </a:t>
            </a:r>
            <a:r>
              <a:rPr lang="en-US" altLang="zh-TW" sz="1600" dirty="0" smtClean="0"/>
              <a:t>--</a:t>
            </a:r>
            <a:r>
              <a:rPr lang="zh-TW" altLang="en-US" sz="1600" dirty="0" smtClean="0"/>
              <a:t> </a:t>
            </a:r>
            <a:r>
              <a:rPr lang="en-US" altLang="zh-TW" sz="1600" dirty="0" smtClean="0">
                <a:hlinkClick r:id="rId2"/>
              </a:rPr>
              <a:t>http://caterpillar.onlyfun.net/Gossip/AlgorithmGossip/HanoiTower.htm</a:t>
            </a:r>
            <a:endParaRPr lang="zh-TW" altLang="en-US" sz="1600" dirty="0" smtClean="0"/>
          </a:p>
          <a:p>
            <a:endParaRPr lang="zh-TW" altLang="en-US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6" y="4441708"/>
            <a:ext cx="4788024" cy="170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4952831" y="4869160"/>
            <a:ext cx="39934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一次只能動一個盤子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小的不能在大的下面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AutoNum type="arabicPeriod"/>
            </a:pP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目標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是把所有盤子移到第三根柱子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12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notepad.yehyeh.net/Content/DS/CH02/img/TowerOfHanoiSte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1"/>
            <a:ext cx="8280920" cy="501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395536" y="548680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hlinkClick r:id="rId3"/>
              </a:rPr>
              <a:t>http://notepad.yehyeh.net/Content/DS/CH02/4.php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77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矩形 81"/>
          <p:cNvSpPr/>
          <p:nvPr/>
        </p:nvSpPr>
        <p:spPr>
          <a:xfrm>
            <a:off x="3086087" y="1367669"/>
            <a:ext cx="2854065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矩形 75"/>
          <p:cNvSpPr/>
          <p:nvPr/>
        </p:nvSpPr>
        <p:spPr>
          <a:xfrm>
            <a:off x="3203848" y="4365104"/>
            <a:ext cx="2854065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179512" y="4365104"/>
            <a:ext cx="2854065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3214120" y="1484784"/>
            <a:ext cx="2438654" cy="2110445"/>
            <a:chOff x="683568" y="454459"/>
            <a:chExt cx="2438654" cy="2110445"/>
          </a:xfrm>
        </p:grpSpPr>
        <p:sp>
          <p:nvSpPr>
            <p:cNvPr id="7" name="矩形 6"/>
            <p:cNvSpPr/>
            <p:nvPr/>
          </p:nvSpPr>
          <p:spPr>
            <a:xfrm>
              <a:off x="11156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20157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29158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683568" y="2276872"/>
              <a:ext cx="936104" cy="21602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809582" y="1988840"/>
              <a:ext cx="684076" cy="21602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971600" y="45445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A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1876640" y="454459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B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774050" y="454459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C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標題 1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先從基礎的</a:t>
            </a:r>
            <a:r>
              <a:rPr lang="en-US" altLang="zh-TW" dirty="0" smtClean="0"/>
              <a:t>2</a:t>
            </a:r>
            <a:r>
              <a:rPr lang="zh-TW" altLang="en-US" dirty="0" smtClean="0"/>
              <a:t>個盤子開始看</a:t>
            </a:r>
            <a:endParaRPr lang="zh-TW" altLang="en-US" dirty="0"/>
          </a:p>
        </p:txBody>
      </p:sp>
      <p:sp>
        <p:nvSpPr>
          <p:cNvPr id="77" name="矩形 76"/>
          <p:cNvSpPr/>
          <p:nvPr/>
        </p:nvSpPr>
        <p:spPr>
          <a:xfrm>
            <a:off x="6254439" y="4365104"/>
            <a:ext cx="2854065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1" name="群組 20"/>
          <p:cNvGrpSpPr/>
          <p:nvPr/>
        </p:nvGrpSpPr>
        <p:grpSpPr>
          <a:xfrm>
            <a:off x="281220" y="4504323"/>
            <a:ext cx="2438654" cy="2110445"/>
            <a:chOff x="683568" y="454459"/>
            <a:chExt cx="2438654" cy="2110445"/>
          </a:xfrm>
        </p:grpSpPr>
        <p:sp>
          <p:nvSpPr>
            <p:cNvPr id="22" name="矩形 21"/>
            <p:cNvSpPr/>
            <p:nvPr/>
          </p:nvSpPr>
          <p:spPr>
            <a:xfrm>
              <a:off x="11156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20157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29158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683568" y="2276872"/>
              <a:ext cx="936104" cy="21602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1733988" y="2284091"/>
              <a:ext cx="684076" cy="21602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971600" y="45445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A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876640" y="454459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B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774050" y="454459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C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3491880" y="4504323"/>
            <a:ext cx="2469718" cy="2110445"/>
            <a:chOff x="971600" y="454459"/>
            <a:chExt cx="2469718" cy="2110445"/>
          </a:xfrm>
        </p:grpSpPr>
        <p:sp>
          <p:nvSpPr>
            <p:cNvPr id="58" name="矩形 57"/>
            <p:cNvSpPr/>
            <p:nvPr/>
          </p:nvSpPr>
          <p:spPr>
            <a:xfrm>
              <a:off x="11156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20157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29158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圓角矩形 60"/>
            <p:cNvSpPr/>
            <p:nvPr/>
          </p:nvSpPr>
          <p:spPr>
            <a:xfrm>
              <a:off x="2505214" y="2276872"/>
              <a:ext cx="936104" cy="21602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圓角矩形 61"/>
            <p:cNvSpPr/>
            <p:nvPr/>
          </p:nvSpPr>
          <p:spPr>
            <a:xfrm>
              <a:off x="1733988" y="2284091"/>
              <a:ext cx="684076" cy="21602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971600" y="45445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A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1876640" y="454459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B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2774050" y="454459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C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66" name="群組 65"/>
          <p:cNvGrpSpPr/>
          <p:nvPr/>
        </p:nvGrpSpPr>
        <p:grpSpPr>
          <a:xfrm>
            <a:off x="6516216" y="4504323"/>
            <a:ext cx="2469718" cy="2110445"/>
            <a:chOff x="971600" y="454459"/>
            <a:chExt cx="2469718" cy="2110445"/>
          </a:xfrm>
        </p:grpSpPr>
        <p:sp>
          <p:nvSpPr>
            <p:cNvPr id="67" name="矩形 66"/>
            <p:cNvSpPr/>
            <p:nvPr/>
          </p:nvSpPr>
          <p:spPr>
            <a:xfrm>
              <a:off x="11156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20157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矩形 68"/>
            <p:cNvSpPr/>
            <p:nvPr/>
          </p:nvSpPr>
          <p:spPr>
            <a:xfrm>
              <a:off x="2915816" y="908720"/>
              <a:ext cx="72008" cy="1656184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圓角矩形 69"/>
            <p:cNvSpPr/>
            <p:nvPr/>
          </p:nvSpPr>
          <p:spPr>
            <a:xfrm>
              <a:off x="2505214" y="2276872"/>
              <a:ext cx="936104" cy="21602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圓角矩形 70"/>
            <p:cNvSpPr/>
            <p:nvPr/>
          </p:nvSpPr>
          <p:spPr>
            <a:xfrm>
              <a:off x="2618166" y="2012368"/>
              <a:ext cx="684076" cy="21602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文字方塊 71"/>
            <p:cNvSpPr txBox="1"/>
            <p:nvPr/>
          </p:nvSpPr>
          <p:spPr>
            <a:xfrm>
              <a:off x="971600" y="45445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A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3" name="文字方塊 72"/>
            <p:cNvSpPr txBox="1"/>
            <p:nvPr/>
          </p:nvSpPr>
          <p:spPr>
            <a:xfrm>
              <a:off x="1876640" y="454459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B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74" name="文字方塊 73"/>
            <p:cNvSpPr txBox="1"/>
            <p:nvPr/>
          </p:nvSpPr>
          <p:spPr>
            <a:xfrm>
              <a:off x="2774050" y="454459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C</a:t>
              </a:r>
              <a:endParaRPr lang="zh-TW" alt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文字方塊 18"/>
          <p:cNvSpPr txBox="1"/>
          <p:nvPr/>
        </p:nvSpPr>
        <p:spPr>
          <a:xfrm>
            <a:off x="1673678" y="3415209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</a:t>
            </a:r>
            <a:r>
              <a:rPr lang="en-US" altLang="zh-TW" sz="2400" dirty="0" smtClean="0">
                <a:sym typeface="Wingdings" pitchFamily="2" charset="2"/>
              </a:rPr>
              <a:t>B</a:t>
            </a:r>
            <a:endParaRPr lang="zh-TW" altLang="en-US" sz="2400" dirty="0"/>
          </a:p>
        </p:txBody>
      </p:sp>
      <p:sp>
        <p:nvSpPr>
          <p:cNvPr id="80" name="文字方塊 79"/>
          <p:cNvSpPr txBox="1"/>
          <p:nvPr/>
        </p:nvSpPr>
        <p:spPr>
          <a:xfrm>
            <a:off x="2728324" y="5127575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</a:t>
            </a:r>
            <a:r>
              <a:rPr lang="en-US" altLang="zh-TW" sz="2400" dirty="0" smtClean="0">
                <a:sym typeface="Wingdings" pitchFamily="2" charset="2"/>
              </a:rPr>
              <a:t>C</a:t>
            </a:r>
            <a:endParaRPr lang="zh-TW" altLang="en-US" sz="2400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5796136" y="5143724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B</a:t>
            </a:r>
            <a:r>
              <a:rPr lang="en-US" altLang="zh-TW" sz="2400" dirty="0" smtClean="0">
                <a:sym typeface="Wingdings" pitchFamily="2" charset="2"/>
              </a:rPr>
              <a:t>C</a:t>
            </a:r>
            <a:endParaRPr lang="zh-TW" altLang="en-US" sz="2400" dirty="0"/>
          </a:p>
        </p:txBody>
      </p:sp>
      <p:cxnSp>
        <p:nvCxnSpPr>
          <p:cNvPr id="11264" name="直線單箭頭接點 11263"/>
          <p:cNvCxnSpPr>
            <a:stCxn id="82" idx="1"/>
            <a:endCxn id="18" idx="0"/>
          </p:cNvCxnSpPr>
          <p:nvPr/>
        </p:nvCxnSpPr>
        <p:spPr>
          <a:xfrm flipH="1">
            <a:off x="1606545" y="2591805"/>
            <a:ext cx="1479542" cy="1773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69" name="直線單箭頭接點 11268"/>
          <p:cNvCxnSpPr>
            <a:stCxn id="18" idx="3"/>
            <a:endCxn id="76" idx="1"/>
          </p:cNvCxnSpPr>
          <p:nvPr/>
        </p:nvCxnSpPr>
        <p:spPr>
          <a:xfrm>
            <a:off x="3033577" y="5589240"/>
            <a:ext cx="1702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1" name="直線單箭頭接點 11270"/>
          <p:cNvCxnSpPr>
            <a:stCxn id="76" idx="3"/>
            <a:endCxn id="77" idx="1"/>
          </p:cNvCxnSpPr>
          <p:nvPr/>
        </p:nvCxnSpPr>
        <p:spPr>
          <a:xfrm>
            <a:off x="6057913" y="5589240"/>
            <a:ext cx="1965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18" grpId="0" animBg="1"/>
      <p:bldP spid="77" grpId="0" animBg="1"/>
      <p:bldP spid="19" grpId="0"/>
      <p:bldP spid="80" grpId="0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958103"/>
          </a:xfrm>
        </p:spPr>
        <p:txBody>
          <a:bodyPr/>
          <a:lstStyle/>
          <a:p>
            <a:r>
              <a:rPr lang="zh-TW" altLang="en-US" dirty="0" smtClean="0"/>
              <a:t>如果是三個以上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grpSp>
        <p:nvGrpSpPr>
          <p:cNvPr id="33" name="群組 32"/>
          <p:cNvGrpSpPr/>
          <p:nvPr/>
        </p:nvGrpSpPr>
        <p:grpSpPr>
          <a:xfrm>
            <a:off x="3639703" y="1412776"/>
            <a:ext cx="2599998" cy="2052228"/>
            <a:chOff x="3249997" y="1412776"/>
            <a:chExt cx="2712259" cy="2448272"/>
          </a:xfrm>
        </p:grpSpPr>
        <p:sp>
          <p:nvSpPr>
            <p:cNvPr id="3" name="矩形 2"/>
            <p:cNvSpPr/>
            <p:nvPr/>
          </p:nvSpPr>
          <p:spPr>
            <a:xfrm>
              <a:off x="3249997" y="1412776"/>
              <a:ext cx="2712259" cy="24482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8" name="群組 17"/>
            <p:cNvGrpSpPr/>
            <p:nvPr/>
          </p:nvGrpSpPr>
          <p:grpSpPr>
            <a:xfrm>
              <a:off x="3429183" y="1529891"/>
              <a:ext cx="2366953" cy="2110445"/>
              <a:chOff x="3307926" y="1781519"/>
              <a:chExt cx="2366953" cy="2110445"/>
            </a:xfrm>
          </p:grpSpPr>
          <p:grpSp>
            <p:nvGrpSpPr>
              <p:cNvPr id="4" name="群組 3"/>
              <p:cNvGrpSpPr/>
              <p:nvPr/>
            </p:nvGrpSpPr>
            <p:grpSpPr>
              <a:xfrm>
                <a:off x="3482280" y="1781519"/>
                <a:ext cx="2192599" cy="2110445"/>
                <a:chOff x="929623" y="454459"/>
                <a:chExt cx="2192599" cy="2110445"/>
              </a:xfrm>
            </p:grpSpPr>
            <p:sp>
              <p:nvSpPr>
                <p:cNvPr id="5" name="矩形 4"/>
                <p:cNvSpPr/>
                <p:nvPr/>
              </p:nvSpPr>
              <p:spPr>
                <a:xfrm>
                  <a:off x="11156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" name="矩形 5"/>
                <p:cNvSpPr/>
                <p:nvPr/>
              </p:nvSpPr>
              <p:spPr>
                <a:xfrm>
                  <a:off x="20157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" name="矩形 6"/>
                <p:cNvSpPr/>
                <p:nvPr/>
              </p:nvSpPr>
              <p:spPr>
                <a:xfrm>
                  <a:off x="29158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" name="文字方塊 9"/>
                <p:cNvSpPr txBox="1"/>
                <p:nvPr/>
              </p:nvSpPr>
              <p:spPr>
                <a:xfrm>
                  <a:off x="971600" y="454459"/>
                  <a:ext cx="3706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A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1" name="文字方塊 10"/>
                <p:cNvSpPr txBox="1"/>
                <p:nvPr/>
              </p:nvSpPr>
              <p:spPr>
                <a:xfrm>
                  <a:off x="1876640" y="454459"/>
                  <a:ext cx="357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B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" name="圓角矩形 7"/>
                <p:cNvSpPr/>
                <p:nvPr/>
              </p:nvSpPr>
              <p:spPr>
                <a:xfrm>
                  <a:off x="929623" y="1957924"/>
                  <a:ext cx="43204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" name="圓角矩形 8"/>
                <p:cNvSpPr/>
                <p:nvPr/>
              </p:nvSpPr>
              <p:spPr>
                <a:xfrm>
                  <a:off x="992425" y="1669892"/>
                  <a:ext cx="31572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" name="文字方塊 11"/>
                <p:cNvSpPr txBox="1"/>
                <p:nvPr/>
              </p:nvSpPr>
              <p:spPr>
                <a:xfrm>
                  <a:off x="2774050" y="454459"/>
                  <a:ext cx="3481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C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14" name="圓角矩形 13"/>
              <p:cNvSpPr/>
              <p:nvPr/>
            </p:nvSpPr>
            <p:spPr>
              <a:xfrm>
                <a:off x="3307926" y="3586664"/>
                <a:ext cx="800188" cy="216024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圓角矩形 15"/>
              <p:cNvSpPr/>
              <p:nvPr/>
            </p:nvSpPr>
            <p:spPr>
              <a:xfrm>
                <a:off x="3409572" y="2919604"/>
                <a:ext cx="592893" cy="612468"/>
              </a:xfrm>
              <a:prstGeom prst="roundRect">
                <a:avLst/>
              </a:prstGeom>
              <a:solidFill>
                <a:srgbClr val="9BBB59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17" name="文字方塊 16"/>
          <p:cNvSpPr txBox="1"/>
          <p:nvPr/>
        </p:nvSpPr>
        <p:spPr>
          <a:xfrm>
            <a:off x="2215531" y="1530865"/>
            <a:ext cx="14364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就把除了最後一個盤子之外的所有盤子看成一個盤子→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2" name="群組 61"/>
          <p:cNvGrpSpPr/>
          <p:nvPr/>
        </p:nvGrpSpPr>
        <p:grpSpPr>
          <a:xfrm>
            <a:off x="58628" y="4221088"/>
            <a:ext cx="2599998" cy="2052228"/>
            <a:chOff x="3249997" y="1412776"/>
            <a:chExt cx="2712259" cy="2448272"/>
          </a:xfrm>
        </p:grpSpPr>
        <p:sp>
          <p:nvSpPr>
            <p:cNvPr id="63" name="矩形 62"/>
            <p:cNvSpPr/>
            <p:nvPr/>
          </p:nvSpPr>
          <p:spPr>
            <a:xfrm>
              <a:off x="3249997" y="1412776"/>
              <a:ext cx="2712259" cy="24482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4" name="群組 63"/>
            <p:cNvGrpSpPr/>
            <p:nvPr/>
          </p:nvGrpSpPr>
          <p:grpSpPr>
            <a:xfrm>
              <a:off x="3429183" y="1529891"/>
              <a:ext cx="2366953" cy="2110445"/>
              <a:chOff x="3307926" y="1781519"/>
              <a:chExt cx="2366953" cy="2110445"/>
            </a:xfrm>
          </p:grpSpPr>
          <p:grpSp>
            <p:nvGrpSpPr>
              <p:cNvPr id="65" name="群組 64"/>
              <p:cNvGrpSpPr/>
              <p:nvPr/>
            </p:nvGrpSpPr>
            <p:grpSpPr>
              <a:xfrm>
                <a:off x="3524257" y="1781519"/>
                <a:ext cx="2150622" cy="2110445"/>
                <a:chOff x="971600" y="454459"/>
                <a:chExt cx="2150622" cy="2110445"/>
              </a:xfrm>
            </p:grpSpPr>
            <p:sp>
              <p:nvSpPr>
                <p:cNvPr id="68" name="矩形 67"/>
                <p:cNvSpPr/>
                <p:nvPr/>
              </p:nvSpPr>
              <p:spPr>
                <a:xfrm>
                  <a:off x="11156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9" name="矩形 68"/>
                <p:cNvSpPr/>
                <p:nvPr/>
              </p:nvSpPr>
              <p:spPr>
                <a:xfrm>
                  <a:off x="20157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0" name="矩形 69"/>
                <p:cNvSpPr/>
                <p:nvPr/>
              </p:nvSpPr>
              <p:spPr>
                <a:xfrm>
                  <a:off x="29158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1" name="文字方塊 70"/>
                <p:cNvSpPr txBox="1"/>
                <p:nvPr/>
              </p:nvSpPr>
              <p:spPr>
                <a:xfrm>
                  <a:off x="971600" y="454459"/>
                  <a:ext cx="3706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A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72" name="文字方塊 71"/>
                <p:cNvSpPr txBox="1"/>
                <p:nvPr/>
              </p:nvSpPr>
              <p:spPr>
                <a:xfrm>
                  <a:off x="1876640" y="454459"/>
                  <a:ext cx="357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B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73" name="圓角矩形 72"/>
                <p:cNvSpPr/>
                <p:nvPr/>
              </p:nvSpPr>
              <p:spPr>
                <a:xfrm>
                  <a:off x="1829297" y="2281560"/>
                  <a:ext cx="43204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4" name="圓角矩形 73"/>
                <p:cNvSpPr/>
                <p:nvPr/>
              </p:nvSpPr>
              <p:spPr>
                <a:xfrm>
                  <a:off x="1892098" y="1993528"/>
                  <a:ext cx="31572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5" name="文字方塊 74"/>
                <p:cNvSpPr txBox="1"/>
                <p:nvPr/>
              </p:nvSpPr>
              <p:spPr>
                <a:xfrm>
                  <a:off x="2774050" y="454459"/>
                  <a:ext cx="3481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C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66" name="圓角矩形 65"/>
              <p:cNvSpPr/>
              <p:nvPr/>
            </p:nvSpPr>
            <p:spPr>
              <a:xfrm>
                <a:off x="3307926" y="3586664"/>
                <a:ext cx="800188" cy="216024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7" name="圓角矩形 66"/>
              <p:cNvSpPr/>
              <p:nvPr/>
            </p:nvSpPr>
            <p:spPr>
              <a:xfrm>
                <a:off x="4307930" y="3263675"/>
                <a:ext cx="592893" cy="612468"/>
              </a:xfrm>
              <a:prstGeom prst="roundRect">
                <a:avLst/>
              </a:prstGeom>
              <a:solidFill>
                <a:srgbClr val="9BBB59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76" name="群組 75"/>
          <p:cNvGrpSpPr/>
          <p:nvPr/>
        </p:nvGrpSpPr>
        <p:grpSpPr>
          <a:xfrm>
            <a:off x="2983221" y="4221088"/>
            <a:ext cx="2812915" cy="2052228"/>
            <a:chOff x="3301571" y="1412776"/>
            <a:chExt cx="2934369" cy="2448272"/>
          </a:xfrm>
        </p:grpSpPr>
        <p:sp>
          <p:nvSpPr>
            <p:cNvPr id="77" name="矩形 76"/>
            <p:cNvSpPr/>
            <p:nvPr/>
          </p:nvSpPr>
          <p:spPr>
            <a:xfrm>
              <a:off x="3301571" y="1412776"/>
              <a:ext cx="2934369" cy="24482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78" name="群組 77"/>
            <p:cNvGrpSpPr/>
            <p:nvPr/>
          </p:nvGrpSpPr>
          <p:grpSpPr>
            <a:xfrm>
              <a:off x="3645514" y="1529891"/>
              <a:ext cx="2387453" cy="2110445"/>
              <a:chOff x="3524257" y="1781519"/>
              <a:chExt cx="2387453" cy="2110445"/>
            </a:xfrm>
          </p:grpSpPr>
          <p:grpSp>
            <p:nvGrpSpPr>
              <p:cNvPr id="79" name="群組 78"/>
              <p:cNvGrpSpPr/>
              <p:nvPr/>
            </p:nvGrpSpPr>
            <p:grpSpPr>
              <a:xfrm>
                <a:off x="3524257" y="1781519"/>
                <a:ext cx="2150622" cy="2110445"/>
                <a:chOff x="971600" y="454459"/>
                <a:chExt cx="2150622" cy="2110445"/>
              </a:xfrm>
            </p:grpSpPr>
            <p:sp>
              <p:nvSpPr>
                <p:cNvPr id="82" name="矩形 81"/>
                <p:cNvSpPr/>
                <p:nvPr/>
              </p:nvSpPr>
              <p:spPr>
                <a:xfrm>
                  <a:off x="11156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3" name="矩形 82"/>
                <p:cNvSpPr/>
                <p:nvPr/>
              </p:nvSpPr>
              <p:spPr>
                <a:xfrm>
                  <a:off x="20157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4" name="矩形 83"/>
                <p:cNvSpPr/>
                <p:nvPr/>
              </p:nvSpPr>
              <p:spPr>
                <a:xfrm>
                  <a:off x="29158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5" name="文字方塊 84"/>
                <p:cNvSpPr txBox="1"/>
                <p:nvPr/>
              </p:nvSpPr>
              <p:spPr>
                <a:xfrm>
                  <a:off x="971600" y="454459"/>
                  <a:ext cx="3706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A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6" name="文字方塊 85"/>
                <p:cNvSpPr txBox="1"/>
                <p:nvPr/>
              </p:nvSpPr>
              <p:spPr>
                <a:xfrm>
                  <a:off x="1876640" y="454459"/>
                  <a:ext cx="357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B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7" name="圓角矩形 86"/>
                <p:cNvSpPr/>
                <p:nvPr/>
              </p:nvSpPr>
              <p:spPr>
                <a:xfrm>
                  <a:off x="1829297" y="2281560"/>
                  <a:ext cx="43204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8" name="圓角矩形 87"/>
                <p:cNvSpPr/>
                <p:nvPr/>
              </p:nvSpPr>
              <p:spPr>
                <a:xfrm>
                  <a:off x="1892098" y="1993528"/>
                  <a:ext cx="31572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9" name="文字方塊 88"/>
                <p:cNvSpPr txBox="1"/>
                <p:nvPr/>
              </p:nvSpPr>
              <p:spPr>
                <a:xfrm>
                  <a:off x="2774050" y="454459"/>
                  <a:ext cx="3481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C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80" name="圓角矩形 79"/>
              <p:cNvSpPr/>
              <p:nvPr/>
            </p:nvSpPr>
            <p:spPr>
              <a:xfrm>
                <a:off x="5111522" y="3586664"/>
                <a:ext cx="800188" cy="216024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1" name="圓角矩形 80"/>
              <p:cNvSpPr/>
              <p:nvPr/>
            </p:nvSpPr>
            <p:spPr>
              <a:xfrm>
                <a:off x="4307930" y="3263675"/>
                <a:ext cx="592893" cy="612468"/>
              </a:xfrm>
              <a:prstGeom prst="roundRect">
                <a:avLst/>
              </a:prstGeom>
              <a:solidFill>
                <a:srgbClr val="9BBB59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90" name="群組 89"/>
          <p:cNvGrpSpPr/>
          <p:nvPr/>
        </p:nvGrpSpPr>
        <p:grpSpPr>
          <a:xfrm>
            <a:off x="6084168" y="4221088"/>
            <a:ext cx="2812915" cy="2052228"/>
            <a:chOff x="3301571" y="1412776"/>
            <a:chExt cx="2934369" cy="2448272"/>
          </a:xfrm>
        </p:grpSpPr>
        <p:sp>
          <p:nvSpPr>
            <p:cNvPr id="91" name="矩形 90"/>
            <p:cNvSpPr/>
            <p:nvPr/>
          </p:nvSpPr>
          <p:spPr>
            <a:xfrm>
              <a:off x="3301571" y="1412776"/>
              <a:ext cx="2934369" cy="24482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92" name="群組 91"/>
            <p:cNvGrpSpPr/>
            <p:nvPr/>
          </p:nvGrpSpPr>
          <p:grpSpPr>
            <a:xfrm>
              <a:off x="3645514" y="1529891"/>
              <a:ext cx="2387453" cy="2110445"/>
              <a:chOff x="3524257" y="1781519"/>
              <a:chExt cx="2387453" cy="2110445"/>
            </a:xfrm>
          </p:grpSpPr>
          <p:grpSp>
            <p:nvGrpSpPr>
              <p:cNvPr id="93" name="群組 92"/>
              <p:cNvGrpSpPr/>
              <p:nvPr/>
            </p:nvGrpSpPr>
            <p:grpSpPr>
              <a:xfrm>
                <a:off x="3524257" y="1781519"/>
                <a:ext cx="2210041" cy="2110445"/>
                <a:chOff x="971600" y="454459"/>
                <a:chExt cx="2210041" cy="2110445"/>
              </a:xfrm>
            </p:grpSpPr>
            <p:sp>
              <p:nvSpPr>
                <p:cNvPr id="96" name="矩形 95"/>
                <p:cNvSpPr/>
                <p:nvPr/>
              </p:nvSpPr>
              <p:spPr>
                <a:xfrm>
                  <a:off x="11156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7" name="矩形 96"/>
                <p:cNvSpPr/>
                <p:nvPr/>
              </p:nvSpPr>
              <p:spPr>
                <a:xfrm>
                  <a:off x="20157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8" name="矩形 97"/>
                <p:cNvSpPr/>
                <p:nvPr/>
              </p:nvSpPr>
              <p:spPr>
                <a:xfrm>
                  <a:off x="2915816" y="908720"/>
                  <a:ext cx="72008" cy="1656184"/>
                </a:xfrm>
                <a:prstGeom prst="rect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9" name="文字方塊 98"/>
                <p:cNvSpPr txBox="1"/>
                <p:nvPr/>
              </p:nvSpPr>
              <p:spPr>
                <a:xfrm>
                  <a:off x="971600" y="454459"/>
                  <a:ext cx="3706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A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00" name="文字方塊 99"/>
                <p:cNvSpPr txBox="1"/>
                <p:nvPr/>
              </p:nvSpPr>
              <p:spPr>
                <a:xfrm>
                  <a:off x="1876640" y="454459"/>
                  <a:ext cx="357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B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01" name="圓角矩形 100"/>
                <p:cNvSpPr/>
                <p:nvPr/>
              </p:nvSpPr>
              <p:spPr>
                <a:xfrm>
                  <a:off x="2749593" y="1913940"/>
                  <a:ext cx="43204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2" name="圓角矩形 101"/>
                <p:cNvSpPr/>
                <p:nvPr/>
              </p:nvSpPr>
              <p:spPr>
                <a:xfrm>
                  <a:off x="2812392" y="1625908"/>
                  <a:ext cx="315728" cy="216024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3" name="文字方塊 102"/>
                <p:cNvSpPr txBox="1"/>
                <p:nvPr/>
              </p:nvSpPr>
              <p:spPr>
                <a:xfrm>
                  <a:off x="2774050" y="454459"/>
                  <a:ext cx="3481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2400" b="1" dirty="0" smtClean="0">
                      <a:solidFill>
                        <a:schemeClr val="accent6">
                          <a:lumMod val="50000"/>
                        </a:schemeClr>
                      </a:solidFill>
                    </a:rPr>
                    <a:t>C</a:t>
                  </a:r>
                  <a:endParaRPr lang="zh-TW" altLang="en-US" sz="2400" b="1" dirty="0">
                    <a:solidFill>
                      <a:schemeClr val="accent6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94" name="圓角矩形 93"/>
              <p:cNvSpPr/>
              <p:nvPr/>
            </p:nvSpPr>
            <p:spPr>
              <a:xfrm>
                <a:off x="5111522" y="3586664"/>
                <a:ext cx="800188" cy="216024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圓角矩形 94"/>
              <p:cNvSpPr/>
              <p:nvPr/>
            </p:nvSpPr>
            <p:spPr>
              <a:xfrm>
                <a:off x="5216520" y="2888490"/>
                <a:ext cx="592893" cy="612468"/>
              </a:xfrm>
              <a:prstGeom prst="roundRect">
                <a:avLst/>
              </a:prstGeom>
              <a:solidFill>
                <a:srgbClr val="9BBB59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cxnSp>
        <p:nvCxnSpPr>
          <p:cNvPr id="105" name="直線單箭頭接點 104"/>
          <p:cNvCxnSpPr>
            <a:stCxn id="3" idx="1"/>
            <a:endCxn id="63" idx="0"/>
          </p:cNvCxnSpPr>
          <p:nvPr/>
        </p:nvCxnSpPr>
        <p:spPr>
          <a:xfrm flipH="1">
            <a:off x="1358627" y="2438890"/>
            <a:ext cx="2281076" cy="1782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單箭頭接點 106"/>
          <p:cNvCxnSpPr>
            <a:stCxn id="63" idx="3"/>
            <a:endCxn id="77" idx="1"/>
          </p:cNvCxnSpPr>
          <p:nvPr/>
        </p:nvCxnSpPr>
        <p:spPr>
          <a:xfrm>
            <a:off x="2658626" y="5247202"/>
            <a:ext cx="3245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單箭頭接點 110"/>
          <p:cNvCxnSpPr>
            <a:stCxn id="77" idx="3"/>
            <a:endCxn id="91" idx="1"/>
          </p:cNvCxnSpPr>
          <p:nvPr/>
        </p:nvCxnSpPr>
        <p:spPr>
          <a:xfrm>
            <a:off x="5796136" y="524720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文字方塊 111"/>
          <p:cNvSpPr txBox="1"/>
          <p:nvPr/>
        </p:nvSpPr>
        <p:spPr>
          <a:xfrm>
            <a:off x="1403648" y="3140968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</a:t>
            </a:r>
            <a:r>
              <a:rPr lang="en-US" altLang="zh-TW" sz="2400" dirty="0" smtClean="0">
                <a:sym typeface="Wingdings" pitchFamily="2" charset="2"/>
              </a:rPr>
              <a:t>B</a:t>
            </a:r>
            <a:endParaRPr lang="zh-TW" altLang="en-US" sz="2400" dirty="0"/>
          </a:p>
        </p:txBody>
      </p:sp>
      <p:sp>
        <p:nvSpPr>
          <p:cNvPr id="113" name="文字方塊 112"/>
          <p:cNvSpPr txBox="1"/>
          <p:nvPr/>
        </p:nvSpPr>
        <p:spPr>
          <a:xfrm>
            <a:off x="2458294" y="4853334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</a:t>
            </a:r>
            <a:r>
              <a:rPr lang="en-US" altLang="zh-TW" sz="2400" dirty="0" smtClean="0">
                <a:sym typeface="Wingdings" pitchFamily="2" charset="2"/>
              </a:rPr>
              <a:t>C</a:t>
            </a:r>
            <a:endParaRPr lang="zh-TW" altLang="en-US" sz="2400" dirty="0"/>
          </a:p>
        </p:txBody>
      </p:sp>
      <p:sp>
        <p:nvSpPr>
          <p:cNvPr id="114" name="文字方塊 113"/>
          <p:cNvSpPr txBox="1"/>
          <p:nvPr/>
        </p:nvSpPr>
        <p:spPr>
          <a:xfrm>
            <a:off x="5526106" y="4869483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B</a:t>
            </a:r>
            <a:r>
              <a:rPr lang="en-US" altLang="zh-TW" sz="2400" dirty="0" smtClean="0">
                <a:sym typeface="Wingdings" pitchFamily="2" charset="2"/>
              </a:rPr>
              <a:t>C</a:t>
            </a:r>
            <a:endParaRPr lang="zh-TW" altLang="en-US" sz="2400" dirty="0"/>
          </a:p>
        </p:txBody>
      </p:sp>
      <p:sp>
        <p:nvSpPr>
          <p:cNvPr id="115" name="文字方塊 114"/>
          <p:cNvSpPr txBox="1"/>
          <p:nvPr/>
        </p:nvSpPr>
        <p:spPr>
          <a:xfrm>
            <a:off x="1475656" y="6242287"/>
            <a:ext cx="5995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把上面的大盤子從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移到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和從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移到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的這件事，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正是另一個河內塔問題。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”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03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14" grpId="0"/>
      <p:bldP spid="1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Pseudo Code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468674" cy="412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825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458" y="16618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講了這麼多，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到底什麼時候會用到</a:t>
            </a:r>
            <a:r>
              <a:rPr lang="zh-TW" altLang="en-US" dirty="0"/>
              <a:t>遞迴</a:t>
            </a:r>
            <a:r>
              <a:rPr lang="zh-TW" altLang="en-US" dirty="0" smtClean="0"/>
              <a:t>呢？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055186" y="3570981"/>
            <a:ext cx="7421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分而治之 </a:t>
            </a:r>
            <a:r>
              <a:rPr lang="en-US" altLang="zh-TW" sz="3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“Divide and Conquer”</a:t>
            </a:r>
            <a:endParaRPr lang="zh-TW" altLang="en-US" sz="3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31626" y="4542219"/>
            <a:ext cx="5109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大的問題可以切成小的問題來做，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做完再湊出大的問題的解答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”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153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2483768" y="2130425"/>
            <a:ext cx="5974432" cy="1470025"/>
          </a:xfrm>
        </p:spPr>
        <p:txBody>
          <a:bodyPr/>
          <a:lstStyle/>
          <a:p>
            <a:r>
              <a:rPr lang="zh-TW" altLang="en-US" dirty="0" smtClean="0"/>
              <a:t>合併排序 </a:t>
            </a:r>
            <a:r>
              <a:rPr lang="en-US" altLang="zh-TW" dirty="0" smtClean="0"/>
              <a:t>Merge Sort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3171800" y="3356992"/>
            <a:ext cx="4856584" cy="1752600"/>
          </a:xfrm>
        </p:spPr>
        <p:txBody>
          <a:bodyPr/>
          <a:lstStyle/>
          <a:p>
            <a:r>
              <a:rPr lang="zh-TW" altLang="en-US" dirty="0" smtClean="0"/>
              <a:t>遞迴與分而治之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(Divide and Conquer)</a:t>
            </a:r>
            <a:endParaRPr lang="zh-TW" altLang="en-US" dirty="0"/>
          </a:p>
        </p:txBody>
      </p:sp>
      <p:pic>
        <p:nvPicPr>
          <p:cNvPr id="1026" name="Picture 2" descr="http://www.genengnews.com/media/images/GENHighlight/June21_2010_8232965_LittleMenPushPuzzlePieces_ValeantBiovailMerge18891913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70" y="4509120"/>
            <a:ext cx="3211783" cy="188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75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排序問題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1484784"/>
            <a:ext cx="6955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給你一堆數字，請你把他按照大小順序排好。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”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691680" y="2636912"/>
            <a:ext cx="6437830" cy="2160240"/>
            <a:chOff x="1691680" y="2636912"/>
            <a:chExt cx="6437830" cy="2160240"/>
          </a:xfrm>
        </p:grpSpPr>
        <p:pic>
          <p:nvPicPr>
            <p:cNvPr id="2050" name="Picture 2" descr="http://karenranney.files.wordpress.com/2010/12/bubbl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2636912"/>
              <a:ext cx="2160240" cy="2160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文字方塊 5"/>
            <p:cNvSpPr txBox="1"/>
            <p:nvPr/>
          </p:nvSpPr>
          <p:spPr>
            <a:xfrm>
              <a:off x="3851920" y="3301533"/>
              <a:ext cx="42775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latin typeface="微軟正黑體" pitchFamily="34" charset="-120"/>
                  <a:ea typeface="微軟正黑體" pitchFamily="34" charset="-120"/>
                </a:rPr>
                <a:t>之前你可能有學過泡泡排序</a:t>
              </a:r>
              <a:r>
                <a:rPr lang="en-US" altLang="zh-TW" sz="2400" dirty="0" smtClean="0">
                  <a:latin typeface="微軟正黑體" pitchFamily="34" charset="-120"/>
                  <a:ea typeface="微軟正黑體" pitchFamily="34" charset="-120"/>
                </a:rPr>
                <a:t>(bubble sort)</a:t>
              </a:r>
              <a:endParaRPr lang="zh-TW" altLang="en-US" sz="24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1691680" y="5431342"/>
            <a:ext cx="707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它的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worst case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複雜度是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O(n</a:t>
            </a:r>
            <a:r>
              <a:rPr lang="en-US" altLang="zh-TW" sz="2400" baseline="30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，有更好的做法嗎？</a:t>
            </a:r>
            <a:endParaRPr lang="zh-TW" altLang="en-US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318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8030" y="726543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有！我們</a:t>
            </a:r>
            <a:r>
              <a:rPr lang="zh-TW" altLang="en-US" sz="4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有合併排序</a:t>
            </a:r>
            <a:r>
              <a:rPr lang="en-US" altLang="zh-TW" sz="4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(merge sort</a:t>
            </a:r>
            <a:r>
              <a:rPr lang="en-US" altLang="zh-TW" sz="4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！</a:t>
            </a:r>
            <a:endParaRPr lang="zh-TW" altLang="en-US" sz="40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 descr="http://upload.wikimedia.org/wikipedia/commons/6/60/Mergesort_algorithm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30" y="2099481"/>
            <a:ext cx="2919834" cy="36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635896" y="2858160"/>
            <a:ext cx="5508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合併排序的特點：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採用遞迴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分而治之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O(</a:t>
            </a:r>
            <a:r>
              <a:rPr lang="en-US" altLang="zh-TW" sz="2400" dirty="0" err="1" smtClean="0">
                <a:latin typeface="微軟正黑體" pitchFamily="34" charset="-120"/>
                <a:ea typeface="微軟正黑體" pitchFamily="34" charset="-120"/>
              </a:rPr>
              <a:t>nlogn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，排序問題的最佳解之一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用空間換取時間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AutoNum type="arabicPeriod"/>
            </a:pP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848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979712" y="2204864"/>
            <a:ext cx="6773392" cy="1470025"/>
          </a:xfrm>
        </p:spPr>
        <p:txBody>
          <a:bodyPr/>
          <a:lstStyle/>
          <a:p>
            <a:r>
              <a:rPr lang="zh-TW" altLang="en-US" dirty="0" smtClean="0"/>
              <a:t>遞迴，原來是這麼回事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2051720" y="3645024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讓我們</a:t>
            </a:r>
            <a:r>
              <a:rPr lang="zh-TW" altLang="en-US" sz="2800" dirty="0"/>
              <a:t>從函數</a:t>
            </a:r>
            <a:r>
              <a:rPr lang="zh-TW" altLang="en-US" sz="2800" dirty="0" smtClean="0"/>
              <a:t>執行</a:t>
            </a:r>
            <a:r>
              <a:rPr lang="zh-TW" altLang="en-US" sz="2800" dirty="0"/>
              <a:t>來了解遞迴的</a:t>
            </a:r>
            <a:r>
              <a:rPr lang="zh-TW" altLang="en-US" sz="2800" dirty="0" smtClean="0"/>
              <a:t>真義</a:t>
            </a:r>
            <a:endParaRPr lang="zh-TW" altLang="en-US" sz="2800" dirty="0"/>
          </a:p>
        </p:txBody>
      </p:sp>
      <p:pic>
        <p:nvPicPr>
          <p:cNvPr id="1026" name="Picture 2" descr="http://s4.thisnext.com/media/largest_dimension/59BE77E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69" y="3068960"/>
            <a:ext cx="4173305" cy="417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0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880" y="299695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讓我們來實際操作一下吧！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232237" y="4427984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請準備一副撲克牌，拿出其中一個花色的七張牌，</a:t>
            </a:r>
            <a:endParaRPr lang="en-US" altLang="zh-TW" sz="24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隨意洗牌，再把它攤在桌上排一排</a:t>
            </a:r>
            <a:endParaRPr lang="zh-TW" altLang="en-US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122" name="Picture 2" descr="https://encrypted-tbn1.google.com/images?q=tbn:ANd9GcSVAjQDSlwhoL_XbRIqJY9MnRNMFB5CMfmHibH5I_T824ZVHLBk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4" y="-6592"/>
            <a:ext cx="4010474" cy="249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1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" name="mzjjRPdH9Jw?version=3&amp;hl=zh_T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5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Pseudo Code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3134748" cy="1516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628800"/>
            <a:ext cx="5038328" cy="4853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6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f/f6/Blackbox.svg/320px-Blackbox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62" y="3311987"/>
            <a:ext cx="65835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954712" y="476672"/>
            <a:ext cx="7221488" cy="11430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你一定聽過一種</a:t>
            </a:r>
            <a:r>
              <a:rPr lang="zh-TW" altLang="en-US" sz="3600" dirty="0" smtClean="0"/>
              <a:t>說法</a:t>
            </a:r>
            <a:r>
              <a:rPr lang="en-US" altLang="zh-TW" sz="3600" dirty="0" smtClean="0"/>
              <a:t>……</a:t>
            </a:r>
            <a:endParaRPr lang="zh-TW" altLang="en-US" sz="36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80317" y="1925832"/>
            <a:ext cx="61702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函數，就</a:t>
            </a:r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像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一個黑盒子，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你給他</a:t>
            </a:r>
            <a:r>
              <a:rPr lang="en-US" altLang="zh-TW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input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，他就給你</a:t>
            </a:r>
            <a:r>
              <a:rPr lang="en-US" altLang="zh-TW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output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。」</a:t>
            </a:r>
            <a:endParaRPr lang="zh-TW" altLang="en-US" sz="2800" dirty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359698" y="4766576"/>
            <a:ext cx="6596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但你知道實際上程式在呼叫與執行函數時是怎麼回事嗎？</a:t>
            </a:r>
            <a:endParaRPr lang="zh-TW" altLang="en-US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255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/>
              <a:t>讓我們</a:t>
            </a:r>
            <a:r>
              <a:rPr lang="zh-TW" altLang="en-US" sz="2800" dirty="0" smtClean="0"/>
              <a:t>用</a:t>
            </a:r>
            <a:r>
              <a:rPr lang="zh-TW" altLang="en-US" sz="2800" dirty="0"/>
              <a:t>費伯納基數列</a:t>
            </a:r>
            <a:r>
              <a:rPr lang="zh-TW" altLang="en-US" sz="2800" dirty="0" smtClean="0"/>
              <a:t>來舉例說明</a:t>
            </a:r>
            <a:r>
              <a:rPr lang="en-US" altLang="zh-TW" sz="2800" dirty="0" smtClean="0"/>
              <a:t>……</a:t>
            </a:r>
            <a:endParaRPr lang="zh-TW" altLang="en-US" sz="2800" dirty="0"/>
          </a:p>
        </p:txBody>
      </p:sp>
      <p:pic>
        <p:nvPicPr>
          <p:cNvPr id="3074" name="Picture 2" descr="http://www.websters-dictionary-online.com/images/wiki/math/4/7/0/470072226d1629b5b6b973f1881b20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40" y="2430774"/>
            <a:ext cx="34099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s://encrypted-tbn3.google.com/images?q=tbn:ANd9GcQzGEuXuobncPOiY0r5R2n6dCAKFvsTT6ecwL9mlymf8h-kGAK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68960"/>
            <a:ext cx="19431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718" y="4020978"/>
            <a:ext cx="5467722" cy="1568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006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" name="Picture 2" descr="http://www.websters-dictionary-online.com/images/wiki/math/4/7/0/470072226d1629b5b6b973f1881b20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5" y="1700808"/>
            <a:ext cx="6520996" cy="153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thumb/f/f6/Blackbox.svg/320px-Blackbox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13848"/>
            <a:ext cx="65835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899592" y="1954560"/>
            <a:ext cx="936104" cy="10081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508103" y="4221088"/>
            <a:ext cx="2191101" cy="12241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872697" y="1585571"/>
            <a:ext cx="5839092" cy="174609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259632" y="4083485"/>
            <a:ext cx="4176664" cy="157776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461300" y="357301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這是一個可以計算出費伯納基數的函數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999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" name="Picture 2" descr="http://www.websters-dictionary-online.com/images/wiki/math/4/7/0/470072226d1629b5b6b973f1881b20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5" y="1700808"/>
            <a:ext cx="6520996" cy="153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thumb/f/f6/Blackbox.svg/320px-Blackbox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13848"/>
            <a:ext cx="65835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1403648" y="2276872"/>
            <a:ext cx="292608" cy="4419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000155" y="4260299"/>
            <a:ext cx="2191101" cy="12241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872697" y="1585571"/>
            <a:ext cx="5839092" cy="174609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213743" y="4015980"/>
            <a:ext cx="4498045" cy="157776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547664" y="3573016"/>
            <a:ext cx="611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他的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input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是一個數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，代表我們要的是第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項的費伯納基數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152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" name="Picture 2" descr="http://www.websters-dictionary-online.com/images/wiki/math/4/7/0/470072226d1629b5b6b973f1881b20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5" y="1700808"/>
            <a:ext cx="6520996" cy="153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thumb/f/f6/Blackbox.svg/320px-Blackbox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13848"/>
            <a:ext cx="65835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339753" y="1594730"/>
            <a:ext cx="5323688" cy="16361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167422" y="4260298"/>
            <a:ext cx="2191101" cy="13056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918399" y="1592796"/>
            <a:ext cx="1421353" cy="183620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462765" y="4015980"/>
            <a:ext cx="2249023" cy="157776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712868" y="3573016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而這就是黑盒子裡面做的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事情：遞迴呼叫和處理邊界</a:t>
            </a:r>
            <a:r>
              <a:rPr lang="zh-TW" altLang="en-US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情況</a:t>
            </a:r>
          </a:p>
        </p:txBody>
      </p:sp>
      <p:sp>
        <p:nvSpPr>
          <p:cNvPr id="10" name="矩形 9"/>
          <p:cNvSpPr/>
          <p:nvPr/>
        </p:nvSpPr>
        <p:spPr>
          <a:xfrm>
            <a:off x="918399" y="4083485"/>
            <a:ext cx="2249023" cy="1577764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32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upload.wikimedia.org/wikipedia/commons/thumb/f/f6/Blackbox.svg/320px-Blackbox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69" r="35649"/>
          <a:stretch/>
        </p:blipFill>
        <p:spPr bwMode="auto">
          <a:xfrm>
            <a:off x="3279648" y="4413848"/>
            <a:ext cx="207264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upload.wikimedia.org/wikipedia/commons/thumb/f/f6/Blackbox.svg/320px-Blackbox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69" r="35649"/>
          <a:stretch/>
        </p:blipFill>
        <p:spPr bwMode="auto">
          <a:xfrm>
            <a:off x="467544" y="1628800"/>
            <a:ext cx="207264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群組 21"/>
          <p:cNvGrpSpPr/>
          <p:nvPr/>
        </p:nvGrpSpPr>
        <p:grpSpPr>
          <a:xfrm>
            <a:off x="2540184" y="1028000"/>
            <a:ext cx="3024336" cy="2473008"/>
            <a:chOff x="2540184" y="1028000"/>
            <a:chExt cx="3024336" cy="2473008"/>
          </a:xfrm>
        </p:grpSpPr>
        <p:pic>
          <p:nvPicPr>
            <p:cNvPr id="14" name="Picture 2" descr="http://upload.wikimedia.org/wikipedia/commons/thumb/f/f6/Blackbox.svg/320px-Blackbox.svg.pn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69" r="35649"/>
            <a:stretch/>
          </p:blipFill>
          <p:spPr bwMode="auto">
            <a:xfrm>
              <a:off x="3491880" y="1028000"/>
              <a:ext cx="2072640" cy="11521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http://upload.wikimedia.org/wikipedia/commons/thumb/f/f6/Blackbox.svg/320px-Blackbox.svg.pn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69" r="35649"/>
            <a:stretch/>
          </p:blipFill>
          <p:spPr bwMode="auto">
            <a:xfrm>
              <a:off x="3491880" y="2348880"/>
              <a:ext cx="2072640" cy="11521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" name="群組 20"/>
            <p:cNvGrpSpPr/>
            <p:nvPr/>
          </p:nvGrpSpPr>
          <p:grpSpPr>
            <a:xfrm>
              <a:off x="2540184" y="1563348"/>
              <a:ext cx="951696" cy="1361596"/>
              <a:chOff x="2540184" y="1563348"/>
              <a:chExt cx="951696" cy="1361596"/>
            </a:xfrm>
          </p:grpSpPr>
          <p:cxnSp>
            <p:nvCxnSpPr>
              <p:cNvPr id="16" name="直線單箭頭接點 15"/>
              <p:cNvCxnSpPr>
                <a:stCxn id="13" idx="3"/>
                <a:endCxn id="14" idx="1"/>
              </p:cNvCxnSpPr>
              <p:nvPr/>
            </p:nvCxnSpPr>
            <p:spPr>
              <a:xfrm flipV="1">
                <a:off x="2540184" y="1604064"/>
                <a:ext cx="951696" cy="600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單箭頭接點 17"/>
              <p:cNvCxnSpPr>
                <a:stCxn id="13" idx="3"/>
                <a:endCxn id="15" idx="1"/>
              </p:cNvCxnSpPr>
              <p:nvPr/>
            </p:nvCxnSpPr>
            <p:spPr>
              <a:xfrm>
                <a:off x="2540184" y="2204864"/>
                <a:ext cx="951696" cy="72008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文字方塊 18"/>
              <p:cNvSpPr txBox="1"/>
              <p:nvPr/>
            </p:nvSpPr>
            <p:spPr>
              <a:xfrm>
                <a:off x="2671828" y="1563348"/>
                <a:ext cx="599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n - 1</a:t>
                </a:r>
                <a:endParaRPr lang="zh-TW" altLang="en-US" dirty="0"/>
              </a:p>
            </p:txBody>
          </p:sp>
          <p:sp>
            <p:nvSpPr>
              <p:cNvPr id="20" name="文字方塊 19"/>
              <p:cNvSpPr txBox="1"/>
              <p:nvPr/>
            </p:nvSpPr>
            <p:spPr>
              <a:xfrm>
                <a:off x="2671828" y="2555612"/>
                <a:ext cx="5998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n - 2</a:t>
                </a:r>
                <a:endParaRPr lang="zh-TW" altLang="en-US" dirty="0"/>
              </a:p>
            </p:txBody>
          </p:sp>
        </p:grpSp>
      </p:grpSp>
      <p:sp>
        <p:nvSpPr>
          <p:cNvPr id="38" name="文字方塊 37"/>
          <p:cNvSpPr txBox="1"/>
          <p:nvPr/>
        </p:nvSpPr>
        <p:spPr>
          <a:xfrm>
            <a:off x="3419872" y="82742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N=n-1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3409579" y="2148438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M=n-2</a:t>
            </a:r>
            <a:endParaRPr lang="zh-TW" altLang="en-US" dirty="0"/>
          </a:p>
        </p:txBody>
      </p:sp>
      <p:grpSp>
        <p:nvGrpSpPr>
          <p:cNvPr id="44" name="群組 43"/>
          <p:cNvGrpSpPr/>
          <p:nvPr/>
        </p:nvGrpSpPr>
        <p:grpSpPr>
          <a:xfrm>
            <a:off x="5564520" y="892872"/>
            <a:ext cx="1786440" cy="1287608"/>
            <a:chOff x="5564520" y="892872"/>
            <a:chExt cx="1786440" cy="1287608"/>
          </a:xfrm>
        </p:grpSpPr>
        <p:pic>
          <p:nvPicPr>
            <p:cNvPr id="23" name="Picture 2" descr="http://upload.wikimedia.org/wikipedia/commons/thumb/f/f6/Blackbox.svg/320px-Blackbox.svg.pn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69" r="35649"/>
            <a:stretch/>
          </p:blipFill>
          <p:spPr bwMode="auto">
            <a:xfrm>
              <a:off x="6314640" y="892872"/>
              <a:ext cx="1036320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://upload.wikimedia.org/wikipedia/commons/thumb/f/f6/Blackbox.svg/320px-Blackbox.svg.pn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69" r="35649"/>
            <a:stretch/>
          </p:blipFill>
          <p:spPr bwMode="auto">
            <a:xfrm>
              <a:off x="6314640" y="1604416"/>
              <a:ext cx="1036320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9" name="直線單箭頭接點 28"/>
            <p:cNvCxnSpPr>
              <a:stCxn id="14" idx="3"/>
              <a:endCxn id="23" idx="1"/>
            </p:cNvCxnSpPr>
            <p:nvPr/>
          </p:nvCxnSpPr>
          <p:spPr>
            <a:xfrm flipV="1">
              <a:off x="5564520" y="1180904"/>
              <a:ext cx="750120" cy="4231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4" idx="3"/>
              <a:endCxn id="25" idx="1"/>
            </p:cNvCxnSpPr>
            <p:nvPr/>
          </p:nvCxnSpPr>
          <p:spPr>
            <a:xfrm>
              <a:off x="5564520" y="1604064"/>
              <a:ext cx="750120" cy="2883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/>
            <p:cNvSpPr txBox="1"/>
            <p:nvPr/>
          </p:nvSpPr>
          <p:spPr>
            <a:xfrm>
              <a:off x="5652120" y="1043444"/>
              <a:ext cx="521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N-1</a:t>
              </a:r>
              <a:endParaRPr lang="zh-TW" altLang="en-US" dirty="0"/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5678931" y="1707782"/>
              <a:ext cx="521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N-2</a:t>
              </a:r>
              <a:endParaRPr lang="zh-TW" altLang="en-US" dirty="0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5564520" y="2333104"/>
            <a:ext cx="1786440" cy="1347248"/>
            <a:chOff x="5564520" y="2333104"/>
            <a:chExt cx="1786440" cy="1347248"/>
          </a:xfrm>
        </p:grpSpPr>
        <p:pic>
          <p:nvPicPr>
            <p:cNvPr id="26" name="Picture 2" descr="http://upload.wikimedia.org/wikipedia/commons/thumb/f/f6/Blackbox.svg/320px-Blackbox.svg.pn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69" r="35649"/>
            <a:stretch/>
          </p:blipFill>
          <p:spPr bwMode="auto">
            <a:xfrm>
              <a:off x="6314640" y="2333104"/>
              <a:ext cx="1036320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http://upload.wikimedia.org/wikipedia/commons/thumb/f/f6/Blackbox.svg/320px-Blackbox.svg.pn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69" r="35649"/>
            <a:stretch/>
          </p:blipFill>
          <p:spPr bwMode="auto">
            <a:xfrm>
              <a:off x="6314640" y="3104288"/>
              <a:ext cx="1036320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5" name="直線單箭頭接點 34"/>
            <p:cNvCxnSpPr>
              <a:stCxn id="15" idx="3"/>
              <a:endCxn id="26" idx="1"/>
            </p:cNvCxnSpPr>
            <p:nvPr/>
          </p:nvCxnSpPr>
          <p:spPr>
            <a:xfrm flipV="1">
              <a:off x="5564520" y="2621136"/>
              <a:ext cx="750120" cy="3038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36"/>
            <p:cNvCxnSpPr>
              <a:stCxn id="15" idx="3"/>
              <a:endCxn id="27" idx="1"/>
            </p:cNvCxnSpPr>
            <p:nvPr/>
          </p:nvCxnSpPr>
          <p:spPr>
            <a:xfrm>
              <a:off x="5564520" y="2924944"/>
              <a:ext cx="750120" cy="4673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字方塊 41"/>
            <p:cNvSpPr txBox="1"/>
            <p:nvPr/>
          </p:nvSpPr>
          <p:spPr>
            <a:xfrm>
              <a:off x="5652120" y="2420888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M-1</a:t>
              </a:r>
              <a:endParaRPr lang="zh-TW" altLang="en-US" dirty="0"/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5649146" y="3104288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M-2</a:t>
              </a:r>
              <a:endParaRPr lang="zh-TW" altLang="en-US" dirty="0"/>
            </a:p>
          </p:txBody>
        </p:sp>
      </p:grpSp>
      <p:sp>
        <p:nvSpPr>
          <p:cNvPr id="46" name="文字方塊 45"/>
          <p:cNvSpPr txBox="1"/>
          <p:nvPr/>
        </p:nvSpPr>
        <p:spPr>
          <a:xfrm>
            <a:off x="7568670" y="166491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7568096" y="89287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48" name="文字方塊 47"/>
          <p:cNvSpPr txBox="1"/>
          <p:nvPr/>
        </p:nvSpPr>
        <p:spPr>
          <a:xfrm>
            <a:off x="7549388" y="243647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7542718" y="320765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51" name="文字方塊 50"/>
          <p:cNvSpPr txBox="1"/>
          <p:nvPr/>
        </p:nvSpPr>
        <p:spPr>
          <a:xfrm>
            <a:off x="8460432" y="181813"/>
            <a:ext cx="461665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直到輸入為０或１時（邊界情況），結束遞迴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18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6.79001E-6 C -0.01754 -0.02035 -0.03334 -0.0437 -0.04792 -0.06752 C -0.05348 -0.07654 -0.05903 -0.08579 -0.06528 -0.09412 C -0.06841 -0.09828 -0.07188 -0.10198 -0.07466 -0.10638 C -0.09844 -0.14338 -0.12084 -0.182 -0.14532 -0.21831 C -0.15122 -0.22687 -0.15521 -0.23681 -0.16129 -0.24514 C -0.16459 -0.25763 -0.16007 -0.24375 -0.16667 -0.25393 C -0.1691 -0.25786 -0.17084 -0.26248 -0.17327 -0.26641 C -0.18039 -0.27844 -0.1849 -0.29324 -0.19462 -0.3018 C -0.20799 -0.32469 -0.22934 -0.35453 -0.24931 -0.36748 C -0.25573 -0.37603 -0.24723 -0.36586 -0.25868 -0.37465 C -0.25973 -0.37557 -0.26025 -0.37742 -0.26129 -0.37835 C -0.26545 -0.38158 -0.27483 -0.38852 -0.28004 -0.3906 C -0.28681 -0.39685 -0.29479 -0.398 -0.30261 -0.40124 C -0.30573 -0.40541 -0.304 -0.40494 -0.3066 -0.40494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6" grpId="0"/>
      <p:bldP spid="47" grpId="0"/>
      <p:bldP spid="48" grpId="0"/>
      <p:bldP spid="49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72" y="1268760"/>
            <a:ext cx="5467722" cy="15682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611560" y="2889298"/>
            <a:ext cx="7880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每次呼叫實際上是新產生一段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照著這段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code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的步驟一一執行的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CPU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指令，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並給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他參數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，讓他可以套進這段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code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所產生的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CPU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指令裡面。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放到真實的</a:t>
            </a:r>
            <a:r>
              <a:rPr lang="en-US" altLang="zh-TW" sz="3200" dirty="0" smtClean="0"/>
              <a:t>code</a:t>
            </a:r>
            <a:r>
              <a:rPr lang="zh-TW" altLang="en-US" sz="3200" dirty="0" smtClean="0"/>
              <a:t>中來看</a:t>
            </a:r>
            <a:endParaRPr lang="zh-TW" altLang="en-US" sz="3200" dirty="0"/>
          </a:p>
        </p:txBody>
      </p:sp>
      <p:cxnSp>
        <p:nvCxnSpPr>
          <p:cNvPr id="21" name="直線單箭頭接點 20"/>
          <p:cNvCxnSpPr>
            <a:stCxn id="6" idx="3"/>
            <a:endCxn id="12" idx="1"/>
          </p:cNvCxnSpPr>
          <p:nvPr/>
        </p:nvCxnSpPr>
        <p:spPr>
          <a:xfrm flipV="1">
            <a:off x="2794372" y="4634965"/>
            <a:ext cx="204412" cy="573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6" idx="3"/>
            <a:endCxn id="14" idx="1"/>
          </p:cNvCxnSpPr>
          <p:nvPr/>
        </p:nvCxnSpPr>
        <p:spPr>
          <a:xfrm>
            <a:off x="2794372" y="5208201"/>
            <a:ext cx="204412" cy="57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>
            <a:stCxn id="12" idx="3"/>
            <a:endCxn id="16" idx="1"/>
          </p:cNvCxnSpPr>
          <p:nvPr/>
        </p:nvCxnSpPr>
        <p:spPr>
          <a:xfrm flipV="1">
            <a:off x="5383983" y="4083126"/>
            <a:ext cx="196129" cy="551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>
            <a:stCxn id="12" idx="3"/>
            <a:endCxn id="19" idx="1"/>
          </p:cNvCxnSpPr>
          <p:nvPr/>
        </p:nvCxnSpPr>
        <p:spPr>
          <a:xfrm>
            <a:off x="5383983" y="4634965"/>
            <a:ext cx="196128" cy="477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群組 53"/>
          <p:cNvGrpSpPr/>
          <p:nvPr/>
        </p:nvGrpSpPr>
        <p:grpSpPr>
          <a:xfrm>
            <a:off x="5580112" y="3575296"/>
            <a:ext cx="2385199" cy="926643"/>
            <a:chOff x="5580112" y="3575296"/>
            <a:chExt cx="2385199" cy="926643"/>
          </a:xfrm>
        </p:grpSpPr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3664312"/>
              <a:ext cx="2385199" cy="8376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文字方塊 14"/>
            <p:cNvSpPr txBox="1"/>
            <p:nvPr/>
          </p:nvSpPr>
          <p:spPr>
            <a:xfrm>
              <a:off x="7050166" y="3575296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 = 1</a:t>
              </a:r>
              <a:endParaRPr lang="zh-TW" altLang="en-US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6084168" y="4083126"/>
              <a:ext cx="1440160" cy="133024"/>
            </a:xfrm>
            <a:prstGeom prst="rect">
              <a:avLst/>
            </a:prstGeom>
            <a:solidFill>
              <a:srgbClr val="FFFF6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5580111" y="4581128"/>
            <a:ext cx="2385199" cy="950467"/>
            <a:chOff x="5580111" y="4581128"/>
            <a:chExt cx="2385199" cy="950467"/>
          </a:xfrm>
        </p:grpSpPr>
        <p:pic>
          <p:nvPicPr>
            <p:cNvPr id="1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1" y="4693968"/>
              <a:ext cx="2385199" cy="8376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文字方塊 17"/>
            <p:cNvSpPr txBox="1"/>
            <p:nvPr/>
          </p:nvSpPr>
          <p:spPr>
            <a:xfrm>
              <a:off x="7020272" y="4581128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 = 0</a:t>
              </a:r>
              <a:endParaRPr lang="zh-TW" altLang="en-US" dirty="0"/>
            </a:p>
          </p:txBody>
        </p:sp>
        <p:sp>
          <p:nvSpPr>
            <p:cNvPr id="31" name="矩形 30"/>
            <p:cNvSpPr/>
            <p:nvPr/>
          </p:nvSpPr>
          <p:spPr>
            <a:xfrm>
              <a:off x="6052630" y="4963880"/>
              <a:ext cx="1440160" cy="133024"/>
            </a:xfrm>
            <a:prstGeom prst="rect">
              <a:avLst/>
            </a:prstGeom>
            <a:solidFill>
              <a:srgbClr val="FFFF6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2998784" y="4164657"/>
            <a:ext cx="2385199" cy="889121"/>
            <a:chOff x="2998784" y="4164657"/>
            <a:chExt cx="2385199" cy="889121"/>
          </a:xfrm>
        </p:grpSpPr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8784" y="4216151"/>
              <a:ext cx="2385199" cy="8376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文字方塊 8"/>
            <p:cNvSpPr txBox="1"/>
            <p:nvPr/>
          </p:nvSpPr>
          <p:spPr>
            <a:xfrm>
              <a:off x="4519054" y="4164657"/>
              <a:ext cx="491120" cy="34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 = 2</a:t>
              </a:r>
              <a:endParaRPr lang="zh-TW" altLang="en-US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3471302" y="4740721"/>
              <a:ext cx="1820777" cy="133152"/>
            </a:xfrm>
            <a:prstGeom prst="rect">
              <a:avLst/>
            </a:prstGeom>
            <a:solidFill>
              <a:srgbClr val="FFFF6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8" name="群組 47"/>
          <p:cNvGrpSpPr/>
          <p:nvPr/>
        </p:nvGrpSpPr>
        <p:grpSpPr>
          <a:xfrm>
            <a:off x="2998784" y="5316785"/>
            <a:ext cx="2385199" cy="888989"/>
            <a:chOff x="2998784" y="5316785"/>
            <a:chExt cx="2385199" cy="888989"/>
          </a:xfrm>
        </p:grpSpPr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8784" y="5368147"/>
              <a:ext cx="2385199" cy="8376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文字方塊 12"/>
            <p:cNvSpPr txBox="1"/>
            <p:nvPr/>
          </p:nvSpPr>
          <p:spPr>
            <a:xfrm>
              <a:off x="4523257" y="5316785"/>
              <a:ext cx="491120" cy="34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 = 1</a:t>
              </a:r>
              <a:endParaRPr lang="zh-TW" altLang="en-US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3488983" y="5763714"/>
              <a:ext cx="1443058" cy="133152"/>
            </a:xfrm>
            <a:prstGeom prst="rect">
              <a:avLst/>
            </a:prstGeom>
            <a:solidFill>
              <a:srgbClr val="FFFF6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409173" y="4740721"/>
            <a:ext cx="2385199" cy="886293"/>
            <a:chOff x="409173" y="4740721"/>
            <a:chExt cx="2385199" cy="886293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173" y="4789387"/>
              <a:ext cx="2385199" cy="8376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文字方塊 6"/>
            <p:cNvSpPr txBox="1"/>
            <p:nvPr/>
          </p:nvSpPr>
          <p:spPr>
            <a:xfrm>
              <a:off x="1992648" y="4740721"/>
              <a:ext cx="491120" cy="3444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 = 3</a:t>
              </a:r>
              <a:endParaRPr lang="zh-TW" altLang="en-US" dirty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899592" y="5339519"/>
              <a:ext cx="1820777" cy="133152"/>
            </a:xfrm>
            <a:prstGeom prst="rect">
              <a:avLst/>
            </a:prstGeom>
            <a:solidFill>
              <a:srgbClr val="FFFF66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5" name="文字方塊 54"/>
          <p:cNvSpPr txBox="1"/>
          <p:nvPr/>
        </p:nvSpPr>
        <p:spPr>
          <a:xfrm>
            <a:off x="5652120" y="3929236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回傳值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=1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5652120" y="4993431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回傳值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=0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2963409" y="4505300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回傳值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 + 0 = 1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2938994" y="5569495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回傳值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=1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365167" y="5065439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回傳值</a:t>
            </a:r>
            <a:r>
              <a:rPr lang="en-US" altLang="zh-TW" sz="1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 + 1 = 2</a:t>
            </a:r>
            <a:endParaRPr lang="zh-TW" altLang="en-US" sz="1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61" name="直線單箭頭接點 60"/>
          <p:cNvCxnSpPr>
            <a:stCxn id="55" idx="1"/>
            <a:endCxn id="12" idx="3"/>
          </p:cNvCxnSpPr>
          <p:nvPr/>
        </p:nvCxnSpPr>
        <p:spPr>
          <a:xfrm flipH="1">
            <a:off x="5383983" y="4083125"/>
            <a:ext cx="268137" cy="551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6" idx="1"/>
            <a:endCxn id="12" idx="3"/>
          </p:cNvCxnSpPr>
          <p:nvPr/>
        </p:nvCxnSpPr>
        <p:spPr>
          <a:xfrm flipH="1" flipV="1">
            <a:off x="5383983" y="4634965"/>
            <a:ext cx="268137" cy="512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/>
          <p:cNvCxnSpPr>
            <a:stCxn id="57" idx="1"/>
            <a:endCxn id="6" idx="3"/>
          </p:cNvCxnSpPr>
          <p:nvPr/>
        </p:nvCxnSpPr>
        <p:spPr>
          <a:xfrm flipH="1">
            <a:off x="2794372" y="4659189"/>
            <a:ext cx="169037" cy="549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單箭頭接點 70"/>
          <p:cNvCxnSpPr>
            <a:stCxn id="58" idx="1"/>
            <a:endCxn id="6" idx="3"/>
          </p:cNvCxnSpPr>
          <p:nvPr/>
        </p:nvCxnSpPr>
        <p:spPr>
          <a:xfrm flipH="1" flipV="1">
            <a:off x="2794372" y="5208201"/>
            <a:ext cx="144622" cy="515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>
            <a:stCxn id="59" idx="1"/>
            <a:endCxn id="75" idx="2"/>
          </p:cNvCxnSpPr>
          <p:nvPr/>
        </p:nvCxnSpPr>
        <p:spPr>
          <a:xfrm flipV="1">
            <a:off x="365167" y="4267792"/>
            <a:ext cx="189307" cy="951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字方塊 74"/>
          <p:cNvSpPr txBox="1"/>
          <p:nvPr/>
        </p:nvSpPr>
        <p:spPr>
          <a:xfrm>
            <a:off x="210469" y="3898460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fib(3)</a:t>
            </a:r>
            <a:endParaRPr lang="zh-TW" altLang="en-US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211583" y="3897886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fib(3) = 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2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75" grpId="0"/>
      <p:bldP spid="81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739</Words>
  <Application>Microsoft Office PowerPoint</Application>
  <PresentationFormat>如螢幕大小 (4:3)</PresentationFormat>
  <Paragraphs>107</Paragraphs>
  <Slides>22</Slides>
  <Notes>2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101北一女中 資訊選手培訓營</vt:lpstr>
      <vt:lpstr>遞迴，原來是這麼回事</vt:lpstr>
      <vt:lpstr>你一定聽過一種說法……</vt:lpstr>
      <vt:lpstr>讓我們用費伯納基數列來舉例說明……</vt:lpstr>
      <vt:lpstr>PowerPoint 簡報</vt:lpstr>
      <vt:lpstr>PowerPoint 簡報</vt:lpstr>
      <vt:lpstr>PowerPoint 簡報</vt:lpstr>
      <vt:lpstr>PowerPoint 簡報</vt:lpstr>
      <vt:lpstr>放到真實的code中來看</vt:lpstr>
      <vt:lpstr>搬完就世界末日的塔</vt:lpstr>
      <vt:lpstr>河內塔的故事與規則</vt:lpstr>
      <vt:lpstr>PowerPoint 簡報</vt:lpstr>
      <vt:lpstr>先從基礎的2個盤子開始看</vt:lpstr>
      <vt:lpstr>如果是三個以上……</vt:lpstr>
      <vt:lpstr>Pseudo Code</vt:lpstr>
      <vt:lpstr>講了這麼多， 到底什麼時候會用到遞迴呢？</vt:lpstr>
      <vt:lpstr>合併排序 Merge Sort</vt:lpstr>
      <vt:lpstr>排序問題</vt:lpstr>
      <vt:lpstr>PowerPoint 簡報</vt:lpstr>
      <vt:lpstr>讓我們來實際操作一下吧！</vt:lpstr>
      <vt:lpstr>PowerPoint 簡報</vt:lpstr>
      <vt:lpstr>Pseudo Code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101北一女中 資訊選手培訓營</dc:title>
  <dc:creator>anfranion</dc:creator>
  <cp:lastModifiedBy>anfranion</cp:lastModifiedBy>
  <cp:revision>67</cp:revision>
  <dcterms:created xsi:type="dcterms:W3CDTF">2012-07-01T01:38:16Z</dcterms:created>
  <dcterms:modified xsi:type="dcterms:W3CDTF">2012-07-02T04:37:59Z</dcterms:modified>
</cp:coreProperties>
</file>