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9" r:id="rId3"/>
    <p:sldId id="282" r:id="rId4"/>
    <p:sldId id="280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FF"/>
    <a:srgbClr val="9BBB59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2-07-09T10:37:00.2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12065 1996,'0'0,"18"0,19 0,-1 0,-18 0,0 0,0 0,0 0,-18 0,19 0,-1 0,0 0,-18 0,18 0,0 0,0 0,-18 0</inkml:trace>
  <inkml:trace contextRef="#ctx0" brushRef="#br0" timeOffset="567.0324">12138 1869,'0'0,"18"36,-18-18,18 18,-18-17,36 17,-36-36,18 36,1 0,-1-17,-18-1,18 0</inkml:trace>
  <inkml:trace contextRef="#ctx0" brushRef="#br0" timeOffset="1264.0723">12283 1869,'0'0,"0"0,0 36,0-18,0 18,0-17,0-19,-18 18,18 0,0 0,0 0,0 18,0-36,-37 37,37-19,0 0,0-18,0 18,-18 0,18 0,-18-18,18 19,0-1</inkml:trace>
  <inkml:trace contextRef="#ctx0" brushRef="#br0" timeOffset="3130.179">11612 2649,'0'0,"0"18,0 0,0 37,0-37,0 18,0-18,0 18,0-17,0-19,0 36,0-36,0 18,0-18,0 36,0-18,0 1,0-1,18 0,-18 0,18 0,-18 0,0 0,18 1,-18-19,18 18,18-18,19 0,-37 0,36 0,-54-18,19 18,-19-19</inkml:trace>
  <inkml:trace contextRef="#ctx0" brushRef="#br0" timeOffset="3552.2031">11847 2721,'0'0,"55"0,-19 0,19 0,-55 0,36 0,-36 0,18 0</inkml:trace>
  <inkml:trace contextRef="#ctx0" brushRef="#br0" timeOffset="4128.2361">11938 2721,'0'19,"0"-19,0 36,0-36,0 18,0-18,0 36,0-36,0 18,0-18,0 37,0-19,0 0,0 18,0-36,0 18,0 1,18-1,-18 18,0-18,0 0,0-18,0 18,0 1</inkml:trace>
  <inkml:trace contextRef="#ctx0" brushRef="#br0" timeOffset="4727.2704">12138 2631,'18'0,"-18"0,36 0,0 0,-17 0,-1 0,36 0,-54 0,18 0,0 0,1 0,-19 0,18 0,0 0</inkml:trace>
  <inkml:trace contextRef="#ctx0" brushRef="#br0" timeOffset="5192.297">12247 2558,'0'0,"0"0,0 36,0-17,18 17,0 0,0 0,-18-17,36 35,-36-54,18 36,-18-18,19-18,-19 19</inkml:trace>
  <inkml:trace contextRef="#ctx0" brushRef="#br0" timeOffset="6287.3596">12301 2631,'0'0,"0"0,0 18,0 18,-18-18,0 19,18-37,-18 18,18 18,-19-36,19 18,0 0,0-18,0-18,0 18,0-18,0 0,0 0,0 18,0-18,0 18,0-37,0 19,19 0,-19 0,0 18,18-36,-18 17,0 1,18 18,0-18,-18 18,18-18,-18 0,18 18,0 0,-18 0</inkml:trace>
  <inkml:trace contextRef="#ctx0" brushRef="#br0" timeOffset="6847.3916">12283 2486,'0'0,"0"54,0-54,0 18,0 0,0 0,0-18,18 19</inkml:trace>
  <inkml:trace contextRef="#ctx0" brushRef="#br0" timeOffset="7927.4534">12682 2613,'-18'18,"18"0,0 0,18 0,0 18,-18-36,18 37,-18-19,0 18,0-18,37 55,-37-55,0 0,0 18,0 1,0-37,0 18,0 18,0-36,-19 36,1-36,18 37,-18-19,0 0,18 0,-18 0,0 0,18 1,-18-19,-1 0,1 0</inkml:trace>
  <inkml:trace contextRef="#ctx0" brushRef="#br0" timeOffset="63847.6519">10215 10033,'18'0,"54"-18,-17 18,35 0,-17 0,36 0,-37 0,1 0,18 0,-37 0,1 0,-19 0,0 0,19 0,-19-36,18 36,-36 0,19 0,-1 0,18 0,-17 0,-19 0,18 0,0 0,1 0,-19 0,18 0,19 0,-1 0,-18 0,1 0,-1 0,0 0,0 0,19 0,-19 0,-18 0,19 0,35 0,-17 0,-1 0,-18 0,19 0,17 0,-17 0,-1 0,-18 0,19 0,-1 0,-17 0,-19 0,0 0,0 0,18 0,-36 0,18 0,19 0,-19 0,36 0,-54 0,37 0,-1 0,0 0,-18 0,19 0,-19 0,0 0,0 0,0 0,-18 0,18 0,0 0,1 0,-1 0,18 0,-18 0,-18 0,18 0,0 0,1 0</inkml:trace>
  <inkml:trace contextRef="#ctx0" brushRef="#br0" timeOffset="64871.7104">14460 9997,'36'0,"-18"0,-18 0,37 0,-19 0,18 0,-18 18,0-18,19 0,-37 0,36 0,-36 18,18-18,-18 0,18 0,0 0,1 0,-19 0,18 0</inkml:trace>
  <inkml:trace contextRef="#ctx0" brushRef="#br0" timeOffset="124632.1285">10723 12119,'-19'-18,"19"18,37 0,-19 0,18 0,19 0,-1 0,19 0,-1 0,37 0,-36 0,72 0,36 0,-18 0,91 0,-72 0,-19 0,-36 0,-18 0,-18 0,-19 0,-72 0,37 0,-37 0</inkml:trace>
  <inkml:trace contextRef="#ctx0" brushRef="#br0" timeOffset="126047.2095">13172 9325,'-18'0,"0"0,-1-18,1 0,0-18,0-19,0 19,-18 0,17-19,1 19,18 0,0 18,-18-55,18 55,0-18,0 18,0-1,0 1,36 0,-17 18,35 0,0-18,1 18,-1 0,1 0,-1 0,-36 0,-18 0,18 0,1 0,-1 0,0 0,0 0,36 36,-54-36,37 37,-19-19,0 18,0 0,0-36,-18 37,0-19,0-18,0 36,0 0,0-18,0 1,-18 35,18-54,-36 18,0 0,17-18,1 0,0 18,-18-18,18 0,18 0,-37 0,19 0,0 0</inkml:trace>
  <inkml:trace contextRef="#ctx0" brushRef="#br0" timeOffset="126487.2346">13861 8836,'-18'54,"18"-18,0-18,0 37,-18-37,18 18,-18 1,18-37,0 18,-18-18</inkml:trace>
  <inkml:trace contextRef="#ctx0" brushRef="#br0" timeOffset="127095.2694">13825 8872,'0'0,"18"36,18 19,1 17,-19-54,0 37,0-37,18 18,-36-36,19 18,-1-18,-18 0,18 0,0 0,0 0,0 0,-18-54,0 18,0-19,0 1,0 17,0 1,0 18,-18-18,18 36,0-18</inkml:trace>
  <inkml:trace contextRef="#ctx0" brushRef="#br0" timeOffset="127967.3193">14442 8944,'0'0,"0"37,0-19,0 36,0-36,0 19,0-19,0 36,0-54,0 18,0 19,0-37,0 18,18 18,0-36,0 0,0 0,-18 0,19 0,17 0,-18-18,0 0,18 0,-17-19,-1 19,0 0,0 0,-18 0,0 18,0-18,0 18,0-37,0 37,0-18,0 18,0-36,0 0,0 18,-18-1,18 19,0-18,0 0,0 0,0 18,0-18</inkml:trace>
  <inkml:trace contextRef="#ctx0" brushRef="#br0" timeOffset="128623.3568">14895 8890,'19'18,"-1"-18,-18 36,0 1,18 17,-18-18,0 1,18-19,-18 18,36-18,-36 0,18-18,-18 19,19-1,-19-18,18 0,0 0,18 0,-36 0,18 0,0 0,1 0,17 36,-36-36,18 0,0 0,18 0,-17 18</inkml:trace>
  <inkml:trace contextRef="#ctx0" brushRef="#br0" timeOffset="129535.409">15458 8999,'0'-18,"18"18,0 0,0 0,-18 0,0 18,18 0,-18 0,0-18,19 36,-19-36,0 37,18-37,-18 18,0 0,18 0,-18 18,0-17,18-1,0 0,0 0,0-18,1 0,-19 0,18 0,18 0,-36 0,18 0,0 0</inkml:trace>
  <inkml:trace contextRef="#ctx0" brushRef="#br0" timeOffset="136863.8281">16873 4626,'0'0,"18"0,0 0,0 0,-18 0,19-18,-1 18,0 0,-18 0,18 0,0 0,0 0,19 0,-1 0,0 0,0 0,19 0,36 18,-19 19,1-37,-19 18,19-18,-1 18,-17-18,17 18,-17-18,-1 0,-18 18,1-18,17 18,-36-18,19 0,-19 0,0 0,18 19,-18-19,19 0,-19 0,54 0,-35 0,17 0,-18 0,19 36,-19-36,18 0,1 18,36-18,-19 18,1-18,36 0,-19 0,19 0,-18 0,18 0,0 0,-37 0,-17 0,-1 0,-36 0,-18 0,18 0,0 0,1 0,-19 0,18 0,0 0</inkml:trace>
  <inkml:trace contextRef="#ctx0" brushRef="#br0" timeOffset="142952.1764">16764 5098,'0'0,"0"0,0 18,0 0,0 1,0-1,-18 36,18 37,-18-55,18 37,-55-1,55-54,0 55,-18-19,18-17,-36 53,36-53,-18 17,18-18,0 19,0-1,0 37,0-37,0 19,-18-37,18 37,0-1,0 1,-18 18,-1-1,19-35,0-1,0 19,0-19,0-17,0 17,0 0,0 19,0-37,0 19,0-1,0-36,0 19,0-19,0 18,0-18,0 18,0-17,0-1,0 0,0 0,0 36,0-54,0 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542D-8AC2-4C20-91AF-CD6BC5130DD2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C1FDC-B162-4456-8A81-6A037427D7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69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1FDC-B162-4456-8A81-6A037427D79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8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42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19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72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48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2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63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69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37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63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4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25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EFAC417E-1DF2-463F-9629-792FFDD1F875}" type="datetimeFigureOut">
              <a:rPr lang="zh-TW" altLang="en-US" smtClean="0"/>
              <a:pPr/>
              <a:t>2012/7/9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62671995-3F66-4177-A639-1FDEC8A71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03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74536" y="1484784"/>
            <a:ext cx="5040560" cy="1470025"/>
          </a:xfrm>
        </p:spPr>
        <p:txBody>
          <a:bodyPr>
            <a:noAutofit/>
          </a:bodyPr>
          <a:lstStyle/>
          <a:p>
            <a:r>
              <a:rPr lang="en-US" altLang="zh-TW" sz="5400" dirty="0" smtClean="0">
                <a:solidFill>
                  <a:srgbClr val="00B050"/>
                </a:solidFill>
              </a:rPr>
              <a:t>101</a:t>
            </a:r>
            <a:r>
              <a:rPr lang="zh-TW" altLang="en-US" sz="5400" dirty="0" smtClean="0">
                <a:solidFill>
                  <a:srgbClr val="00B050"/>
                </a:solidFill>
              </a:rPr>
              <a:t>北一女中</a:t>
            </a:r>
            <a:r>
              <a:rPr lang="en-US" altLang="zh-TW" sz="5400" dirty="0" smtClean="0">
                <a:solidFill>
                  <a:srgbClr val="00B050"/>
                </a:solidFill>
              </a:rPr>
              <a:t/>
            </a:r>
            <a:br>
              <a:rPr lang="en-US" altLang="zh-TW" sz="5400" dirty="0" smtClean="0">
                <a:solidFill>
                  <a:srgbClr val="00B050"/>
                </a:solidFill>
              </a:rPr>
            </a:br>
            <a:r>
              <a:rPr lang="zh-TW" altLang="en-US" sz="5400" dirty="0" smtClean="0">
                <a:solidFill>
                  <a:srgbClr val="00B050"/>
                </a:solidFill>
              </a:rPr>
              <a:t>資訊選手培訓營</a:t>
            </a:r>
            <a:endParaRPr lang="zh-TW" altLang="en-US" sz="5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pic1a.nipic.com/2008-12-09/2008129141546167_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" t="-1667" r="1375" b="19917"/>
          <a:stretch/>
        </p:blipFill>
        <p:spPr bwMode="auto">
          <a:xfrm>
            <a:off x="-972616" y="2780928"/>
            <a:ext cx="6223932" cy="3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4147185" y="3880202"/>
            <a:ext cx="4104456" cy="1464568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圖</a:t>
            </a:r>
            <a:r>
              <a:rPr lang="zh-TW" altLang="en-US" b="1" dirty="0">
                <a:solidFill>
                  <a:schemeClr val="tx1"/>
                </a:solidFill>
              </a:rPr>
              <a:t>論</a:t>
            </a:r>
            <a:r>
              <a:rPr lang="zh-TW" altLang="en-US" b="1" dirty="0" smtClean="0">
                <a:solidFill>
                  <a:schemeClr val="tx1"/>
                </a:solidFill>
              </a:rPr>
              <a:t>基礎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64088" y="4612486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2012.07.08 Nan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ondor.depaul.edu/ichu/csc383/notes/notes9/Graph_files/graph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8816" y="1859290"/>
            <a:ext cx="2882391" cy="41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鄰接矩陣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04693"/>
              </p:ext>
            </p:extLst>
          </p:nvPr>
        </p:nvGraphicFramePr>
        <p:xfrm>
          <a:off x="4572000" y="1422670"/>
          <a:ext cx="2592288" cy="226729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dirty="0" smtClean="0"/>
                        <a:t>map</a:t>
                      </a:r>
                      <a:endParaRPr lang="zh-TW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[0]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[1]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[2]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[3]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[4]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[0]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[1]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[2]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[3]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[4]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16203" y="144136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無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權重有向邊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0362" y="374896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有權重有向邊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34595"/>
              </p:ext>
            </p:extLst>
          </p:nvPr>
        </p:nvGraphicFramePr>
        <p:xfrm>
          <a:off x="4572000" y="3835677"/>
          <a:ext cx="2592288" cy="226729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dirty="0" smtClean="0"/>
                        <a:t>map</a:t>
                      </a:r>
                      <a:endParaRPr lang="zh-TW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[0]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[1]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[2]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[3]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[4]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[0]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2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[1]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5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6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[2]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[3]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3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77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[4]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INF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1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鄰接</a:t>
            </a:r>
            <a:r>
              <a:rPr lang="zh-TW" altLang="en-US" dirty="0"/>
              <a:t>串列</a:t>
            </a:r>
          </a:p>
        </p:txBody>
      </p:sp>
      <p:pic>
        <p:nvPicPr>
          <p:cNvPr id="7170" name="Picture 2" descr="http://www.algolist.net/img/graphs/graph-ir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0" y="1491015"/>
            <a:ext cx="23241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橢圓 4"/>
          <p:cNvSpPr/>
          <p:nvPr/>
        </p:nvSpPr>
        <p:spPr>
          <a:xfrm>
            <a:off x="2154792" y="3154616"/>
            <a:ext cx="396000" cy="36004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ysClr val="windowText" lastClr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0</a:t>
            </a:r>
            <a:endParaRPr lang="zh-TW" altLang="en-US" dirty="0">
              <a:solidFill>
                <a:sysClr val="windowText" lastClr="0000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6203" y="36991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無權重無向邊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7016" y="5949280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node </a:t>
            </a:r>
            <a:r>
              <a:rPr lang="zh-TW" altLang="en-US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*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map[5];</a:t>
            </a:r>
            <a:endParaRPr lang="zh-TW" altLang="en-US" sz="20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7853" y="4477896"/>
            <a:ext cx="3393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node {</a:t>
            </a: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   </a:t>
            </a:r>
            <a:r>
              <a:rPr lang="en-US" altLang="zh-TW" sz="16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int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id;</a:t>
            </a: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   </a:t>
            </a:r>
            <a:r>
              <a:rPr lang="en-US" altLang="zh-TW" sz="16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node *next;</a:t>
            </a:r>
            <a:endParaRPr lang="en-US" altLang="zh-TW" sz="16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};</a:t>
            </a:r>
            <a:endParaRPr lang="zh-TW" altLang="en-US" sz="16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36594"/>
              </p:ext>
            </p:extLst>
          </p:nvPr>
        </p:nvGraphicFramePr>
        <p:xfrm>
          <a:off x="4355976" y="1881783"/>
          <a:ext cx="696077" cy="406749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96077"/>
              </a:tblGrid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map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[0]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[1]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[2]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[3]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[4]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5" name="群組 14"/>
          <p:cNvGrpSpPr/>
          <p:nvPr/>
        </p:nvGrpSpPr>
        <p:grpSpPr>
          <a:xfrm>
            <a:off x="5058640" y="2564904"/>
            <a:ext cx="2825728" cy="3333617"/>
            <a:chOff x="5058640" y="2564904"/>
            <a:chExt cx="2825728" cy="3333617"/>
          </a:xfrm>
        </p:grpSpPr>
        <p:sp>
          <p:nvSpPr>
            <p:cNvPr id="4" name="矩形 3"/>
            <p:cNvSpPr/>
            <p:nvPr/>
          </p:nvSpPr>
          <p:spPr>
            <a:xfrm>
              <a:off x="5418680" y="2565416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2</a:t>
              </a:r>
              <a:endParaRPr lang="zh-TW" altLang="en-US" sz="2800" dirty="0"/>
            </a:p>
          </p:txBody>
        </p:sp>
        <p:cxnSp>
          <p:nvCxnSpPr>
            <p:cNvPr id="12" name="直線單箭頭接點 11"/>
            <p:cNvCxnSpPr>
              <a:endCxn id="4" idx="1"/>
            </p:cNvCxnSpPr>
            <p:nvPr/>
          </p:nvCxnSpPr>
          <p:spPr>
            <a:xfrm>
              <a:off x="5058640" y="2863817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6354784" y="2564904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3</a:t>
              </a:r>
              <a:endParaRPr lang="zh-TW" altLang="en-US" sz="2800" dirty="0"/>
            </a:p>
          </p:txBody>
        </p:sp>
        <p:cxnSp>
          <p:nvCxnSpPr>
            <p:cNvPr id="18" name="直線單箭頭接點 17"/>
            <p:cNvCxnSpPr>
              <a:endCxn id="17" idx="1"/>
            </p:cNvCxnSpPr>
            <p:nvPr/>
          </p:nvCxnSpPr>
          <p:spPr>
            <a:xfrm>
              <a:off x="5994744" y="2863305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7308304" y="2564904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4</a:t>
              </a:r>
              <a:endParaRPr lang="zh-TW" altLang="en-US" sz="2800" dirty="0"/>
            </a:p>
          </p:txBody>
        </p:sp>
        <p:cxnSp>
          <p:nvCxnSpPr>
            <p:cNvPr id="20" name="直線單箭頭接點 19"/>
            <p:cNvCxnSpPr>
              <a:endCxn id="19" idx="1"/>
            </p:cNvCxnSpPr>
            <p:nvPr/>
          </p:nvCxnSpPr>
          <p:spPr>
            <a:xfrm>
              <a:off x="6948264" y="2863305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5421732" y="3933568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0</a:t>
              </a:r>
              <a:endParaRPr lang="zh-TW" altLang="en-US" sz="2800" dirty="0"/>
            </a:p>
          </p:txBody>
        </p:sp>
        <p:cxnSp>
          <p:nvCxnSpPr>
            <p:cNvPr id="22" name="直線單箭頭接點 21"/>
            <p:cNvCxnSpPr>
              <a:endCxn id="21" idx="1"/>
            </p:cNvCxnSpPr>
            <p:nvPr/>
          </p:nvCxnSpPr>
          <p:spPr>
            <a:xfrm>
              <a:off x="5061692" y="4231969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6357836" y="3933056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4</a:t>
              </a:r>
              <a:endParaRPr lang="zh-TW" altLang="en-US" sz="2800" dirty="0"/>
            </a:p>
          </p:txBody>
        </p:sp>
        <p:cxnSp>
          <p:nvCxnSpPr>
            <p:cNvPr id="24" name="直線單箭頭接點 23"/>
            <p:cNvCxnSpPr>
              <a:endCxn id="23" idx="1"/>
            </p:cNvCxnSpPr>
            <p:nvPr/>
          </p:nvCxnSpPr>
          <p:spPr>
            <a:xfrm>
              <a:off x="5997796" y="4231457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5418680" y="3264247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4</a:t>
              </a:r>
              <a:endParaRPr lang="zh-TW" altLang="en-US" sz="2800" dirty="0"/>
            </a:p>
          </p:txBody>
        </p:sp>
        <p:cxnSp>
          <p:nvCxnSpPr>
            <p:cNvPr id="26" name="直線單箭頭接點 25"/>
            <p:cNvCxnSpPr>
              <a:endCxn id="25" idx="1"/>
            </p:cNvCxnSpPr>
            <p:nvPr/>
          </p:nvCxnSpPr>
          <p:spPr>
            <a:xfrm>
              <a:off x="5058640" y="3562648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5422448" y="4632399"/>
              <a:ext cx="572296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0</a:t>
              </a:r>
              <a:endParaRPr lang="zh-TW" altLang="en-US" sz="2800" dirty="0"/>
            </a:p>
          </p:txBody>
        </p:sp>
        <p:cxnSp>
          <p:nvCxnSpPr>
            <p:cNvPr id="28" name="直線單箭頭接點 27"/>
            <p:cNvCxnSpPr>
              <a:endCxn id="27" idx="1"/>
            </p:cNvCxnSpPr>
            <p:nvPr/>
          </p:nvCxnSpPr>
          <p:spPr>
            <a:xfrm>
              <a:off x="5062408" y="4930800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5418680" y="5301720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0</a:t>
              </a:r>
              <a:endParaRPr lang="zh-TW" altLang="en-US" sz="2800" dirty="0"/>
            </a:p>
          </p:txBody>
        </p:sp>
        <p:cxnSp>
          <p:nvCxnSpPr>
            <p:cNvPr id="30" name="直線單箭頭接點 29"/>
            <p:cNvCxnSpPr>
              <a:endCxn id="29" idx="1"/>
            </p:cNvCxnSpPr>
            <p:nvPr/>
          </p:nvCxnSpPr>
          <p:spPr>
            <a:xfrm>
              <a:off x="5058640" y="5600121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6354784" y="5301208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1</a:t>
              </a:r>
              <a:endParaRPr lang="zh-TW" altLang="en-US" sz="2800" dirty="0"/>
            </a:p>
          </p:txBody>
        </p:sp>
        <p:cxnSp>
          <p:nvCxnSpPr>
            <p:cNvPr id="32" name="直線單箭頭接點 31"/>
            <p:cNvCxnSpPr>
              <a:endCxn id="31" idx="1"/>
            </p:cNvCxnSpPr>
            <p:nvPr/>
          </p:nvCxnSpPr>
          <p:spPr>
            <a:xfrm>
              <a:off x="5994744" y="5599609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7308304" y="5301208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2</a:t>
              </a:r>
              <a:endParaRPr lang="zh-TW" altLang="en-US" sz="2800" dirty="0"/>
            </a:p>
          </p:txBody>
        </p:sp>
        <p:cxnSp>
          <p:nvCxnSpPr>
            <p:cNvPr id="34" name="直線單箭頭接點 33"/>
            <p:cNvCxnSpPr>
              <a:endCxn id="33" idx="1"/>
            </p:cNvCxnSpPr>
            <p:nvPr/>
          </p:nvCxnSpPr>
          <p:spPr>
            <a:xfrm>
              <a:off x="6948264" y="5599609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76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鄰接</a:t>
            </a:r>
            <a:r>
              <a:rPr lang="zh-TW" altLang="en-US" dirty="0"/>
              <a:t>串列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95536" y="374897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有權重無向邊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4" name="Picture 2" descr="http://pages.cpsc.ucalgary.ca/~jacobs/Courses/cpsc331/W12/tutorials/Figures/weighted_graph_examp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" y="1371070"/>
            <a:ext cx="3941980" cy="23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347016" y="594928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edge</a:t>
            </a:r>
            <a:r>
              <a:rPr lang="zh-TW" altLang="en-US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*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map[5];</a:t>
            </a:r>
            <a:endParaRPr lang="zh-TW" altLang="en-US" sz="20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7853" y="4477896"/>
            <a:ext cx="2868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edge {</a:t>
            </a:r>
          </a:p>
          <a:p>
            <a:pPr lvl="1"/>
            <a:r>
              <a:rPr lang="en-US" altLang="zh-TW" sz="16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int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id;</a:t>
            </a:r>
          </a:p>
          <a:p>
            <a:pPr lvl="1"/>
            <a:r>
              <a:rPr lang="en-US" altLang="zh-TW" sz="16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int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weight;</a:t>
            </a:r>
          </a:p>
          <a:p>
            <a:pPr lvl="1"/>
            <a:r>
              <a:rPr lang="en-US" altLang="zh-TW" sz="16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edge *next;</a:t>
            </a:r>
            <a:endParaRPr lang="en-US" altLang="zh-TW" sz="16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};</a:t>
            </a:r>
            <a:endParaRPr lang="zh-TW" altLang="en-US" sz="16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24040"/>
              </p:ext>
            </p:extLst>
          </p:nvPr>
        </p:nvGraphicFramePr>
        <p:xfrm>
          <a:off x="4344711" y="1849326"/>
          <a:ext cx="696077" cy="406749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96077"/>
              </a:tblGrid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map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[0]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[1]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[2]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[3]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779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[4]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5047375" y="2532447"/>
            <a:ext cx="3751628" cy="3333617"/>
            <a:chOff x="5047375" y="2532447"/>
            <a:chExt cx="3751628" cy="3333617"/>
          </a:xfrm>
        </p:grpSpPr>
        <p:sp>
          <p:nvSpPr>
            <p:cNvPr id="36" name="矩形 35"/>
            <p:cNvSpPr/>
            <p:nvPr/>
          </p:nvSpPr>
          <p:spPr>
            <a:xfrm>
              <a:off x="5407415" y="2532959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1/1</a:t>
              </a:r>
              <a:endParaRPr lang="zh-TW" altLang="en-US" sz="2000" dirty="0"/>
            </a:p>
          </p:txBody>
        </p:sp>
        <p:cxnSp>
          <p:nvCxnSpPr>
            <p:cNvPr id="37" name="直線單箭頭接點 36"/>
            <p:cNvCxnSpPr>
              <a:endCxn id="36" idx="1"/>
            </p:cNvCxnSpPr>
            <p:nvPr/>
          </p:nvCxnSpPr>
          <p:spPr>
            <a:xfrm>
              <a:off x="5047375" y="2831360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6343519" y="2532447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2/6</a:t>
              </a:r>
              <a:endParaRPr lang="zh-TW" altLang="en-US" sz="2000" dirty="0"/>
            </a:p>
          </p:txBody>
        </p:sp>
        <p:cxnSp>
          <p:nvCxnSpPr>
            <p:cNvPr id="39" name="直線單箭頭接點 38"/>
            <p:cNvCxnSpPr>
              <a:endCxn id="38" idx="1"/>
            </p:cNvCxnSpPr>
            <p:nvPr/>
          </p:nvCxnSpPr>
          <p:spPr>
            <a:xfrm>
              <a:off x="5983479" y="2830848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5410467" y="3901111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0/6</a:t>
              </a:r>
              <a:endParaRPr lang="zh-TW" altLang="en-US" sz="2000" dirty="0"/>
            </a:p>
          </p:txBody>
        </p:sp>
        <p:cxnSp>
          <p:nvCxnSpPr>
            <p:cNvPr id="43" name="直線單箭頭接點 42"/>
            <p:cNvCxnSpPr>
              <a:endCxn id="42" idx="1"/>
            </p:cNvCxnSpPr>
            <p:nvPr/>
          </p:nvCxnSpPr>
          <p:spPr>
            <a:xfrm>
              <a:off x="5050427" y="4199512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6346571" y="3900599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1/4</a:t>
              </a:r>
              <a:endParaRPr lang="zh-TW" altLang="en-US" sz="2000" dirty="0"/>
            </a:p>
          </p:txBody>
        </p:sp>
        <p:cxnSp>
          <p:nvCxnSpPr>
            <p:cNvPr id="45" name="直線單箭頭接點 44"/>
            <p:cNvCxnSpPr>
              <a:endCxn id="44" idx="1"/>
            </p:cNvCxnSpPr>
            <p:nvPr/>
          </p:nvCxnSpPr>
          <p:spPr>
            <a:xfrm>
              <a:off x="5986531" y="4199000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5407415" y="3231790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0/1</a:t>
              </a:r>
              <a:endParaRPr lang="zh-TW" altLang="en-US" sz="2000" dirty="0"/>
            </a:p>
          </p:txBody>
        </p:sp>
        <p:cxnSp>
          <p:nvCxnSpPr>
            <p:cNvPr id="47" name="直線單箭頭接點 46"/>
            <p:cNvCxnSpPr>
              <a:endCxn id="46" idx="1"/>
            </p:cNvCxnSpPr>
            <p:nvPr/>
          </p:nvCxnSpPr>
          <p:spPr>
            <a:xfrm>
              <a:off x="5047375" y="3530191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5411183" y="4599942"/>
              <a:ext cx="572296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1/3</a:t>
              </a:r>
              <a:endParaRPr lang="zh-TW" altLang="en-US" sz="2000" dirty="0"/>
            </a:p>
          </p:txBody>
        </p:sp>
        <p:cxnSp>
          <p:nvCxnSpPr>
            <p:cNvPr id="49" name="直線單箭頭接點 48"/>
            <p:cNvCxnSpPr>
              <a:endCxn id="48" idx="1"/>
            </p:cNvCxnSpPr>
            <p:nvPr/>
          </p:nvCxnSpPr>
          <p:spPr>
            <a:xfrm>
              <a:off x="5051143" y="4898343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5407415" y="5269263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1/1</a:t>
              </a:r>
              <a:endParaRPr lang="zh-TW" altLang="en-US" sz="2000" dirty="0"/>
            </a:p>
          </p:txBody>
        </p:sp>
        <p:cxnSp>
          <p:nvCxnSpPr>
            <p:cNvPr id="51" name="直線單箭頭接點 50"/>
            <p:cNvCxnSpPr>
              <a:endCxn id="50" idx="1"/>
            </p:cNvCxnSpPr>
            <p:nvPr/>
          </p:nvCxnSpPr>
          <p:spPr>
            <a:xfrm>
              <a:off x="5047375" y="5567664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6343519" y="5268751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3/1</a:t>
              </a:r>
              <a:endParaRPr lang="zh-TW" altLang="en-US" sz="2000" dirty="0"/>
            </a:p>
          </p:txBody>
        </p:sp>
        <p:cxnSp>
          <p:nvCxnSpPr>
            <p:cNvPr id="53" name="直線單箭頭接點 52"/>
            <p:cNvCxnSpPr>
              <a:endCxn id="52" idx="1"/>
            </p:cNvCxnSpPr>
            <p:nvPr/>
          </p:nvCxnSpPr>
          <p:spPr>
            <a:xfrm>
              <a:off x="5983479" y="5567152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/>
            <p:cNvSpPr/>
            <p:nvPr/>
          </p:nvSpPr>
          <p:spPr>
            <a:xfrm>
              <a:off x="6333315" y="3232302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2/4</a:t>
              </a:r>
              <a:endParaRPr lang="zh-TW" altLang="en-US" sz="2000" dirty="0"/>
            </a:p>
          </p:txBody>
        </p:sp>
        <p:cxnSp>
          <p:nvCxnSpPr>
            <p:cNvPr id="57" name="直線單箭頭接點 56"/>
            <p:cNvCxnSpPr>
              <a:endCxn id="56" idx="1"/>
            </p:cNvCxnSpPr>
            <p:nvPr/>
          </p:nvCxnSpPr>
          <p:spPr>
            <a:xfrm>
              <a:off x="5973275" y="3530703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7269419" y="3231790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3/3</a:t>
              </a:r>
              <a:endParaRPr lang="zh-TW" altLang="en-US" sz="2000" dirty="0"/>
            </a:p>
          </p:txBody>
        </p:sp>
        <p:cxnSp>
          <p:nvCxnSpPr>
            <p:cNvPr id="59" name="直線單箭頭接點 58"/>
            <p:cNvCxnSpPr>
              <a:endCxn id="58" idx="1"/>
            </p:cNvCxnSpPr>
            <p:nvPr/>
          </p:nvCxnSpPr>
          <p:spPr>
            <a:xfrm>
              <a:off x="6909379" y="3530191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8222939" y="3231790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4/1</a:t>
              </a:r>
              <a:endParaRPr lang="zh-TW" altLang="en-US" sz="2000" dirty="0"/>
            </a:p>
          </p:txBody>
        </p:sp>
        <p:cxnSp>
          <p:nvCxnSpPr>
            <p:cNvPr id="61" name="直線單箭頭接點 60"/>
            <p:cNvCxnSpPr>
              <a:endCxn id="60" idx="1"/>
            </p:cNvCxnSpPr>
            <p:nvPr/>
          </p:nvCxnSpPr>
          <p:spPr>
            <a:xfrm>
              <a:off x="7862899" y="3530191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7269419" y="3885023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3/1</a:t>
              </a:r>
              <a:endParaRPr lang="zh-TW" altLang="en-US" sz="2000" dirty="0"/>
            </a:p>
          </p:txBody>
        </p:sp>
        <p:cxnSp>
          <p:nvCxnSpPr>
            <p:cNvPr id="63" name="直線單箭頭接點 62"/>
            <p:cNvCxnSpPr>
              <a:endCxn id="62" idx="1"/>
            </p:cNvCxnSpPr>
            <p:nvPr/>
          </p:nvCxnSpPr>
          <p:spPr>
            <a:xfrm>
              <a:off x="6909379" y="4183424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6348687" y="4605103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2/1</a:t>
              </a:r>
              <a:endParaRPr lang="zh-TW" altLang="en-US" sz="2000" dirty="0"/>
            </a:p>
          </p:txBody>
        </p:sp>
        <p:cxnSp>
          <p:nvCxnSpPr>
            <p:cNvPr id="65" name="直線單箭頭接點 64"/>
            <p:cNvCxnSpPr>
              <a:endCxn id="64" idx="1"/>
            </p:cNvCxnSpPr>
            <p:nvPr/>
          </p:nvCxnSpPr>
          <p:spPr>
            <a:xfrm>
              <a:off x="5988647" y="4903504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/>
          </p:nvSpPr>
          <p:spPr>
            <a:xfrm>
              <a:off x="7271535" y="4589527"/>
              <a:ext cx="576064" cy="5968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4/1</a:t>
              </a:r>
              <a:endParaRPr lang="zh-TW" altLang="en-US" sz="2000" dirty="0"/>
            </a:p>
          </p:txBody>
        </p:sp>
        <p:cxnSp>
          <p:nvCxnSpPr>
            <p:cNvPr id="67" name="直線單箭頭接點 66"/>
            <p:cNvCxnSpPr>
              <a:endCxn id="66" idx="1"/>
            </p:cNvCxnSpPr>
            <p:nvPr/>
          </p:nvCxnSpPr>
          <p:spPr>
            <a:xfrm>
              <a:off x="6911495" y="4887928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29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ondor.depaul.edu/ichu/csc383/notes/notes9/Graph_files/graph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8816" y="1859290"/>
            <a:ext cx="2882391" cy="41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鄰接</a:t>
            </a:r>
            <a:r>
              <a:rPr lang="zh-TW" altLang="en-US" dirty="0"/>
              <a:t>串列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6203" y="144136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無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權重有向邊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0362" y="374896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有權重有向邊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57118" y="2841028"/>
            <a:ext cx="44935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基本上跟無向的很像，</a:t>
            </a:r>
            <a:endParaRPr lang="en-US" altLang="zh-TW" sz="28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只是只會有一個方向有邊。</a:t>
            </a:r>
            <a:endParaRPr lang="en-US" altLang="zh-TW" sz="28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所以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換你畫囉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~~</a:t>
            </a:r>
            <a:endParaRPr lang="zh-TW" altLang="en-US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83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424" cy="5962674"/>
          </a:xfrm>
        </p:spPr>
        <p:txBody>
          <a:bodyPr/>
          <a:lstStyle/>
          <a:p>
            <a:r>
              <a:rPr lang="zh-TW" altLang="en-US" dirty="0" smtClean="0"/>
              <a:t>補充：串</a:t>
            </a:r>
            <a:r>
              <a:rPr lang="zh-TW" altLang="en-US" dirty="0"/>
              <a:t>接的方式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810360" y="404664"/>
            <a:ext cx="696343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99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#include &lt;</a:t>
            </a:r>
            <a:r>
              <a:rPr lang="en-US" altLang="zh-TW" sz="1600" dirty="0" err="1" smtClean="0">
                <a:solidFill>
                  <a:srgbClr val="0099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stdlib.h</a:t>
            </a:r>
            <a:r>
              <a:rPr lang="en-US" altLang="zh-TW" sz="1600" dirty="0" smtClean="0">
                <a:solidFill>
                  <a:srgbClr val="0099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&gt;</a:t>
            </a:r>
          </a:p>
          <a:p>
            <a:r>
              <a:rPr lang="en-US" altLang="zh-TW" sz="1600" dirty="0" smtClean="0">
                <a:solidFill>
                  <a:srgbClr val="0099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#define NEW(T, N) (T)</a:t>
            </a:r>
            <a:r>
              <a:rPr lang="en-US" altLang="zh-TW" sz="1600" dirty="0" err="1" smtClean="0">
                <a:solidFill>
                  <a:srgbClr val="0099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malloc</a:t>
            </a:r>
            <a:r>
              <a:rPr lang="en-US" altLang="zh-TW" sz="1600" dirty="0" smtClean="0">
                <a:solidFill>
                  <a:srgbClr val="0099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((N) * </a:t>
            </a:r>
            <a:r>
              <a:rPr lang="en-US" altLang="zh-TW" sz="1600" dirty="0" err="1" smtClean="0">
                <a:solidFill>
                  <a:srgbClr val="0099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sizeof</a:t>
            </a:r>
            <a:r>
              <a:rPr lang="en-US" altLang="zh-TW" sz="1600" dirty="0" smtClean="0">
                <a:solidFill>
                  <a:srgbClr val="0099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(T) )</a:t>
            </a:r>
          </a:p>
          <a:p>
            <a:endParaRPr lang="en-US" altLang="zh-TW" sz="1600" b="1" dirty="0" smtClean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  <a:p>
            <a:r>
              <a:rPr lang="en-US" altLang="zh-TW" sz="1600" b="1" dirty="0" err="1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edge {</a:t>
            </a:r>
          </a:p>
          <a:p>
            <a:pPr lvl="1"/>
            <a:r>
              <a:rPr lang="en-US" altLang="zh-TW" sz="1600" b="1" dirty="0" err="1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int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id;</a:t>
            </a:r>
          </a:p>
          <a:p>
            <a:pPr lvl="1"/>
            <a:r>
              <a:rPr lang="en-US" altLang="zh-TW" sz="1600" b="1" dirty="0" err="1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int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weight;</a:t>
            </a:r>
          </a:p>
          <a:p>
            <a:pPr lvl="1"/>
            <a:r>
              <a:rPr lang="en-US" altLang="zh-TW" sz="1600" b="1" dirty="0" err="1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edge *next;</a:t>
            </a:r>
          </a:p>
          <a:p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};</a:t>
            </a:r>
            <a:endParaRPr lang="zh-TW" altLang="en-US" sz="16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  <a:p>
            <a:endParaRPr lang="en-US" altLang="zh-TW" sz="1600" b="1" dirty="0" smtClean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  <a:p>
            <a:r>
              <a:rPr lang="en-US" altLang="zh-TW" sz="16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int</a:t>
            </a:r>
            <a:r>
              <a:rPr lang="en-US" altLang="zh-TW" sz="1600" b="1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main(){</a:t>
            </a:r>
          </a:p>
          <a:p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</a:t>
            </a:r>
            <a:r>
              <a:rPr lang="en-US" altLang="zh-TW" sz="16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edge *map[</a:t>
            </a:r>
            <a:r>
              <a:rPr lang="en-US" altLang="zh-TW" sz="1600" dirty="0" smtClean="0">
                <a:solidFill>
                  <a:srgbClr val="7030A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5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];</a:t>
            </a:r>
          </a:p>
          <a:p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</a:t>
            </a:r>
            <a:r>
              <a:rPr lang="en-US" altLang="zh-TW" sz="16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edge *</a:t>
            </a:r>
            <a:r>
              <a:rPr lang="en-US" altLang="zh-TW" sz="16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= </a:t>
            </a:r>
            <a:r>
              <a:rPr lang="en-US" altLang="zh-TW" sz="1600" dirty="0">
                <a:solidFill>
                  <a:srgbClr val="7030A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0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;</a:t>
            </a: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</a:t>
            </a:r>
            <a:r>
              <a:rPr lang="en-US" altLang="zh-TW" sz="16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= NEW(</a:t>
            </a:r>
            <a:r>
              <a:rPr lang="en-US" altLang="zh-TW" sz="16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edge, </a:t>
            </a:r>
            <a:r>
              <a:rPr lang="en-US" altLang="zh-TW" sz="1600" dirty="0">
                <a:solidFill>
                  <a:srgbClr val="7030A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1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);</a:t>
            </a: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</a:t>
            </a:r>
            <a:r>
              <a:rPr lang="en-US" altLang="zh-TW" sz="16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-&gt;id = </a:t>
            </a:r>
            <a:r>
              <a:rPr lang="en-US" altLang="zh-TW" sz="1600" dirty="0">
                <a:solidFill>
                  <a:srgbClr val="7030A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1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; </a:t>
            </a: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-&gt;weight 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= </a:t>
            </a:r>
            <a:r>
              <a:rPr lang="en-US" altLang="zh-TW" sz="1600" dirty="0">
                <a:solidFill>
                  <a:srgbClr val="7030A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1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;</a:t>
            </a: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-&gt;next 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= 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NULL;</a:t>
            </a: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map[</a:t>
            </a:r>
            <a:r>
              <a:rPr lang="en-US" altLang="zh-TW" sz="1600" dirty="0">
                <a:solidFill>
                  <a:srgbClr val="7030A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0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] = </a:t>
            </a:r>
            <a:r>
              <a:rPr lang="en-US" altLang="zh-TW" sz="16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;</a:t>
            </a:r>
            <a:endParaRPr lang="en-US" altLang="zh-TW" sz="16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</a:t>
            </a:r>
          </a:p>
          <a:p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</a:t>
            </a:r>
            <a:r>
              <a:rPr lang="en-US" altLang="zh-TW" sz="16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= NEW(</a:t>
            </a:r>
            <a:r>
              <a:rPr lang="en-US" altLang="zh-TW" sz="1600" dirty="0" err="1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struct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edge, </a:t>
            </a:r>
            <a:r>
              <a:rPr lang="en-US" altLang="zh-TW" sz="1600" dirty="0">
                <a:solidFill>
                  <a:srgbClr val="7030A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1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);</a:t>
            </a:r>
          </a:p>
          <a:p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-&gt;id = </a:t>
            </a:r>
            <a:r>
              <a:rPr lang="en-US" altLang="zh-TW" sz="1600" dirty="0">
                <a:solidFill>
                  <a:srgbClr val="7030A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2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; </a:t>
            </a:r>
            <a:endParaRPr lang="en-US" altLang="zh-TW" sz="16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-&gt;weight = </a:t>
            </a:r>
            <a:r>
              <a:rPr lang="en-US" altLang="zh-TW" sz="1600" dirty="0">
                <a:solidFill>
                  <a:srgbClr val="7030A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6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;</a:t>
            </a:r>
            <a:endParaRPr lang="en-US" altLang="zh-TW" sz="16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-&gt;next = NULL;</a:t>
            </a:r>
          </a:p>
          <a:p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  map[</a:t>
            </a:r>
            <a:r>
              <a:rPr lang="en-US" altLang="zh-TW" sz="1600" dirty="0">
                <a:solidFill>
                  <a:srgbClr val="7030A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0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]-&gt;next </a:t>
            </a:r>
            <a:r>
              <a:rPr lang="en-US" altLang="zh-TW" sz="16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= </a:t>
            </a:r>
            <a:r>
              <a:rPr lang="en-US" altLang="zh-TW" sz="1600" dirty="0" err="1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;</a:t>
            </a: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//…</a:t>
            </a:r>
            <a:endParaRPr lang="en-US" altLang="zh-TW" sz="16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  <a:p>
            <a:r>
              <a:rPr lang="en-US" altLang="zh-TW" sz="16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}</a:t>
            </a:r>
          </a:p>
          <a:p>
            <a:endParaRPr lang="en-US" altLang="zh-TW" sz="1600" b="1" dirty="0" smtClean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  <a:p>
            <a:endParaRPr lang="en-US" altLang="zh-TW" sz="1600" b="1" dirty="0" smtClean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</p:txBody>
      </p:sp>
      <p:pic>
        <p:nvPicPr>
          <p:cNvPr id="7" name="Picture 2" descr="http://pages.cpsc.ucalgary.ca/~jacobs/Courses/cpsc331/W12/tutorials/Figures/weighted_graph_examp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92" y="1412776"/>
            <a:ext cx="3075007" cy="18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筆跡 2"/>
              <p14:cNvContentPartPr/>
              <p14:nvPr/>
            </p14:nvContentPartPr>
            <p14:xfrm>
              <a:off x="3677400" y="672840"/>
              <a:ext cx="3442320" cy="3690360"/>
            </p14:xfrm>
          </p:contentPart>
        </mc:Choice>
        <mc:Fallback>
          <p:pic>
            <p:nvPicPr>
              <p:cNvPr id="3" name="筆跡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8040" y="663480"/>
                <a:ext cx="3461040" cy="37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11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你暈了嗎？</a:t>
            </a:r>
          </a:p>
        </p:txBody>
      </p:sp>
      <p:pic>
        <p:nvPicPr>
          <p:cNvPr id="10242" name="Picture 2" descr="http://com128.com/face/com128%2F48%2F%CE%D2%D4%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24" y="162880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16403" y="5229200"/>
            <a:ext cx="8084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別擔心，我們目前比較常用的是鄰接矩陣的做法。</a:t>
            </a:r>
            <a:endParaRPr lang="en-US" altLang="zh-TW" sz="28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真正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在寫軟體什麼的話，是要用鄰接串列喔！</a:t>
            </a:r>
          </a:p>
        </p:txBody>
      </p:sp>
    </p:spTree>
    <p:extLst>
      <p:ext uri="{BB962C8B-B14F-4D97-AF65-F5344CB8AC3E}">
        <p14:creationId xmlns:p14="http://schemas.microsoft.com/office/powerpoint/2010/main" val="40799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342358" y="1268760"/>
            <a:ext cx="7772400" cy="1470025"/>
          </a:xfrm>
        </p:spPr>
        <p:txBody>
          <a:bodyPr/>
          <a:lstStyle/>
          <a:p>
            <a:pPr algn="r"/>
            <a:r>
              <a:rPr lang="zh-TW" altLang="en-US" dirty="0"/>
              <a:t>圖</a:t>
            </a:r>
            <a:r>
              <a:rPr lang="zh-TW" altLang="en-US" dirty="0" smtClean="0"/>
              <a:t>論，到底是什麼呢？</a:t>
            </a:r>
            <a:endParaRPr lang="zh-TW" altLang="en-US" dirty="0"/>
          </a:p>
        </p:txBody>
      </p:sp>
      <p:pic>
        <p:nvPicPr>
          <p:cNvPr id="2050" name="Picture 2" descr="http://www.registerkbc67.com/wp-content/uploads/2012/05/kbc-6-28th-may-ques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528392" cy="32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professional-power-tool-guide.com/wp-content/uploads/2012/04/Worl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99" y="704288"/>
            <a:ext cx="4017518" cy="40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edia2.hpcwire.com/hpccloud/internet_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51" y="-251734"/>
            <a:ext cx="6912768" cy="713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336.photobucket.com/albums/n330/mylyi/chi_relation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68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nfranion\Documents\Dropbox\101TFGSummer\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ople.brunel.ac.uk/~mastjjb/jeb/or/GT9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343322" cy="36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/>
              <a:t>圖論最常出現的形式：</a:t>
            </a:r>
            <a:endParaRPr lang="zh-TW" altLang="en-US" sz="3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880009" y="5589240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兩種在程式裡表示的方式：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鄰接矩陣跟鄰接串列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66251" y="2247255"/>
            <a:ext cx="2189525" cy="830997"/>
            <a:chOff x="366251" y="2247255"/>
            <a:chExt cx="2189525" cy="830997"/>
          </a:xfrm>
        </p:grpSpPr>
        <p:sp>
          <p:nvSpPr>
            <p:cNvPr id="4" name="文字方塊 3"/>
            <p:cNvSpPr txBox="1"/>
            <p:nvPr/>
          </p:nvSpPr>
          <p:spPr>
            <a:xfrm>
              <a:off x="366251" y="2247255"/>
              <a:ext cx="15061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點</a:t>
              </a:r>
              <a:r>
                <a:rPr lang="en-US" altLang="zh-TW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(Vertex</a:t>
              </a:r>
              <a:br>
                <a:rPr lang="en-US" altLang="zh-TW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en-US" altLang="zh-TW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or Node)</a:t>
              </a:r>
              <a:endPara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6" name="直線單箭頭接點 5"/>
            <p:cNvCxnSpPr/>
            <p:nvPr/>
          </p:nvCxnSpPr>
          <p:spPr>
            <a:xfrm>
              <a:off x="1971755" y="2708920"/>
              <a:ext cx="584021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392904" y="3706056"/>
            <a:ext cx="2450904" cy="830997"/>
            <a:chOff x="392904" y="3706056"/>
            <a:chExt cx="2450904" cy="830997"/>
          </a:xfrm>
        </p:grpSpPr>
        <p:sp>
          <p:nvSpPr>
            <p:cNvPr id="8" name="文字方塊 7"/>
            <p:cNvSpPr txBox="1"/>
            <p:nvPr/>
          </p:nvSpPr>
          <p:spPr>
            <a:xfrm>
              <a:off x="392904" y="3706056"/>
              <a:ext cx="14237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邊</a:t>
              </a:r>
              <a:r>
                <a:rPr lang="en-US" altLang="zh-TW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(Edge)</a:t>
              </a:r>
              <a:br>
                <a:rPr lang="en-US" altLang="zh-TW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</a:br>
              <a:endPara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1816692" y="4015479"/>
              <a:ext cx="102711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1353160" y="4810523"/>
            <a:ext cx="2426752" cy="1675404"/>
            <a:chOff x="1353160" y="4810523"/>
            <a:chExt cx="2426752" cy="1675404"/>
          </a:xfrm>
        </p:grpSpPr>
        <p:sp>
          <p:nvSpPr>
            <p:cNvPr id="11" name="文字方塊 10"/>
            <p:cNvSpPr txBox="1"/>
            <p:nvPr/>
          </p:nvSpPr>
          <p:spPr>
            <a:xfrm>
              <a:off x="1353160" y="6024262"/>
              <a:ext cx="2049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權重</a:t>
              </a:r>
              <a:r>
                <a:rPr lang="en-US" altLang="zh-TW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(Weight)</a:t>
              </a:r>
              <a:endPara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3203848" y="4810523"/>
              <a:ext cx="576064" cy="11942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字方塊 15"/>
          <p:cNvSpPr txBox="1"/>
          <p:nvPr/>
        </p:nvSpPr>
        <p:spPr>
          <a:xfrm>
            <a:off x="251520" y="41641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無向邊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vs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有向邊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&gt;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61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鄰接矩陣</a:t>
            </a:r>
            <a:endParaRPr lang="zh-TW" altLang="en-US" dirty="0"/>
          </a:p>
        </p:txBody>
      </p:sp>
      <p:pic>
        <p:nvPicPr>
          <p:cNvPr id="7170" name="Picture 2" descr="http://www.algolist.net/img/graphs/graph-ir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0" y="1491015"/>
            <a:ext cx="23241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92334"/>
              </p:ext>
            </p:extLst>
          </p:nvPr>
        </p:nvGraphicFramePr>
        <p:xfrm>
          <a:off x="3707904" y="1881785"/>
          <a:ext cx="4176462" cy="36346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map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[0]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[1]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[2]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[3]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[4]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[0]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[1]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[2]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[3]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[4]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橢圓 4"/>
          <p:cNvSpPr/>
          <p:nvPr/>
        </p:nvSpPr>
        <p:spPr>
          <a:xfrm>
            <a:off x="2154792" y="3154616"/>
            <a:ext cx="396000" cy="36004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ysClr val="windowText" lastClr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0</a:t>
            </a:r>
            <a:endParaRPr lang="zh-TW" altLang="en-US" dirty="0">
              <a:solidFill>
                <a:sysClr val="windowText" lastClr="0000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6203" y="36991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無權重無向邊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3275856" y="1491015"/>
            <a:ext cx="4968552" cy="4314249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23490" y="4303455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int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map[5][5]</a:t>
            </a:r>
            <a:r>
              <a:rPr lang="zh-TW" altLang="en-US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=</a:t>
            </a:r>
          </a:p>
          <a:p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{ {0, 0, 1, 1, 1},</a:t>
            </a:r>
          </a:p>
          <a:p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</a:t>
            </a:r>
            <a:r>
              <a:rPr lang="en-US" altLang="zh-TW" sz="20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{0, 0, 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0, 0, </a:t>
            </a:r>
            <a:r>
              <a:rPr lang="en-US" altLang="zh-TW" sz="20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1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},</a:t>
            </a:r>
          </a:p>
          <a:p>
            <a:r>
              <a:rPr lang="en-US" altLang="zh-TW" sz="20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{1, </a:t>
            </a:r>
            <a:r>
              <a:rPr lang="en-US" altLang="zh-TW" sz="20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0, 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0, 0, </a:t>
            </a:r>
            <a:r>
              <a:rPr lang="en-US" altLang="zh-TW" sz="20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1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},</a:t>
            </a:r>
          </a:p>
          <a:p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{1, </a:t>
            </a:r>
            <a:r>
              <a:rPr lang="en-US" altLang="zh-TW" sz="20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0, 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0, 0, 0},</a:t>
            </a:r>
          </a:p>
          <a:p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</a:t>
            </a:r>
            <a:r>
              <a:rPr lang="en-US" altLang="zh-TW" sz="20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{1, 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1, 1, </a:t>
            </a:r>
            <a:r>
              <a:rPr lang="en-US" altLang="zh-TW" sz="20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0, 0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} };</a:t>
            </a:r>
            <a:endParaRPr lang="zh-TW" altLang="en-US" sz="20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鄰接矩陣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74573"/>
              </p:ext>
            </p:extLst>
          </p:nvPr>
        </p:nvGraphicFramePr>
        <p:xfrm>
          <a:off x="4211960" y="1881785"/>
          <a:ext cx="4176462" cy="36346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map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[0]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[1]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[2]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[3]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[4]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[0]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INF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INF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[1]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[2]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INF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[3]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INF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0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[4]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INF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INF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95536" y="374897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有權重無向邊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4" name="Picture 2" descr="http://pages.cpsc.ucalgary.ca/~jacobs/Courses/cpsc331/W12/tutorials/Figures/weighted_graph_examp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" y="1371070"/>
            <a:ext cx="3941980" cy="23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3923928" y="1628800"/>
            <a:ext cx="4968552" cy="4314249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80092" y="4307865"/>
            <a:ext cx="38779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0099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#define INF 2147483647</a:t>
            </a:r>
          </a:p>
          <a:p>
            <a:r>
              <a:rPr lang="en-US" altLang="zh-TW" sz="2000" b="1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int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map[5][5]</a:t>
            </a:r>
            <a:r>
              <a:rPr lang="zh-TW" altLang="en-US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=</a:t>
            </a:r>
          </a:p>
          <a:p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{ {0, 1, 6, INF, INF},</a:t>
            </a:r>
          </a:p>
          <a:p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{1, </a:t>
            </a:r>
            <a:r>
              <a:rPr lang="en-US" altLang="zh-TW" sz="20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0, 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4,  3,  1},</a:t>
            </a:r>
          </a:p>
          <a:p>
            <a:r>
              <a:rPr lang="en-US" altLang="zh-TW" sz="20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{6, 4, 0, 1, INF},</a:t>
            </a:r>
          </a:p>
          <a:p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{INF, 3, 1, 0, 1},</a:t>
            </a:r>
          </a:p>
          <a:p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 {INF, 1, INF, 1, </a:t>
            </a:r>
            <a:r>
              <a:rPr lang="en-US" altLang="zh-TW" sz="2000" dirty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0</a:t>
            </a:r>
            <a:r>
              <a:rPr lang="en-US" altLang="zh-TW" sz="20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} };</a:t>
            </a:r>
            <a:endParaRPr lang="zh-TW" altLang="en-US" sz="20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767</Words>
  <Application>Microsoft Office PowerPoint</Application>
  <PresentationFormat>如螢幕大小 (4:3)</PresentationFormat>
  <Paragraphs>265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101北一女中 資訊選手培訓營</vt:lpstr>
      <vt:lpstr>圖論，到底是什麼呢？</vt:lpstr>
      <vt:lpstr>PowerPoint 簡報</vt:lpstr>
      <vt:lpstr>PowerPoint 簡報</vt:lpstr>
      <vt:lpstr>PowerPoint 簡報</vt:lpstr>
      <vt:lpstr>PowerPoint 簡報</vt:lpstr>
      <vt:lpstr>圖論最常出現的形式：</vt:lpstr>
      <vt:lpstr>鄰接矩陣</vt:lpstr>
      <vt:lpstr>鄰接矩陣</vt:lpstr>
      <vt:lpstr>鄰接矩陣</vt:lpstr>
      <vt:lpstr>鄰接串列</vt:lpstr>
      <vt:lpstr>鄰接串列</vt:lpstr>
      <vt:lpstr>鄰接串列</vt:lpstr>
      <vt:lpstr>補充：串接的方式</vt:lpstr>
      <vt:lpstr>你暈了嗎？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101北一女中 資訊選手培訓營</dc:title>
  <dc:creator>anfranion</dc:creator>
  <cp:lastModifiedBy>anfranion</cp:lastModifiedBy>
  <cp:revision>96</cp:revision>
  <dcterms:created xsi:type="dcterms:W3CDTF">2012-07-01T01:38:16Z</dcterms:created>
  <dcterms:modified xsi:type="dcterms:W3CDTF">2012-07-09T11:10:43Z</dcterms:modified>
</cp:coreProperties>
</file>