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374" r:id="rId3"/>
    <p:sldId id="376" r:id="rId4"/>
    <p:sldId id="377" r:id="rId5"/>
    <p:sldId id="375" r:id="rId6"/>
    <p:sldId id="378" r:id="rId7"/>
    <p:sldId id="379" r:id="rId8"/>
    <p:sldId id="380" r:id="rId9"/>
    <p:sldId id="383" r:id="rId10"/>
    <p:sldId id="384" r:id="rId11"/>
    <p:sldId id="385" r:id="rId12"/>
    <p:sldId id="381" r:id="rId13"/>
    <p:sldId id="382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993300"/>
    <a:srgbClr val="FF6600"/>
    <a:srgbClr val="FFFFFF"/>
    <a:srgbClr val="9BBB59"/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C542D-8AC2-4C20-91AF-CD6BC5130DD2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C1FDC-B162-4456-8A81-6A037427D7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69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42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19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72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48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2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6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69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03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63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4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25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EFAC417E-1DF2-463F-9629-792FFDD1F875}" type="datetimeFigureOut">
              <a:rPr lang="zh-TW" altLang="en-US" smtClean="0"/>
              <a:pPr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62671995-3F66-4177-A639-1FDEC8A718B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03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491880" y="3224384"/>
            <a:ext cx="5256584" cy="1464568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進階資料結構</a:t>
            </a:r>
            <a:r>
              <a:rPr lang="en-US" altLang="zh-TW" b="1" dirty="0" smtClean="0">
                <a:solidFill>
                  <a:schemeClr val="tx1"/>
                </a:solidFill>
              </a:rPr>
              <a:t>(1)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Heap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251316" y="4630418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2012.07.30 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向上調整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3284535" y="1673351"/>
            <a:ext cx="2928043" cy="2321024"/>
            <a:chOff x="5076056" y="3429000"/>
            <a:chExt cx="2928043" cy="2321024"/>
          </a:xfrm>
        </p:grpSpPr>
        <p:grpSp>
          <p:nvGrpSpPr>
            <p:cNvPr id="5" name="群組 4"/>
            <p:cNvGrpSpPr/>
            <p:nvPr/>
          </p:nvGrpSpPr>
          <p:grpSpPr>
            <a:xfrm>
              <a:off x="5076056" y="3725416"/>
              <a:ext cx="2928043" cy="2024608"/>
              <a:chOff x="5076056" y="3725416"/>
              <a:chExt cx="2928043" cy="2024608"/>
            </a:xfrm>
          </p:grpSpPr>
          <p:sp>
            <p:nvSpPr>
              <p:cNvPr id="12" name="橢圓 11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13" name="橢圓 12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14" name="橢圓 13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15" name="直線接點 14"/>
              <p:cNvCxnSpPr>
                <a:stCxn id="12" idx="3"/>
                <a:endCxn id="13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>
                <a:stCxn id="12" idx="5"/>
                <a:endCxn id="14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橢圓 16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19" name="直線接點 18"/>
              <p:cNvCxnSpPr>
                <a:endCxn id="17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接點 19"/>
              <p:cNvCxnSpPr>
                <a:endCxn id="18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橢圓 20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22" name="直線接點 21"/>
              <p:cNvCxnSpPr>
                <a:endCxn id="21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文字方塊 5"/>
            <p:cNvSpPr txBox="1"/>
            <p:nvPr/>
          </p:nvSpPr>
          <p:spPr>
            <a:xfrm>
              <a:off x="6602681" y="34290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820954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7596336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17288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6397018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702027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1218471" y="4157464"/>
            <a:ext cx="2928043" cy="2321024"/>
            <a:chOff x="5076056" y="3429000"/>
            <a:chExt cx="2928043" cy="2321024"/>
          </a:xfrm>
        </p:grpSpPr>
        <p:grpSp>
          <p:nvGrpSpPr>
            <p:cNvPr id="24" name="群組 23"/>
            <p:cNvGrpSpPr/>
            <p:nvPr/>
          </p:nvGrpSpPr>
          <p:grpSpPr>
            <a:xfrm>
              <a:off x="5076056" y="3725416"/>
              <a:ext cx="2928043" cy="2024608"/>
              <a:chOff x="5076056" y="3725416"/>
              <a:chExt cx="2928043" cy="2024608"/>
            </a:xfrm>
          </p:grpSpPr>
          <p:sp>
            <p:nvSpPr>
              <p:cNvPr id="31" name="橢圓 30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32" name="橢圓 31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sp>
            <p:nvSpPr>
              <p:cNvPr id="33" name="橢圓 32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34" name="直線接點 33"/>
              <p:cNvCxnSpPr>
                <a:stCxn id="31" idx="3"/>
                <a:endCxn id="32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/>
              <p:cNvCxnSpPr>
                <a:stCxn id="31" idx="5"/>
                <a:endCxn id="33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橢圓 35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37" name="橢圓 36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cxnSp>
            <p:nvCxnSpPr>
              <p:cNvPr id="38" name="直線接點 37"/>
              <p:cNvCxnSpPr>
                <a:endCxn id="36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接點 38"/>
              <p:cNvCxnSpPr>
                <a:endCxn id="37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橢圓 39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41" name="直線接點 40"/>
              <p:cNvCxnSpPr>
                <a:endCxn id="40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文字方塊 24"/>
            <p:cNvSpPr txBox="1"/>
            <p:nvPr/>
          </p:nvSpPr>
          <p:spPr>
            <a:xfrm>
              <a:off x="6602681" y="34290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5820954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7596336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517288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6397018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702027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5362722" y="4217117"/>
            <a:ext cx="2928043" cy="2321024"/>
            <a:chOff x="5076056" y="3429000"/>
            <a:chExt cx="2928043" cy="2321024"/>
          </a:xfrm>
        </p:grpSpPr>
        <p:grpSp>
          <p:nvGrpSpPr>
            <p:cNvPr id="43" name="群組 42"/>
            <p:cNvGrpSpPr/>
            <p:nvPr/>
          </p:nvGrpSpPr>
          <p:grpSpPr>
            <a:xfrm>
              <a:off x="5076056" y="3725416"/>
              <a:ext cx="2928043" cy="2024608"/>
              <a:chOff x="5076056" y="3725416"/>
              <a:chExt cx="2928043" cy="2024608"/>
            </a:xfrm>
          </p:grpSpPr>
          <p:sp>
            <p:nvSpPr>
              <p:cNvPr id="50" name="橢圓 49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sp>
            <p:nvSpPr>
              <p:cNvPr id="51" name="橢圓 50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52" name="橢圓 51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53" name="直線接點 52"/>
              <p:cNvCxnSpPr>
                <a:stCxn id="50" idx="3"/>
                <a:endCxn id="51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>
                <a:stCxn id="50" idx="5"/>
                <a:endCxn id="52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橢圓 54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56" name="橢圓 55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cxnSp>
            <p:nvCxnSpPr>
              <p:cNvPr id="57" name="直線接點 56"/>
              <p:cNvCxnSpPr>
                <a:endCxn id="55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>
                <a:endCxn id="56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橢圓 58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60" name="直線接點 59"/>
              <p:cNvCxnSpPr>
                <a:endCxn id="59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文字方塊 43"/>
            <p:cNvSpPr txBox="1"/>
            <p:nvPr/>
          </p:nvSpPr>
          <p:spPr>
            <a:xfrm>
              <a:off x="6602681" y="34290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5820954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7596336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517288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6397018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702027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674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向下調整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3284535" y="1673351"/>
            <a:ext cx="2928043" cy="2321024"/>
            <a:chOff x="5076056" y="3429000"/>
            <a:chExt cx="2928043" cy="2321024"/>
          </a:xfrm>
        </p:grpSpPr>
        <p:grpSp>
          <p:nvGrpSpPr>
            <p:cNvPr id="5" name="群組 4"/>
            <p:cNvGrpSpPr/>
            <p:nvPr/>
          </p:nvGrpSpPr>
          <p:grpSpPr>
            <a:xfrm>
              <a:off x="5076056" y="3725416"/>
              <a:ext cx="2928043" cy="2024608"/>
              <a:chOff x="5076056" y="3725416"/>
              <a:chExt cx="2928043" cy="2024608"/>
            </a:xfrm>
          </p:grpSpPr>
          <p:sp>
            <p:nvSpPr>
              <p:cNvPr id="12" name="橢圓 11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13" name="橢圓 12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14" name="橢圓 13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15" name="直線接點 14"/>
              <p:cNvCxnSpPr>
                <a:stCxn id="12" idx="3"/>
                <a:endCxn id="13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>
                <a:stCxn id="12" idx="5"/>
                <a:endCxn id="14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橢圓 16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19" name="直線接點 18"/>
              <p:cNvCxnSpPr>
                <a:endCxn id="17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接點 19"/>
              <p:cNvCxnSpPr>
                <a:endCxn id="18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橢圓 20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22" name="直線接點 21"/>
              <p:cNvCxnSpPr>
                <a:endCxn id="21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文字方塊 5"/>
            <p:cNvSpPr txBox="1"/>
            <p:nvPr/>
          </p:nvSpPr>
          <p:spPr>
            <a:xfrm>
              <a:off x="6602681" y="34290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820954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7596336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17288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6397018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702027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1218471" y="4157464"/>
            <a:ext cx="2928043" cy="2321024"/>
            <a:chOff x="5076056" y="3429000"/>
            <a:chExt cx="2928043" cy="2321024"/>
          </a:xfrm>
        </p:grpSpPr>
        <p:grpSp>
          <p:nvGrpSpPr>
            <p:cNvPr id="24" name="群組 23"/>
            <p:cNvGrpSpPr/>
            <p:nvPr/>
          </p:nvGrpSpPr>
          <p:grpSpPr>
            <a:xfrm>
              <a:off x="5076056" y="3725416"/>
              <a:ext cx="2928043" cy="2024608"/>
              <a:chOff x="5076056" y="3725416"/>
              <a:chExt cx="2928043" cy="2024608"/>
            </a:xfrm>
          </p:grpSpPr>
          <p:sp>
            <p:nvSpPr>
              <p:cNvPr id="31" name="橢圓 30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32" name="橢圓 31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33" name="橢圓 32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34" name="直線接點 33"/>
              <p:cNvCxnSpPr>
                <a:stCxn id="31" idx="3"/>
                <a:endCxn id="32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/>
              <p:cNvCxnSpPr>
                <a:stCxn id="31" idx="5"/>
                <a:endCxn id="33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橢圓 35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37" name="橢圓 36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38" name="直線接點 37"/>
              <p:cNvCxnSpPr>
                <a:endCxn id="36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接點 38"/>
              <p:cNvCxnSpPr>
                <a:endCxn id="37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橢圓 39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41" name="直線接點 40"/>
              <p:cNvCxnSpPr>
                <a:endCxn id="40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文字方塊 24"/>
            <p:cNvSpPr txBox="1"/>
            <p:nvPr/>
          </p:nvSpPr>
          <p:spPr>
            <a:xfrm>
              <a:off x="6602681" y="34290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5820954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7596336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517288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6397018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702027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5362722" y="4217117"/>
            <a:ext cx="2928043" cy="2321024"/>
            <a:chOff x="5076056" y="3429000"/>
            <a:chExt cx="2928043" cy="2321024"/>
          </a:xfrm>
        </p:grpSpPr>
        <p:grpSp>
          <p:nvGrpSpPr>
            <p:cNvPr id="43" name="群組 42"/>
            <p:cNvGrpSpPr/>
            <p:nvPr/>
          </p:nvGrpSpPr>
          <p:grpSpPr>
            <a:xfrm>
              <a:off x="5076056" y="3725416"/>
              <a:ext cx="2928043" cy="2024608"/>
              <a:chOff x="5076056" y="3725416"/>
              <a:chExt cx="2928043" cy="2024608"/>
            </a:xfrm>
          </p:grpSpPr>
          <p:sp>
            <p:nvSpPr>
              <p:cNvPr id="50" name="橢圓 49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51" name="橢圓 50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52" name="橢圓 51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53" name="直線接點 52"/>
              <p:cNvCxnSpPr>
                <a:stCxn id="50" idx="3"/>
                <a:endCxn id="51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>
                <a:stCxn id="50" idx="5"/>
                <a:endCxn id="52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橢圓 54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56" name="橢圓 55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57" name="直線接點 56"/>
              <p:cNvCxnSpPr>
                <a:endCxn id="55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>
                <a:endCxn id="56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橢圓 58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60" name="直線接點 59"/>
              <p:cNvCxnSpPr>
                <a:endCxn id="59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文字方塊 43"/>
            <p:cNvSpPr txBox="1"/>
            <p:nvPr/>
          </p:nvSpPr>
          <p:spPr>
            <a:xfrm>
              <a:off x="6602681" y="34290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5820954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7596336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517288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6397018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702027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024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建立</a:t>
            </a:r>
            <a:r>
              <a:rPr lang="en-US" altLang="zh-TW" dirty="0" smtClean="0"/>
              <a:t>Heap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當我們有一堆數字，以任意順序排列，要怎麼樣把它變成</a:t>
            </a:r>
            <a:r>
              <a:rPr lang="en-US" altLang="zh-TW" dirty="0" smtClean="0"/>
              <a:t>Heap</a:t>
            </a:r>
            <a:r>
              <a:rPr lang="zh-TW" altLang="en-US" dirty="0" smtClean="0"/>
              <a:t>呢？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以</a:t>
            </a:r>
            <a:r>
              <a:rPr lang="en-US" altLang="zh-TW" dirty="0" smtClean="0"/>
              <a:t>Max-Heap</a:t>
            </a:r>
            <a:r>
              <a:rPr lang="zh-TW" altLang="en-US" dirty="0" smtClean="0"/>
              <a:t>為例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186705"/>
              </p:ext>
            </p:extLst>
          </p:nvPr>
        </p:nvGraphicFramePr>
        <p:xfrm>
          <a:off x="755576" y="3788179"/>
          <a:ext cx="40639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3" name="群組 32"/>
          <p:cNvGrpSpPr/>
          <p:nvPr/>
        </p:nvGrpSpPr>
        <p:grpSpPr>
          <a:xfrm>
            <a:off x="5076056" y="3429000"/>
            <a:ext cx="2928043" cy="2321024"/>
            <a:chOff x="5076056" y="3429000"/>
            <a:chExt cx="2928043" cy="2321024"/>
          </a:xfrm>
        </p:grpSpPr>
        <p:grpSp>
          <p:nvGrpSpPr>
            <p:cNvPr id="26" name="群組 25"/>
            <p:cNvGrpSpPr/>
            <p:nvPr/>
          </p:nvGrpSpPr>
          <p:grpSpPr>
            <a:xfrm>
              <a:off x="5076056" y="3725416"/>
              <a:ext cx="2928043" cy="2024608"/>
              <a:chOff x="5076056" y="3725416"/>
              <a:chExt cx="2928043" cy="2024608"/>
            </a:xfrm>
          </p:grpSpPr>
          <p:sp>
            <p:nvSpPr>
              <p:cNvPr id="6" name="橢圓 5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9" name="橢圓 8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10" name="橢圓 9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12" name="直線接點 11"/>
              <p:cNvCxnSpPr>
                <a:stCxn id="6" idx="3"/>
                <a:endCxn id="9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>
                <a:stCxn id="6" idx="5"/>
                <a:endCxn id="10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橢圓 16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19" name="直線接點 18"/>
              <p:cNvCxnSpPr>
                <a:endCxn id="17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接點 19"/>
              <p:cNvCxnSpPr>
                <a:endCxn id="18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橢圓 23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25" name="直線接點 24"/>
              <p:cNvCxnSpPr>
                <a:endCxn id="24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文字方塊 26"/>
            <p:cNvSpPr txBox="1"/>
            <p:nvPr/>
          </p:nvSpPr>
          <p:spPr>
            <a:xfrm>
              <a:off x="6602681" y="34290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5820954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7596336" y="41601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517288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6397018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7020272" y="49522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721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981773"/>
              </p:ext>
            </p:extLst>
          </p:nvPr>
        </p:nvGraphicFramePr>
        <p:xfrm>
          <a:off x="609475" y="933755"/>
          <a:ext cx="40639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683568" y="3068960"/>
            <a:ext cx="7292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從有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Child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的最後一個節點開始做向下調整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編號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=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點的數量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/2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的那個點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6" name="群組 35"/>
          <p:cNvGrpSpPr/>
          <p:nvPr/>
        </p:nvGrpSpPr>
        <p:grpSpPr>
          <a:xfrm>
            <a:off x="5001963" y="445871"/>
            <a:ext cx="2928043" cy="2321024"/>
            <a:chOff x="5076056" y="1980456"/>
            <a:chExt cx="2928043" cy="2321024"/>
          </a:xfrm>
        </p:grpSpPr>
        <p:grpSp>
          <p:nvGrpSpPr>
            <p:cNvPr id="18" name="群組 17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19" name="橢圓 18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20" name="橢圓 19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21" name="橢圓 20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22" name="直線接點 21"/>
              <p:cNvCxnSpPr>
                <a:stCxn id="19" idx="3"/>
                <a:endCxn id="20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接點 22"/>
              <p:cNvCxnSpPr>
                <a:stCxn id="19" idx="5"/>
                <a:endCxn id="21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橢圓 23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25" name="橢圓 24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26" name="直線接點 25"/>
              <p:cNvCxnSpPr>
                <a:endCxn id="24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接點 26"/>
              <p:cNvCxnSpPr>
                <a:endCxn id="25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橢圓 27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29" name="直線接點 28"/>
              <p:cNvCxnSpPr>
                <a:endCxn id="28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文字方塊 29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37" name="群組 36"/>
          <p:cNvGrpSpPr/>
          <p:nvPr/>
        </p:nvGrpSpPr>
        <p:grpSpPr>
          <a:xfrm>
            <a:off x="323528" y="3789040"/>
            <a:ext cx="2928043" cy="2321024"/>
            <a:chOff x="5076056" y="1980456"/>
            <a:chExt cx="2928043" cy="2321024"/>
          </a:xfrm>
        </p:grpSpPr>
        <p:grpSp>
          <p:nvGrpSpPr>
            <p:cNvPr id="38" name="群組 37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45" name="橢圓 44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46" name="橢圓 45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47" name="橢圓 46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48" name="直線接點 47"/>
              <p:cNvCxnSpPr>
                <a:stCxn id="45" idx="3"/>
                <a:endCxn id="46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>
                <a:stCxn id="45" idx="5"/>
                <a:endCxn id="47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橢圓 49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51" name="橢圓 50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52" name="直線接點 51"/>
              <p:cNvCxnSpPr>
                <a:endCxn id="50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>
                <a:endCxn id="51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橢圓 53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55" name="直線接點 54"/>
              <p:cNvCxnSpPr>
                <a:endCxn id="54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文字方塊 38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0" name="文字方塊 39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4106834" y="3815533"/>
            <a:ext cx="2928043" cy="2321024"/>
            <a:chOff x="5076056" y="1980456"/>
            <a:chExt cx="2928043" cy="2321024"/>
          </a:xfrm>
        </p:grpSpPr>
        <p:grpSp>
          <p:nvGrpSpPr>
            <p:cNvPr id="57" name="群組 56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64" name="橢圓 63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65" name="橢圓 64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66" name="橢圓 65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67" name="直線接點 66"/>
              <p:cNvCxnSpPr>
                <a:stCxn id="64" idx="3"/>
                <a:endCxn id="65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接點 67"/>
              <p:cNvCxnSpPr>
                <a:stCxn id="64" idx="5"/>
                <a:endCxn id="66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橢圓 68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70" name="橢圓 69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71" name="直線接點 70"/>
              <p:cNvCxnSpPr>
                <a:endCxn id="69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/>
              <p:cNvCxnSpPr>
                <a:endCxn id="70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橢圓 72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74" name="直線接點 73"/>
              <p:cNvCxnSpPr>
                <a:endCxn id="73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文字方塊 57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3" name="文字方塊 62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019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683568" y="594195"/>
            <a:ext cx="2928043" cy="2321024"/>
            <a:chOff x="5076056" y="1980456"/>
            <a:chExt cx="2928043" cy="2321024"/>
          </a:xfrm>
        </p:grpSpPr>
        <p:grpSp>
          <p:nvGrpSpPr>
            <p:cNvPr id="3" name="群組 2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10" name="橢圓 9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11" name="橢圓 10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12" name="橢圓 11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13" name="直線接點 12"/>
              <p:cNvCxnSpPr>
                <a:stCxn id="10" idx="3"/>
                <a:endCxn id="11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接點 13"/>
              <p:cNvCxnSpPr>
                <a:stCxn id="10" idx="5"/>
                <a:endCxn id="12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橢圓 14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16" name="橢圓 15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17" name="直線接點 16"/>
              <p:cNvCxnSpPr>
                <a:endCxn id="15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接點 17"/>
              <p:cNvCxnSpPr>
                <a:endCxn id="16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橢圓 18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7</a:t>
                </a:r>
                <a:endParaRPr lang="zh-TW" altLang="en-US" sz="1600" dirty="0"/>
              </a:p>
            </p:txBody>
          </p:sp>
          <p:cxnSp>
            <p:nvCxnSpPr>
              <p:cNvPr id="20" name="直線接點 19"/>
              <p:cNvCxnSpPr>
                <a:endCxn id="19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文字方塊 3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1" name="群組 20"/>
          <p:cNvGrpSpPr/>
          <p:nvPr/>
        </p:nvGrpSpPr>
        <p:grpSpPr>
          <a:xfrm>
            <a:off x="4466874" y="620688"/>
            <a:ext cx="2928043" cy="2321024"/>
            <a:chOff x="5076056" y="1980456"/>
            <a:chExt cx="2928043" cy="2321024"/>
          </a:xfrm>
        </p:grpSpPr>
        <p:grpSp>
          <p:nvGrpSpPr>
            <p:cNvPr id="22" name="群組 21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29" name="橢圓 28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30" name="橢圓 29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31" name="橢圓 30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32" name="直線接點 31"/>
              <p:cNvCxnSpPr>
                <a:stCxn id="29" idx="3"/>
                <a:endCxn id="30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接點 32"/>
              <p:cNvCxnSpPr>
                <a:stCxn id="29" idx="5"/>
                <a:endCxn id="31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橢圓 33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35" name="橢圓 34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36" name="直線接點 35"/>
              <p:cNvCxnSpPr>
                <a:endCxn id="34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>
                <a:endCxn id="35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橢圓 37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39" name="直線接點 38"/>
              <p:cNvCxnSpPr>
                <a:endCxn id="38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文字方塊 22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107504" y="3700740"/>
            <a:ext cx="2928043" cy="2321024"/>
            <a:chOff x="5076056" y="1980456"/>
            <a:chExt cx="2928043" cy="2321024"/>
          </a:xfrm>
        </p:grpSpPr>
        <p:grpSp>
          <p:nvGrpSpPr>
            <p:cNvPr id="42" name="群組 41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49" name="橢圓 48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50" name="橢圓 49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9</a:t>
                </a:r>
                <a:r>
                  <a:rPr lang="en-US" altLang="zh-TW" sz="1600" dirty="0" smtClean="0"/>
                  <a:t>9</a:t>
                </a:r>
                <a:endParaRPr lang="zh-TW" altLang="en-US" sz="1600" dirty="0"/>
              </a:p>
            </p:txBody>
          </p:sp>
          <p:sp>
            <p:nvSpPr>
              <p:cNvPr id="51" name="橢圓 50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52" name="直線接點 51"/>
              <p:cNvCxnSpPr>
                <a:stCxn id="49" idx="3"/>
                <a:endCxn id="50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>
                <a:stCxn id="49" idx="5"/>
                <a:endCxn id="51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橢圓 53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1</a:t>
                </a:r>
                <a:r>
                  <a:rPr lang="en-US" altLang="zh-TW" sz="1600" dirty="0" smtClean="0"/>
                  <a:t>9</a:t>
                </a:r>
                <a:endParaRPr lang="zh-TW" altLang="en-US" sz="1600" dirty="0"/>
              </a:p>
            </p:txBody>
          </p:sp>
          <p:sp>
            <p:nvSpPr>
              <p:cNvPr id="55" name="橢圓 54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56" name="直線接點 55"/>
              <p:cNvCxnSpPr>
                <a:endCxn id="54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>
                <a:endCxn id="55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橢圓 57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7</a:t>
                </a:r>
                <a:endParaRPr lang="zh-TW" altLang="en-US" sz="1600" dirty="0"/>
              </a:p>
            </p:txBody>
          </p:sp>
          <p:cxnSp>
            <p:nvCxnSpPr>
              <p:cNvPr id="59" name="直線接點 58"/>
              <p:cNvCxnSpPr>
                <a:endCxn id="58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文字方塊 42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3059832" y="3700740"/>
            <a:ext cx="2928043" cy="2321024"/>
            <a:chOff x="5076056" y="1980456"/>
            <a:chExt cx="2928043" cy="2321024"/>
          </a:xfrm>
        </p:grpSpPr>
        <p:grpSp>
          <p:nvGrpSpPr>
            <p:cNvPr id="61" name="群組 60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68" name="橢圓 67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69" name="橢圓 68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sp>
            <p:nvSpPr>
              <p:cNvPr id="70" name="橢圓 69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71" name="直線接點 70"/>
              <p:cNvCxnSpPr>
                <a:stCxn id="68" idx="3"/>
                <a:endCxn id="69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/>
              <p:cNvCxnSpPr>
                <a:stCxn id="68" idx="5"/>
                <a:endCxn id="70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橢圓 72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74" name="橢圓 73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cxnSp>
            <p:nvCxnSpPr>
              <p:cNvPr id="75" name="直線接點 74"/>
              <p:cNvCxnSpPr>
                <a:endCxn id="73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接點 75"/>
              <p:cNvCxnSpPr>
                <a:endCxn id="74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橢圓 76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78" name="直線接點 77"/>
              <p:cNvCxnSpPr>
                <a:endCxn id="77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文字方塊 61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3" name="文字方塊 62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6" name="文字方塊 65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7" name="文字方塊 66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79" name="群組 78"/>
          <p:cNvGrpSpPr/>
          <p:nvPr/>
        </p:nvGrpSpPr>
        <p:grpSpPr>
          <a:xfrm>
            <a:off x="6026563" y="3700740"/>
            <a:ext cx="2928043" cy="2321024"/>
            <a:chOff x="5076056" y="1980456"/>
            <a:chExt cx="2928043" cy="2321024"/>
          </a:xfrm>
        </p:grpSpPr>
        <p:grpSp>
          <p:nvGrpSpPr>
            <p:cNvPr id="80" name="群組 79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87" name="橢圓 86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88" name="橢圓 87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sp>
            <p:nvSpPr>
              <p:cNvPr id="89" name="橢圓 88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90" name="直線接點 89"/>
              <p:cNvCxnSpPr>
                <a:stCxn id="87" idx="3"/>
                <a:endCxn id="88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/>
              <p:cNvCxnSpPr>
                <a:stCxn id="87" idx="5"/>
                <a:endCxn id="89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橢圓 91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93" name="橢圓 92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3</a:t>
                </a:r>
                <a:endParaRPr lang="zh-TW" altLang="en-US" sz="1600" dirty="0"/>
              </a:p>
            </p:txBody>
          </p:sp>
          <p:cxnSp>
            <p:nvCxnSpPr>
              <p:cNvPr id="94" name="直線接點 93"/>
              <p:cNvCxnSpPr>
                <a:endCxn id="92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接點 94"/>
              <p:cNvCxnSpPr>
                <a:endCxn id="93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橢圓 95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97" name="直線接點 96"/>
              <p:cNvCxnSpPr>
                <a:endCxn id="96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文字方塊 80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2" name="文字方塊 81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3" name="文字方塊 82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4" name="文字方塊 83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5" name="文字方塊 84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6" name="文字方塊 85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90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843808" y="2234724"/>
            <a:ext cx="2928043" cy="2321024"/>
            <a:chOff x="5076056" y="1980456"/>
            <a:chExt cx="2928043" cy="2321024"/>
          </a:xfrm>
        </p:grpSpPr>
        <p:grpSp>
          <p:nvGrpSpPr>
            <p:cNvPr id="3" name="群組 2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10" name="橢圓 9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11" name="橢圓 10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sp>
            <p:nvSpPr>
              <p:cNvPr id="12" name="橢圓 11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13" name="直線接點 12"/>
              <p:cNvCxnSpPr>
                <a:stCxn id="10" idx="3"/>
                <a:endCxn id="11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接點 13"/>
              <p:cNvCxnSpPr>
                <a:stCxn id="10" idx="5"/>
                <a:endCxn id="12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橢圓 14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16" name="橢圓 15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3</a:t>
                </a:r>
                <a:endParaRPr lang="zh-TW" altLang="en-US" sz="1600" dirty="0"/>
              </a:p>
            </p:txBody>
          </p:sp>
          <p:cxnSp>
            <p:nvCxnSpPr>
              <p:cNvPr id="17" name="直線接點 16"/>
              <p:cNvCxnSpPr>
                <a:endCxn id="15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接點 17"/>
              <p:cNvCxnSpPr>
                <a:endCxn id="16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橢圓 18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20" name="直線接點 19"/>
              <p:cNvCxnSpPr>
                <a:endCxn id="19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文字方塊 3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1" name="標題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調整完</a:t>
            </a:r>
            <a:r>
              <a:rPr lang="zh-TW" altLang="en-US" dirty="0" smtClean="0"/>
              <a:t>後就形成了</a:t>
            </a:r>
            <a:r>
              <a:rPr lang="en-US" altLang="zh-TW" dirty="0" smtClean="0"/>
              <a:t>Max-Heap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10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6512" y="-24340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/>
              <a:t>實</a:t>
            </a:r>
            <a:r>
              <a:rPr lang="zh-TW" altLang="en-US" sz="3600" dirty="0" smtClean="0"/>
              <a:t>作</a:t>
            </a:r>
            <a:r>
              <a:rPr lang="en-US" altLang="zh-TW" sz="3600" dirty="0" smtClean="0"/>
              <a:t>—</a:t>
            </a:r>
            <a:r>
              <a:rPr lang="zh-TW" altLang="en-US" sz="3600" dirty="0" smtClean="0"/>
              <a:t>遞迴</a:t>
            </a:r>
            <a:endParaRPr lang="zh-TW" altLang="en-US" sz="36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395536" y="476672"/>
            <a:ext cx="865497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A[MAX_SIZE], N = #elements;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// MAX_SIZE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和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#elements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都是看題目決定</a:t>
            </a:r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buildHeap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(){           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假設資料已經存在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A[1]~A[N]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N / 2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&gt;= 1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-- )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從最後一個有小孩的點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開始向下調整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downAdjustment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(A,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);  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sz="1600" dirty="0">
              <a:latin typeface="Courier New" pitchFamily="49" charset="0"/>
              <a:cs typeface="Courier New" pitchFamily="49" charset="0"/>
            </a:endParaRPr>
          </a:p>
          <a:p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downAdjustment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leftChild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2 *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左邊小孩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index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rightChild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2 *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+ 1;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右邊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小孩的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index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max;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leftChild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&gt; N )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如果左邊沒有小孩，代表右邊也沒也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結束</a:t>
            </a:r>
            <a:endParaRPr lang="en-US" altLang="zh-TW" sz="16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找比較大的小孩</a:t>
            </a:r>
            <a:endParaRPr lang="en-US" altLang="zh-TW" sz="16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rightChild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&gt; N || (A[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leftChild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&gt; A[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rightChild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]) )</a:t>
            </a:r>
            <a:br>
              <a:rPr lang="en-US" altLang="zh-TW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	 max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leftChild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如果右邊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沒有小孩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，或左邊比較大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左邊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max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rightChild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zh-TW" alt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右邊比較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大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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右邊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A[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&lt; A[max] ){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如果比較大的小孩比自己大，交換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A[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A[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A[max];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A[max]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downAdjustment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(A, max);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換完後繼續向下調整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新位置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max)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5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插入一個新的元素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把元素插到已經建完的</a:t>
            </a:r>
            <a:r>
              <a:rPr lang="en-US" altLang="zh-TW" dirty="0" smtClean="0"/>
              <a:t>Heap</a:t>
            </a:r>
            <a:r>
              <a:rPr lang="zh-TW" altLang="en-US" dirty="0" smtClean="0"/>
              <a:t>的最後，對它做向上調整。</a:t>
            </a:r>
            <a:r>
              <a:rPr lang="en-US" altLang="zh-TW" dirty="0" smtClean="0"/>
              <a:t>(Ex: </a:t>
            </a:r>
            <a:r>
              <a:rPr lang="zh-TW" altLang="en-US" dirty="0" smtClean="0"/>
              <a:t>插入</a:t>
            </a:r>
            <a:r>
              <a:rPr lang="en-US" altLang="zh-TW" dirty="0" smtClean="0"/>
              <a:t>29)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1203214" y="3179212"/>
            <a:ext cx="2928043" cy="2321024"/>
            <a:chOff x="5076056" y="1980456"/>
            <a:chExt cx="2928043" cy="2321024"/>
          </a:xfrm>
        </p:grpSpPr>
        <p:grpSp>
          <p:nvGrpSpPr>
            <p:cNvPr id="5" name="群組 4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12" name="橢圓 11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99</a:t>
                </a:r>
                <a:endParaRPr lang="zh-TW" altLang="en-US" sz="1600" dirty="0"/>
              </a:p>
            </p:txBody>
          </p:sp>
          <p:sp>
            <p:nvSpPr>
              <p:cNvPr id="13" name="橢圓 12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sp>
            <p:nvSpPr>
              <p:cNvPr id="14" name="橢圓 13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15" name="直線接點 14"/>
              <p:cNvCxnSpPr>
                <a:stCxn id="12" idx="3"/>
                <a:endCxn id="13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>
                <a:stCxn id="12" idx="5"/>
                <a:endCxn id="14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橢圓 16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3</a:t>
                </a:r>
                <a:endParaRPr lang="zh-TW" altLang="en-US" sz="1600" dirty="0"/>
              </a:p>
            </p:txBody>
          </p:sp>
          <p:cxnSp>
            <p:nvCxnSpPr>
              <p:cNvPr id="19" name="直線接點 18"/>
              <p:cNvCxnSpPr>
                <a:endCxn id="17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接點 19"/>
              <p:cNvCxnSpPr>
                <a:endCxn id="18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橢圓 20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22" name="直線接點 21"/>
              <p:cNvCxnSpPr>
                <a:endCxn id="21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文字方塊 5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4055589" y="4640781"/>
            <a:ext cx="660427" cy="804443"/>
            <a:chOff x="4055589" y="4640781"/>
            <a:chExt cx="660427" cy="804443"/>
          </a:xfrm>
        </p:grpSpPr>
        <p:sp>
          <p:nvSpPr>
            <p:cNvPr id="26" name="橢圓 25"/>
            <p:cNvSpPr/>
            <p:nvPr/>
          </p:nvSpPr>
          <p:spPr>
            <a:xfrm>
              <a:off x="4139952" y="4869160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29</a:t>
              </a:r>
              <a:endParaRPr lang="zh-TW" altLang="en-US" sz="1600" dirty="0"/>
            </a:p>
          </p:txBody>
        </p:sp>
        <p:cxnSp>
          <p:nvCxnSpPr>
            <p:cNvPr id="27" name="直線接點 26"/>
            <p:cNvCxnSpPr>
              <a:endCxn id="26" idx="1"/>
            </p:cNvCxnSpPr>
            <p:nvPr/>
          </p:nvCxnSpPr>
          <p:spPr>
            <a:xfrm>
              <a:off x="4055589" y="4640781"/>
              <a:ext cx="168726" cy="3127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字方塊 27"/>
            <p:cNvSpPr txBox="1"/>
            <p:nvPr/>
          </p:nvSpPr>
          <p:spPr>
            <a:xfrm>
              <a:off x="4302816" y="469661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7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290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群組 26"/>
          <p:cNvGrpSpPr/>
          <p:nvPr/>
        </p:nvGrpSpPr>
        <p:grpSpPr>
          <a:xfrm>
            <a:off x="737247" y="692696"/>
            <a:ext cx="3522971" cy="2321024"/>
            <a:chOff x="1203214" y="3179212"/>
            <a:chExt cx="3522971" cy="2321024"/>
          </a:xfrm>
        </p:grpSpPr>
        <p:grpSp>
          <p:nvGrpSpPr>
            <p:cNvPr id="4" name="群組 3"/>
            <p:cNvGrpSpPr/>
            <p:nvPr/>
          </p:nvGrpSpPr>
          <p:grpSpPr>
            <a:xfrm>
              <a:off x="1203214" y="3179212"/>
              <a:ext cx="2928043" cy="2321024"/>
              <a:chOff x="5076056" y="1980456"/>
              <a:chExt cx="2928043" cy="2321024"/>
            </a:xfrm>
          </p:grpSpPr>
          <p:grpSp>
            <p:nvGrpSpPr>
              <p:cNvPr id="5" name="群組 4"/>
              <p:cNvGrpSpPr/>
              <p:nvPr/>
            </p:nvGrpSpPr>
            <p:grpSpPr>
              <a:xfrm>
                <a:off x="5076056" y="2276872"/>
                <a:ext cx="2928043" cy="2024608"/>
                <a:chOff x="5076056" y="3725416"/>
                <a:chExt cx="2928043" cy="2024608"/>
              </a:xfrm>
            </p:grpSpPr>
            <p:sp>
              <p:nvSpPr>
                <p:cNvPr id="12" name="橢圓 11"/>
                <p:cNvSpPr/>
                <p:nvPr/>
              </p:nvSpPr>
              <p:spPr>
                <a:xfrm>
                  <a:off x="6498827" y="372541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99</a:t>
                  </a:r>
                  <a:endParaRPr lang="zh-TW" altLang="en-US" sz="1600" dirty="0"/>
                </a:p>
              </p:txBody>
            </p:sp>
            <p:sp>
              <p:nvSpPr>
                <p:cNvPr id="13" name="橢圓 12"/>
                <p:cNvSpPr/>
                <p:nvPr/>
              </p:nvSpPr>
              <p:spPr>
                <a:xfrm>
                  <a:off x="5652120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24</a:t>
                  </a:r>
                  <a:endParaRPr lang="zh-TW" altLang="en-US" sz="1600" dirty="0"/>
                </a:p>
              </p:txBody>
            </p:sp>
            <p:sp>
              <p:nvSpPr>
                <p:cNvPr id="14" name="橢圓 13"/>
                <p:cNvSpPr/>
                <p:nvPr/>
              </p:nvSpPr>
              <p:spPr>
                <a:xfrm>
                  <a:off x="7428035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25</a:t>
                  </a:r>
                  <a:endParaRPr lang="zh-TW" altLang="en-US" sz="1600" dirty="0"/>
                </a:p>
              </p:txBody>
            </p:sp>
            <p:cxnSp>
              <p:nvCxnSpPr>
                <p:cNvPr id="15" name="直線接點 14"/>
                <p:cNvCxnSpPr>
                  <a:stCxn id="12" idx="3"/>
                  <a:endCxn id="13" idx="7"/>
                </p:cNvCxnSpPr>
                <p:nvPr/>
              </p:nvCxnSpPr>
              <p:spPr>
                <a:xfrm flipH="1">
                  <a:off x="6143821" y="4217117"/>
                  <a:ext cx="439369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接點 15"/>
                <p:cNvCxnSpPr>
                  <a:stCxn id="12" idx="5"/>
                  <a:endCxn id="14" idx="1"/>
                </p:cNvCxnSpPr>
                <p:nvPr/>
              </p:nvCxnSpPr>
              <p:spPr>
                <a:xfrm>
                  <a:off x="6990528" y="4217117"/>
                  <a:ext cx="521870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橢圓 16"/>
                <p:cNvSpPr/>
                <p:nvPr/>
              </p:nvSpPr>
              <p:spPr>
                <a:xfrm>
                  <a:off x="5076056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19</a:t>
                  </a:r>
                  <a:endParaRPr lang="zh-TW" altLang="en-US" sz="1600" dirty="0"/>
                </a:p>
              </p:txBody>
            </p:sp>
            <p:sp>
              <p:nvSpPr>
                <p:cNvPr id="18" name="橢圓 17"/>
                <p:cNvSpPr/>
                <p:nvPr/>
              </p:nvSpPr>
              <p:spPr>
                <a:xfrm>
                  <a:off x="6228184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/>
                    <a:t>3</a:t>
                  </a:r>
                  <a:endParaRPr lang="zh-TW" altLang="en-US" sz="1600" dirty="0"/>
                </a:p>
              </p:txBody>
            </p:sp>
            <p:cxnSp>
              <p:nvCxnSpPr>
                <p:cNvPr id="19" name="直線接點 18"/>
                <p:cNvCxnSpPr>
                  <a:endCxn id="17" idx="7"/>
                </p:cNvCxnSpPr>
                <p:nvPr/>
              </p:nvCxnSpPr>
              <p:spPr>
                <a:xfrm flipH="1">
                  <a:off x="5567757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接點 19"/>
                <p:cNvCxnSpPr>
                  <a:endCxn id="18" idx="1"/>
                </p:cNvCxnSpPr>
                <p:nvPr/>
              </p:nvCxnSpPr>
              <p:spPr>
                <a:xfrm>
                  <a:off x="6143821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橢圓 20"/>
                <p:cNvSpPr/>
                <p:nvPr/>
              </p:nvSpPr>
              <p:spPr>
                <a:xfrm>
                  <a:off x="6918520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7</a:t>
                  </a:r>
                  <a:endParaRPr lang="zh-TW" altLang="en-US" sz="1600" dirty="0"/>
                </a:p>
              </p:txBody>
            </p:sp>
            <p:cxnSp>
              <p:nvCxnSpPr>
                <p:cNvPr id="22" name="直線接點 21"/>
                <p:cNvCxnSpPr>
                  <a:endCxn id="21" idx="7"/>
                </p:cNvCxnSpPr>
                <p:nvPr/>
              </p:nvCxnSpPr>
              <p:spPr>
                <a:xfrm flipH="1">
                  <a:off x="7410221" y="5009205"/>
                  <a:ext cx="168726" cy="2491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文字方塊 5"/>
              <p:cNvSpPr txBox="1"/>
              <p:nvPr/>
            </p:nvSpPr>
            <p:spPr>
              <a:xfrm>
                <a:off x="6602681" y="1980456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1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5820954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2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7596336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3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517288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4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6397018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5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702027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6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23" name="群組 22"/>
            <p:cNvGrpSpPr/>
            <p:nvPr/>
          </p:nvGrpSpPr>
          <p:grpSpPr>
            <a:xfrm>
              <a:off x="4065758" y="4679025"/>
              <a:ext cx="660427" cy="804443"/>
              <a:chOff x="4065758" y="4679025"/>
              <a:chExt cx="660427" cy="804443"/>
            </a:xfrm>
          </p:grpSpPr>
          <p:sp>
            <p:nvSpPr>
              <p:cNvPr id="24" name="橢圓 23"/>
              <p:cNvSpPr/>
              <p:nvPr/>
            </p:nvSpPr>
            <p:spPr>
              <a:xfrm>
                <a:off x="4150121" y="4907404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29</a:t>
                </a:r>
                <a:endParaRPr lang="zh-TW" altLang="en-US" sz="1600" dirty="0"/>
              </a:p>
            </p:txBody>
          </p:sp>
          <p:cxnSp>
            <p:nvCxnSpPr>
              <p:cNvPr id="25" name="直線接點 24"/>
              <p:cNvCxnSpPr>
                <a:endCxn id="24" idx="1"/>
              </p:cNvCxnSpPr>
              <p:nvPr/>
            </p:nvCxnSpPr>
            <p:spPr>
              <a:xfrm>
                <a:off x="4065758" y="4679025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文字方塊 25"/>
              <p:cNvSpPr txBox="1"/>
              <p:nvPr/>
            </p:nvSpPr>
            <p:spPr>
              <a:xfrm>
                <a:off x="4318955" y="4685645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7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28" name="群組 27"/>
          <p:cNvGrpSpPr/>
          <p:nvPr/>
        </p:nvGrpSpPr>
        <p:grpSpPr>
          <a:xfrm>
            <a:off x="4716016" y="690440"/>
            <a:ext cx="3522971" cy="2321024"/>
            <a:chOff x="1203214" y="3179212"/>
            <a:chExt cx="3522971" cy="2321024"/>
          </a:xfrm>
        </p:grpSpPr>
        <p:grpSp>
          <p:nvGrpSpPr>
            <p:cNvPr id="29" name="群組 28"/>
            <p:cNvGrpSpPr/>
            <p:nvPr/>
          </p:nvGrpSpPr>
          <p:grpSpPr>
            <a:xfrm>
              <a:off x="1203214" y="3179212"/>
              <a:ext cx="2928043" cy="2321024"/>
              <a:chOff x="5076056" y="1980456"/>
              <a:chExt cx="2928043" cy="2321024"/>
            </a:xfrm>
          </p:grpSpPr>
          <p:grpSp>
            <p:nvGrpSpPr>
              <p:cNvPr id="34" name="群組 33"/>
              <p:cNvGrpSpPr/>
              <p:nvPr/>
            </p:nvGrpSpPr>
            <p:grpSpPr>
              <a:xfrm>
                <a:off x="5076056" y="2276872"/>
                <a:ext cx="2928043" cy="2024608"/>
                <a:chOff x="5076056" y="3725416"/>
                <a:chExt cx="2928043" cy="2024608"/>
              </a:xfrm>
            </p:grpSpPr>
            <p:sp>
              <p:nvSpPr>
                <p:cNvPr id="41" name="橢圓 40"/>
                <p:cNvSpPr/>
                <p:nvPr/>
              </p:nvSpPr>
              <p:spPr>
                <a:xfrm>
                  <a:off x="6498827" y="372541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99</a:t>
                  </a:r>
                  <a:endParaRPr lang="zh-TW" altLang="en-US" sz="1600" dirty="0"/>
                </a:p>
              </p:txBody>
            </p:sp>
            <p:sp>
              <p:nvSpPr>
                <p:cNvPr id="42" name="橢圓 41"/>
                <p:cNvSpPr/>
                <p:nvPr/>
              </p:nvSpPr>
              <p:spPr>
                <a:xfrm>
                  <a:off x="5652120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24</a:t>
                  </a:r>
                  <a:endParaRPr lang="zh-TW" altLang="en-US" sz="1600" dirty="0"/>
                </a:p>
              </p:txBody>
            </p:sp>
            <p:sp>
              <p:nvSpPr>
                <p:cNvPr id="43" name="橢圓 42"/>
                <p:cNvSpPr/>
                <p:nvPr/>
              </p:nvSpPr>
              <p:spPr>
                <a:xfrm>
                  <a:off x="7428035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29</a:t>
                  </a:r>
                  <a:endParaRPr lang="zh-TW" altLang="en-US" sz="1600" dirty="0"/>
                </a:p>
              </p:txBody>
            </p:sp>
            <p:cxnSp>
              <p:nvCxnSpPr>
                <p:cNvPr id="44" name="直線接點 43"/>
                <p:cNvCxnSpPr>
                  <a:stCxn id="41" idx="3"/>
                  <a:endCxn id="42" idx="7"/>
                </p:cNvCxnSpPr>
                <p:nvPr/>
              </p:nvCxnSpPr>
              <p:spPr>
                <a:xfrm flipH="1">
                  <a:off x="6143821" y="4217117"/>
                  <a:ext cx="439369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接點 44"/>
                <p:cNvCxnSpPr>
                  <a:stCxn id="41" idx="5"/>
                  <a:endCxn id="43" idx="1"/>
                </p:cNvCxnSpPr>
                <p:nvPr/>
              </p:nvCxnSpPr>
              <p:spPr>
                <a:xfrm>
                  <a:off x="6990528" y="4217117"/>
                  <a:ext cx="521870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橢圓 45"/>
                <p:cNvSpPr/>
                <p:nvPr/>
              </p:nvSpPr>
              <p:spPr>
                <a:xfrm>
                  <a:off x="5076056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19</a:t>
                  </a:r>
                  <a:endParaRPr lang="zh-TW" altLang="en-US" sz="1600" dirty="0"/>
                </a:p>
              </p:txBody>
            </p:sp>
            <p:sp>
              <p:nvSpPr>
                <p:cNvPr id="47" name="橢圓 46"/>
                <p:cNvSpPr/>
                <p:nvPr/>
              </p:nvSpPr>
              <p:spPr>
                <a:xfrm>
                  <a:off x="6228184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/>
                    <a:t>3</a:t>
                  </a:r>
                  <a:endParaRPr lang="zh-TW" altLang="en-US" sz="1600" dirty="0"/>
                </a:p>
              </p:txBody>
            </p:sp>
            <p:cxnSp>
              <p:nvCxnSpPr>
                <p:cNvPr id="48" name="直線接點 47"/>
                <p:cNvCxnSpPr>
                  <a:endCxn id="46" idx="7"/>
                </p:cNvCxnSpPr>
                <p:nvPr/>
              </p:nvCxnSpPr>
              <p:spPr>
                <a:xfrm flipH="1">
                  <a:off x="5567757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接點 48"/>
                <p:cNvCxnSpPr>
                  <a:endCxn id="47" idx="1"/>
                </p:cNvCxnSpPr>
                <p:nvPr/>
              </p:nvCxnSpPr>
              <p:spPr>
                <a:xfrm>
                  <a:off x="6143821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橢圓 49"/>
                <p:cNvSpPr/>
                <p:nvPr/>
              </p:nvSpPr>
              <p:spPr>
                <a:xfrm>
                  <a:off x="6918520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7</a:t>
                  </a:r>
                  <a:endParaRPr lang="zh-TW" altLang="en-US" sz="1600" dirty="0"/>
                </a:p>
              </p:txBody>
            </p:sp>
            <p:cxnSp>
              <p:nvCxnSpPr>
                <p:cNvPr id="51" name="直線接點 50"/>
                <p:cNvCxnSpPr>
                  <a:endCxn id="50" idx="7"/>
                </p:cNvCxnSpPr>
                <p:nvPr/>
              </p:nvCxnSpPr>
              <p:spPr>
                <a:xfrm flipH="1">
                  <a:off x="7410221" y="5009205"/>
                  <a:ext cx="168726" cy="2491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文字方塊 34"/>
              <p:cNvSpPr txBox="1"/>
              <p:nvPr/>
            </p:nvSpPr>
            <p:spPr>
              <a:xfrm>
                <a:off x="6602681" y="1980456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1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6" name="文字方塊 35"/>
              <p:cNvSpPr txBox="1"/>
              <p:nvPr/>
            </p:nvSpPr>
            <p:spPr>
              <a:xfrm>
                <a:off x="5820954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2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7" name="文字方塊 36"/>
              <p:cNvSpPr txBox="1"/>
              <p:nvPr/>
            </p:nvSpPr>
            <p:spPr>
              <a:xfrm>
                <a:off x="7596336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3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8" name="文字方塊 37"/>
              <p:cNvSpPr txBox="1"/>
              <p:nvPr/>
            </p:nvSpPr>
            <p:spPr>
              <a:xfrm>
                <a:off x="517288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4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9" name="文字方塊 38"/>
              <p:cNvSpPr txBox="1"/>
              <p:nvPr/>
            </p:nvSpPr>
            <p:spPr>
              <a:xfrm>
                <a:off x="6397018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5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0" name="文字方塊 39"/>
              <p:cNvSpPr txBox="1"/>
              <p:nvPr/>
            </p:nvSpPr>
            <p:spPr>
              <a:xfrm>
                <a:off x="702027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6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30" name="群組 29"/>
            <p:cNvGrpSpPr/>
            <p:nvPr/>
          </p:nvGrpSpPr>
          <p:grpSpPr>
            <a:xfrm>
              <a:off x="4065758" y="4679025"/>
              <a:ext cx="660427" cy="804443"/>
              <a:chOff x="4065758" y="4679025"/>
              <a:chExt cx="660427" cy="804443"/>
            </a:xfrm>
          </p:grpSpPr>
          <p:sp>
            <p:nvSpPr>
              <p:cNvPr id="31" name="橢圓 30"/>
              <p:cNvSpPr/>
              <p:nvPr/>
            </p:nvSpPr>
            <p:spPr>
              <a:xfrm>
                <a:off x="4150121" y="4907404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32" name="直線接點 31"/>
              <p:cNvCxnSpPr>
                <a:endCxn id="31" idx="1"/>
              </p:cNvCxnSpPr>
              <p:nvPr/>
            </p:nvCxnSpPr>
            <p:spPr>
              <a:xfrm>
                <a:off x="4065758" y="4679025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文字方塊 32"/>
              <p:cNvSpPr txBox="1"/>
              <p:nvPr/>
            </p:nvSpPr>
            <p:spPr>
              <a:xfrm>
                <a:off x="4318955" y="4685645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7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52" name="群組 51"/>
          <p:cNvGrpSpPr/>
          <p:nvPr/>
        </p:nvGrpSpPr>
        <p:grpSpPr>
          <a:xfrm>
            <a:off x="2659824" y="3717032"/>
            <a:ext cx="3522971" cy="2321024"/>
            <a:chOff x="1203214" y="3179212"/>
            <a:chExt cx="3522971" cy="2321024"/>
          </a:xfrm>
        </p:grpSpPr>
        <p:grpSp>
          <p:nvGrpSpPr>
            <p:cNvPr id="53" name="群組 52"/>
            <p:cNvGrpSpPr/>
            <p:nvPr/>
          </p:nvGrpSpPr>
          <p:grpSpPr>
            <a:xfrm>
              <a:off x="1203214" y="3179212"/>
              <a:ext cx="2928043" cy="2321024"/>
              <a:chOff x="5076056" y="1980456"/>
              <a:chExt cx="2928043" cy="2321024"/>
            </a:xfrm>
          </p:grpSpPr>
          <p:grpSp>
            <p:nvGrpSpPr>
              <p:cNvPr id="58" name="群組 57"/>
              <p:cNvGrpSpPr/>
              <p:nvPr/>
            </p:nvGrpSpPr>
            <p:grpSpPr>
              <a:xfrm>
                <a:off x="5076056" y="2276872"/>
                <a:ext cx="2928043" cy="2024608"/>
                <a:chOff x="5076056" y="3725416"/>
                <a:chExt cx="2928043" cy="2024608"/>
              </a:xfrm>
            </p:grpSpPr>
            <p:sp>
              <p:nvSpPr>
                <p:cNvPr id="65" name="橢圓 64"/>
                <p:cNvSpPr/>
                <p:nvPr/>
              </p:nvSpPr>
              <p:spPr>
                <a:xfrm>
                  <a:off x="6498827" y="372541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99</a:t>
                  </a:r>
                  <a:endParaRPr lang="zh-TW" altLang="en-US" sz="1600" dirty="0"/>
                </a:p>
              </p:txBody>
            </p:sp>
            <p:sp>
              <p:nvSpPr>
                <p:cNvPr id="66" name="橢圓 65"/>
                <p:cNvSpPr/>
                <p:nvPr/>
              </p:nvSpPr>
              <p:spPr>
                <a:xfrm>
                  <a:off x="5652120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24</a:t>
                  </a:r>
                  <a:endParaRPr lang="zh-TW" altLang="en-US" sz="1600" dirty="0"/>
                </a:p>
              </p:txBody>
            </p:sp>
            <p:sp>
              <p:nvSpPr>
                <p:cNvPr id="67" name="橢圓 66"/>
                <p:cNvSpPr/>
                <p:nvPr/>
              </p:nvSpPr>
              <p:spPr>
                <a:xfrm>
                  <a:off x="7428035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29</a:t>
                  </a:r>
                  <a:endParaRPr lang="zh-TW" altLang="en-US" sz="1600" dirty="0"/>
                </a:p>
              </p:txBody>
            </p:sp>
            <p:cxnSp>
              <p:nvCxnSpPr>
                <p:cNvPr id="68" name="直線接點 67"/>
                <p:cNvCxnSpPr>
                  <a:stCxn id="65" idx="3"/>
                  <a:endCxn id="66" idx="7"/>
                </p:cNvCxnSpPr>
                <p:nvPr/>
              </p:nvCxnSpPr>
              <p:spPr>
                <a:xfrm flipH="1">
                  <a:off x="6143821" y="4217117"/>
                  <a:ext cx="439369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直線接點 68"/>
                <p:cNvCxnSpPr>
                  <a:stCxn id="65" idx="5"/>
                  <a:endCxn id="67" idx="1"/>
                </p:cNvCxnSpPr>
                <p:nvPr/>
              </p:nvCxnSpPr>
              <p:spPr>
                <a:xfrm>
                  <a:off x="6990528" y="4217117"/>
                  <a:ext cx="521870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橢圓 69"/>
                <p:cNvSpPr/>
                <p:nvPr/>
              </p:nvSpPr>
              <p:spPr>
                <a:xfrm>
                  <a:off x="5076056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19</a:t>
                  </a:r>
                  <a:endParaRPr lang="zh-TW" altLang="en-US" sz="1600" dirty="0"/>
                </a:p>
              </p:txBody>
            </p:sp>
            <p:sp>
              <p:nvSpPr>
                <p:cNvPr id="71" name="橢圓 70"/>
                <p:cNvSpPr/>
                <p:nvPr/>
              </p:nvSpPr>
              <p:spPr>
                <a:xfrm>
                  <a:off x="6228184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/>
                    <a:t>3</a:t>
                  </a:r>
                  <a:endParaRPr lang="zh-TW" altLang="en-US" sz="1600" dirty="0"/>
                </a:p>
              </p:txBody>
            </p:sp>
            <p:cxnSp>
              <p:nvCxnSpPr>
                <p:cNvPr id="72" name="直線接點 71"/>
                <p:cNvCxnSpPr>
                  <a:endCxn id="70" idx="7"/>
                </p:cNvCxnSpPr>
                <p:nvPr/>
              </p:nvCxnSpPr>
              <p:spPr>
                <a:xfrm flipH="1">
                  <a:off x="5567757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直線接點 72"/>
                <p:cNvCxnSpPr>
                  <a:endCxn id="71" idx="1"/>
                </p:cNvCxnSpPr>
                <p:nvPr/>
              </p:nvCxnSpPr>
              <p:spPr>
                <a:xfrm>
                  <a:off x="6143821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橢圓 73"/>
                <p:cNvSpPr/>
                <p:nvPr/>
              </p:nvSpPr>
              <p:spPr>
                <a:xfrm>
                  <a:off x="6918520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7</a:t>
                  </a:r>
                  <a:endParaRPr lang="zh-TW" altLang="en-US" sz="1600" dirty="0"/>
                </a:p>
              </p:txBody>
            </p:sp>
            <p:cxnSp>
              <p:nvCxnSpPr>
                <p:cNvPr id="75" name="直線接點 74"/>
                <p:cNvCxnSpPr>
                  <a:endCxn id="74" idx="7"/>
                </p:cNvCxnSpPr>
                <p:nvPr/>
              </p:nvCxnSpPr>
              <p:spPr>
                <a:xfrm flipH="1">
                  <a:off x="7410221" y="5009205"/>
                  <a:ext cx="168726" cy="2491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" name="文字方塊 58"/>
              <p:cNvSpPr txBox="1"/>
              <p:nvPr/>
            </p:nvSpPr>
            <p:spPr>
              <a:xfrm>
                <a:off x="6602681" y="1980456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1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0" name="文字方塊 59"/>
              <p:cNvSpPr txBox="1"/>
              <p:nvPr/>
            </p:nvSpPr>
            <p:spPr>
              <a:xfrm>
                <a:off x="5820954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2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1" name="文字方塊 60"/>
              <p:cNvSpPr txBox="1"/>
              <p:nvPr/>
            </p:nvSpPr>
            <p:spPr>
              <a:xfrm>
                <a:off x="7596336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3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2" name="文字方塊 61"/>
              <p:cNvSpPr txBox="1"/>
              <p:nvPr/>
            </p:nvSpPr>
            <p:spPr>
              <a:xfrm>
                <a:off x="517288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4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3" name="文字方塊 62"/>
              <p:cNvSpPr txBox="1"/>
              <p:nvPr/>
            </p:nvSpPr>
            <p:spPr>
              <a:xfrm>
                <a:off x="6397018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5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4" name="文字方塊 63"/>
              <p:cNvSpPr txBox="1"/>
              <p:nvPr/>
            </p:nvSpPr>
            <p:spPr>
              <a:xfrm>
                <a:off x="702027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6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54" name="群組 53"/>
            <p:cNvGrpSpPr/>
            <p:nvPr/>
          </p:nvGrpSpPr>
          <p:grpSpPr>
            <a:xfrm>
              <a:off x="4065758" y="4679025"/>
              <a:ext cx="660427" cy="804443"/>
              <a:chOff x="4065758" y="4679025"/>
              <a:chExt cx="660427" cy="804443"/>
            </a:xfrm>
          </p:grpSpPr>
          <p:sp>
            <p:nvSpPr>
              <p:cNvPr id="55" name="橢圓 54"/>
              <p:cNvSpPr/>
              <p:nvPr/>
            </p:nvSpPr>
            <p:spPr>
              <a:xfrm>
                <a:off x="4150121" y="4907404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56" name="直線接點 55"/>
              <p:cNvCxnSpPr>
                <a:endCxn id="55" idx="1"/>
              </p:cNvCxnSpPr>
              <p:nvPr/>
            </p:nvCxnSpPr>
            <p:spPr>
              <a:xfrm>
                <a:off x="4065758" y="4679025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文字方塊 56"/>
              <p:cNvSpPr txBox="1"/>
              <p:nvPr/>
            </p:nvSpPr>
            <p:spPr>
              <a:xfrm>
                <a:off x="4318955" y="4685645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7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854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/>
              <a:t>實</a:t>
            </a:r>
            <a:r>
              <a:rPr lang="zh-TW" altLang="en-US" sz="3600" dirty="0" smtClean="0"/>
              <a:t>作</a:t>
            </a:r>
            <a:r>
              <a:rPr lang="en-US" altLang="zh-TW" sz="3600" dirty="0" smtClean="0"/>
              <a:t>—</a:t>
            </a:r>
            <a:r>
              <a:rPr lang="zh-TW" altLang="en-US" sz="3600" dirty="0" smtClean="0"/>
              <a:t>遞迴</a:t>
            </a:r>
            <a:endParaRPr lang="zh-TW" altLang="en-US" sz="36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323528" y="764704"/>
            <a:ext cx="882047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upAdjustment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parent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/ 2;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parent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index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parent &lt; 1 )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如果沒有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了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最小是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1)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，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			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代表是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root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，結束。</a:t>
            </a:r>
            <a:endParaRPr lang="en-US" altLang="zh-TW" sz="16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A[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&gt; A[parent] ){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自己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比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大，交換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A[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A[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A[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upAdjustment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(A, parent);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換完後繼續向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上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調整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新位置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addAElement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A[++N]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         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放在最後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upAdjustment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(A, N);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做向上調整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05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-612576" y="1340768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資料結構是什麼？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http://techpubs.sgi.com/library/dynaweb_docs/0640/SGI_Developer/books/Perf_PG/sgi_html/figures/ASD.data.structur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90" y="3212976"/>
            <a:ext cx="4910331" cy="345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79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最大的元素</a:t>
            </a: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2821780" y="2150171"/>
            <a:ext cx="3522971" cy="2321024"/>
            <a:chOff x="1203214" y="3179212"/>
            <a:chExt cx="3522971" cy="2321024"/>
          </a:xfrm>
        </p:grpSpPr>
        <p:grpSp>
          <p:nvGrpSpPr>
            <p:cNvPr id="4" name="群組 3"/>
            <p:cNvGrpSpPr/>
            <p:nvPr/>
          </p:nvGrpSpPr>
          <p:grpSpPr>
            <a:xfrm>
              <a:off x="1203214" y="3179212"/>
              <a:ext cx="2928043" cy="2321024"/>
              <a:chOff x="5076056" y="1980456"/>
              <a:chExt cx="2928043" cy="2321024"/>
            </a:xfrm>
          </p:grpSpPr>
          <p:grpSp>
            <p:nvGrpSpPr>
              <p:cNvPr id="9" name="群組 8"/>
              <p:cNvGrpSpPr/>
              <p:nvPr/>
            </p:nvGrpSpPr>
            <p:grpSpPr>
              <a:xfrm>
                <a:off x="5076056" y="2276872"/>
                <a:ext cx="2928043" cy="2024608"/>
                <a:chOff x="5076056" y="3725416"/>
                <a:chExt cx="2928043" cy="2024608"/>
              </a:xfrm>
            </p:grpSpPr>
            <p:sp>
              <p:nvSpPr>
                <p:cNvPr id="16" name="橢圓 15"/>
                <p:cNvSpPr/>
                <p:nvPr/>
              </p:nvSpPr>
              <p:spPr>
                <a:xfrm>
                  <a:off x="6498827" y="372541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99</a:t>
                  </a:r>
                  <a:endParaRPr lang="zh-TW" altLang="en-US" sz="1600" dirty="0"/>
                </a:p>
              </p:txBody>
            </p:sp>
            <p:sp>
              <p:nvSpPr>
                <p:cNvPr id="17" name="橢圓 16"/>
                <p:cNvSpPr/>
                <p:nvPr/>
              </p:nvSpPr>
              <p:spPr>
                <a:xfrm>
                  <a:off x="5652120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24</a:t>
                  </a:r>
                  <a:endParaRPr lang="zh-TW" altLang="en-US" sz="1600" dirty="0"/>
                </a:p>
              </p:txBody>
            </p:sp>
            <p:sp>
              <p:nvSpPr>
                <p:cNvPr id="18" name="橢圓 17"/>
                <p:cNvSpPr/>
                <p:nvPr/>
              </p:nvSpPr>
              <p:spPr>
                <a:xfrm>
                  <a:off x="7428035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29</a:t>
                  </a:r>
                  <a:endParaRPr lang="zh-TW" altLang="en-US" sz="1600" dirty="0"/>
                </a:p>
              </p:txBody>
            </p:sp>
            <p:cxnSp>
              <p:nvCxnSpPr>
                <p:cNvPr id="19" name="直線接點 18"/>
                <p:cNvCxnSpPr>
                  <a:stCxn id="16" idx="3"/>
                  <a:endCxn id="17" idx="7"/>
                </p:cNvCxnSpPr>
                <p:nvPr/>
              </p:nvCxnSpPr>
              <p:spPr>
                <a:xfrm flipH="1">
                  <a:off x="6143821" y="4217117"/>
                  <a:ext cx="439369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接點 19"/>
                <p:cNvCxnSpPr>
                  <a:stCxn id="16" idx="5"/>
                  <a:endCxn id="18" idx="1"/>
                </p:cNvCxnSpPr>
                <p:nvPr/>
              </p:nvCxnSpPr>
              <p:spPr>
                <a:xfrm>
                  <a:off x="6990528" y="4217117"/>
                  <a:ext cx="521870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橢圓 20"/>
                <p:cNvSpPr/>
                <p:nvPr/>
              </p:nvSpPr>
              <p:spPr>
                <a:xfrm>
                  <a:off x="5076056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19</a:t>
                  </a:r>
                  <a:endParaRPr lang="zh-TW" altLang="en-US" sz="1600" dirty="0"/>
                </a:p>
              </p:txBody>
            </p:sp>
            <p:sp>
              <p:nvSpPr>
                <p:cNvPr id="22" name="橢圓 21"/>
                <p:cNvSpPr/>
                <p:nvPr/>
              </p:nvSpPr>
              <p:spPr>
                <a:xfrm>
                  <a:off x="6228184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/>
                    <a:t>3</a:t>
                  </a:r>
                  <a:endParaRPr lang="zh-TW" altLang="en-US" sz="1600" dirty="0"/>
                </a:p>
              </p:txBody>
            </p:sp>
            <p:cxnSp>
              <p:nvCxnSpPr>
                <p:cNvPr id="23" name="直線接點 22"/>
                <p:cNvCxnSpPr>
                  <a:endCxn id="21" idx="7"/>
                </p:cNvCxnSpPr>
                <p:nvPr/>
              </p:nvCxnSpPr>
              <p:spPr>
                <a:xfrm flipH="1">
                  <a:off x="5567757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接點 23"/>
                <p:cNvCxnSpPr>
                  <a:endCxn id="22" idx="1"/>
                </p:cNvCxnSpPr>
                <p:nvPr/>
              </p:nvCxnSpPr>
              <p:spPr>
                <a:xfrm>
                  <a:off x="6143821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橢圓 24"/>
                <p:cNvSpPr/>
                <p:nvPr/>
              </p:nvSpPr>
              <p:spPr>
                <a:xfrm>
                  <a:off x="6918520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7</a:t>
                  </a:r>
                  <a:endParaRPr lang="zh-TW" altLang="en-US" sz="1600" dirty="0"/>
                </a:p>
              </p:txBody>
            </p:sp>
            <p:cxnSp>
              <p:nvCxnSpPr>
                <p:cNvPr id="26" name="直線接點 25"/>
                <p:cNvCxnSpPr>
                  <a:endCxn id="25" idx="7"/>
                </p:cNvCxnSpPr>
                <p:nvPr/>
              </p:nvCxnSpPr>
              <p:spPr>
                <a:xfrm flipH="1">
                  <a:off x="7410221" y="5009205"/>
                  <a:ext cx="168726" cy="2491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文字方塊 9"/>
              <p:cNvSpPr txBox="1"/>
              <p:nvPr/>
            </p:nvSpPr>
            <p:spPr>
              <a:xfrm>
                <a:off x="6602681" y="1980456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1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5820954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2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7596336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3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" name="文字方塊 12"/>
              <p:cNvSpPr txBox="1"/>
              <p:nvPr/>
            </p:nvSpPr>
            <p:spPr>
              <a:xfrm>
                <a:off x="517288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4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4" name="文字方塊 13"/>
              <p:cNvSpPr txBox="1"/>
              <p:nvPr/>
            </p:nvSpPr>
            <p:spPr>
              <a:xfrm>
                <a:off x="6397018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5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5" name="文字方塊 14"/>
              <p:cNvSpPr txBox="1"/>
              <p:nvPr/>
            </p:nvSpPr>
            <p:spPr>
              <a:xfrm>
                <a:off x="702027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6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5" name="群組 4"/>
            <p:cNvGrpSpPr/>
            <p:nvPr/>
          </p:nvGrpSpPr>
          <p:grpSpPr>
            <a:xfrm>
              <a:off x="4065758" y="4679025"/>
              <a:ext cx="660427" cy="804443"/>
              <a:chOff x="4065758" y="4679025"/>
              <a:chExt cx="660427" cy="804443"/>
            </a:xfrm>
          </p:grpSpPr>
          <p:sp>
            <p:nvSpPr>
              <p:cNvPr id="6" name="橢圓 5"/>
              <p:cNvSpPr/>
              <p:nvPr/>
            </p:nvSpPr>
            <p:spPr>
              <a:xfrm>
                <a:off x="4150121" y="4907404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7" name="直線接點 6"/>
              <p:cNvCxnSpPr>
                <a:endCxn id="6" idx="1"/>
              </p:cNvCxnSpPr>
              <p:nvPr/>
            </p:nvCxnSpPr>
            <p:spPr>
              <a:xfrm>
                <a:off x="4065758" y="4679025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文字方塊 7"/>
              <p:cNvSpPr txBox="1"/>
              <p:nvPr/>
            </p:nvSpPr>
            <p:spPr>
              <a:xfrm>
                <a:off x="4318955" y="4685645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7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</p:grpSp>
      <p:sp>
        <p:nvSpPr>
          <p:cNvPr id="27" name="矩形 26"/>
          <p:cNvSpPr/>
          <p:nvPr/>
        </p:nvSpPr>
        <p:spPr>
          <a:xfrm>
            <a:off x="2107960" y="5085184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maxElement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假設資料已經存在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A[1]~A[N]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A[1];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刪除最大的元素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把第一個元素用最後一個元素覆蓋掉，再做向下調整。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535300" y="3045648"/>
            <a:ext cx="3522971" cy="2321024"/>
            <a:chOff x="1203214" y="3179212"/>
            <a:chExt cx="3522971" cy="2321024"/>
          </a:xfrm>
        </p:grpSpPr>
        <p:grpSp>
          <p:nvGrpSpPr>
            <p:cNvPr id="5" name="群組 4"/>
            <p:cNvGrpSpPr/>
            <p:nvPr/>
          </p:nvGrpSpPr>
          <p:grpSpPr>
            <a:xfrm>
              <a:off x="1203214" y="3179212"/>
              <a:ext cx="2928043" cy="2321024"/>
              <a:chOff x="5076056" y="1980456"/>
              <a:chExt cx="2928043" cy="2321024"/>
            </a:xfrm>
          </p:grpSpPr>
          <p:grpSp>
            <p:nvGrpSpPr>
              <p:cNvPr id="10" name="群組 9"/>
              <p:cNvGrpSpPr/>
              <p:nvPr/>
            </p:nvGrpSpPr>
            <p:grpSpPr>
              <a:xfrm>
                <a:off x="5076056" y="2276872"/>
                <a:ext cx="2928043" cy="2024608"/>
                <a:chOff x="5076056" y="3725416"/>
                <a:chExt cx="2928043" cy="2024608"/>
              </a:xfrm>
            </p:grpSpPr>
            <p:sp>
              <p:nvSpPr>
                <p:cNvPr id="17" name="橢圓 16"/>
                <p:cNvSpPr/>
                <p:nvPr/>
              </p:nvSpPr>
              <p:spPr>
                <a:xfrm>
                  <a:off x="6498827" y="372541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99</a:t>
                  </a:r>
                  <a:endParaRPr lang="zh-TW" altLang="en-US" sz="1600" dirty="0"/>
                </a:p>
              </p:txBody>
            </p:sp>
            <p:sp>
              <p:nvSpPr>
                <p:cNvPr id="18" name="橢圓 17"/>
                <p:cNvSpPr/>
                <p:nvPr/>
              </p:nvSpPr>
              <p:spPr>
                <a:xfrm>
                  <a:off x="5652120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24</a:t>
                  </a:r>
                  <a:endParaRPr lang="zh-TW" altLang="en-US" sz="1600" dirty="0"/>
                </a:p>
              </p:txBody>
            </p:sp>
            <p:sp>
              <p:nvSpPr>
                <p:cNvPr id="19" name="橢圓 18"/>
                <p:cNvSpPr/>
                <p:nvPr/>
              </p:nvSpPr>
              <p:spPr>
                <a:xfrm>
                  <a:off x="7428035" y="4445496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29</a:t>
                  </a:r>
                  <a:endParaRPr lang="zh-TW" altLang="en-US" sz="1600" dirty="0"/>
                </a:p>
              </p:txBody>
            </p:sp>
            <p:cxnSp>
              <p:nvCxnSpPr>
                <p:cNvPr id="20" name="直線接點 19"/>
                <p:cNvCxnSpPr>
                  <a:stCxn id="17" idx="3"/>
                  <a:endCxn id="18" idx="7"/>
                </p:cNvCxnSpPr>
                <p:nvPr/>
              </p:nvCxnSpPr>
              <p:spPr>
                <a:xfrm flipH="1">
                  <a:off x="6143821" y="4217117"/>
                  <a:ext cx="439369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接點 20"/>
                <p:cNvCxnSpPr>
                  <a:stCxn id="17" idx="5"/>
                  <a:endCxn id="19" idx="1"/>
                </p:cNvCxnSpPr>
                <p:nvPr/>
              </p:nvCxnSpPr>
              <p:spPr>
                <a:xfrm>
                  <a:off x="6990528" y="4217117"/>
                  <a:ext cx="521870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橢圓 21"/>
                <p:cNvSpPr/>
                <p:nvPr/>
              </p:nvSpPr>
              <p:spPr>
                <a:xfrm>
                  <a:off x="5076056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19</a:t>
                  </a:r>
                  <a:endParaRPr lang="zh-TW" altLang="en-US" sz="1600" dirty="0"/>
                </a:p>
              </p:txBody>
            </p:sp>
            <p:sp>
              <p:nvSpPr>
                <p:cNvPr id="23" name="橢圓 22"/>
                <p:cNvSpPr/>
                <p:nvPr/>
              </p:nvSpPr>
              <p:spPr>
                <a:xfrm>
                  <a:off x="6228184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/>
                    <a:t>3</a:t>
                  </a:r>
                  <a:endParaRPr lang="zh-TW" altLang="en-US" sz="1600" dirty="0"/>
                </a:p>
              </p:txBody>
            </p:sp>
            <p:cxnSp>
              <p:nvCxnSpPr>
                <p:cNvPr id="24" name="直線接點 23"/>
                <p:cNvCxnSpPr>
                  <a:endCxn id="22" idx="7"/>
                </p:cNvCxnSpPr>
                <p:nvPr/>
              </p:nvCxnSpPr>
              <p:spPr>
                <a:xfrm flipH="1">
                  <a:off x="5567757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接點 24"/>
                <p:cNvCxnSpPr>
                  <a:endCxn id="23" idx="1"/>
                </p:cNvCxnSpPr>
                <p:nvPr/>
              </p:nvCxnSpPr>
              <p:spPr>
                <a:xfrm>
                  <a:off x="6143821" y="4945581"/>
                  <a:ext cx="168726" cy="3127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橢圓 25"/>
                <p:cNvSpPr/>
                <p:nvPr/>
              </p:nvSpPr>
              <p:spPr>
                <a:xfrm>
                  <a:off x="6918520" y="5173960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1600" dirty="0" smtClean="0"/>
                    <a:t>7</a:t>
                  </a:r>
                  <a:endParaRPr lang="zh-TW" altLang="en-US" sz="1600" dirty="0"/>
                </a:p>
              </p:txBody>
            </p:sp>
            <p:cxnSp>
              <p:nvCxnSpPr>
                <p:cNvPr id="27" name="直線接點 26"/>
                <p:cNvCxnSpPr>
                  <a:endCxn id="26" idx="7"/>
                </p:cNvCxnSpPr>
                <p:nvPr/>
              </p:nvCxnSpPr>
              <p:spPr>
                <a:xfrm flipH="1">
                  <a:off x="7410221" y="5009205"/>
                  <a:ext cx="168726" cy="2491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文字方塊 10"/>
              <p:cNvSpPr txBox="1"/>
              <p:nvPr/>
            </p:nvSpPr>
            <p:spPr>
              <a:xfrm>
                <a:off x="6602681" y="1980456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1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5820954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2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" name="文字方塊 12"/>
              <p:cNvSpPr txBox="1"/>
              <p:nvPr/>
            </p:nvSpPr>
            <p:spPr>
              <a:xfrm>
                <a:off x="7596336" y="2711569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3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4" name="文字方塊 13"/>
              <p:cNvSpPr txBox="1"/>
              <p:nvPr/>
            </p:nvSpPr>
            <p:spPr>
              <a:xfrm>
                <a:off x="517288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4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5" name="文字方塊 14"/>
              <p:cNvSpPr txBox="1"/>
              <p:nvPr/>
            </p:nvSpPr>
            <p:spPr>
              <a:xfrm>
                <a:off x="6397018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5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6" name="文字方塊 15"/>
              <p:cNvSpPr txBox="1"/>
              <p:nvPr/>
            </p:nvSpPr>
            <p:spPr>
              <a:xfrm>
                <a:off x="7020272" y="3503657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6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6" name="群組 5"/>
            <p:cNvGrpSpPr/>
            <p:nvPr/>
          </p:nvGrpSpPr>
          <p:grpSpPr>
            <a:xfrm>
              <a:off x="4065758" y="4679025"/>
              <a:ext cx="660427" cy="804443"/>
              <a:chOff x="4065758" y="4679025"/>
              <a:chExt cx="660427" cy="804443"/>
            </a:xfrm>
          </p:grpSpPr>
          <p:sp>
            <p:nvSpPr>
              <p:cNvPr id="7" name="橢圓 6"/>
              <p:cNvSpPr/>
              <p:nvPr/>
            </p:nvSpPr>
            <p:spPr>
              <a:xfrm>
                <a:off x="4150121" y="4907404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8" name="直線接點 7"/>
              <p:cNvCxnSpPr>
                <a:endCxn id="7" idx="1"/>
              </p:cNvCxnSpPr>
              <p:nvPr/>
            </p:nvCxnSpPr>
            <p:spPr>
              <a:xfrm>
                <a:off x="4065758" y="4679025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文字方塊 8"/>
              <p:cNvSpPr txBox="1"/>
              <p:nvPr/>
            </p:nvSpPr>
            <p:spPr>
              <a:xfrm>
                <a:off x="4318955" y="4685645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200" dirty="0" smtClean="0">
                    <a:solidFill>
                      <a:schemeClr val="accent2"/>
                    </a:solidFill>
                  </a:rPr>
                  <a:t>7</a:t>
                </a:r>
                <a:endParaRPr lang="zh-TW" altLang="en-US" sz="1200" dirty="0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29" name="群組 28"/>
          <p:cNvGrpSpPr/>
          <p:nvPr/>
        </p:nvGrpSpPr>
        <p:grpSpPr>
          <a:xfrm>
            <a:off x="4788024" y="3081682"/>
            <a:ext cx="2928043" cy="2321024"/>
            <a:chOff x="5076056" y="1980456"/>
            <a:chExt cx="2928043" cy="2321024"/>
          </a:xfrm>
        </p:grpSpPr>
        <p:grpSp>
          <p:nvGrpSpPr>
            <p:cNvPr id="34" name="群組 33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41" name="橢圓 40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sp>
            <p:nvSpPr>
              <p:cNvPr id="42" name="橢圓 41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sp>
            <p:nvSpPr>
              <p:cNvPr id="43" name="橢圓 42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29</a:t>
                </a:r>
                <a:endParaRPr lang="zh-TW" altLang="en-US" sz="1600" dirty="0"/>
              </a:p>
            </p:txBody>
          </p:sp>
          <p:cxnSp>
            <p:nvCxnSpPr>
              <p:cNvPr id="44" name="直線接點 43"/>
              <p:cNvCxnSpPr>
                <a:stCxn id="41" idx="3"/>
                <a:endCxn id="42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>
                <a:stCxn id="41" idx="5"/>
                <a:endCxn id="43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橢圓 45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47" name="橢圓 46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3</a:t>
                </a:r>
                <a:endParaRPr lang="zh-TW" altLang="en-US" sz="1600" dirty="0"/>
              </a:p>
            </p:txBody>
          </p:sp>
          <p:cxnSp>
            <p:nvCxnSpPr>
              <p:cNvPr id="48" name="直線接點 47"/>
              <p:cNvCxnSpPr>
                <a:endCxn id="46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>
                <a:endCxn id="47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橢圓 49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51" name="直線接點 50"/>
              <p:cNvCxnSpPr>
                <a:endCxn id="50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文字方塊 34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0" name="文字方塊 39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77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1171245" y="620688"/>
            <a:ext cx="2928043" cy="2321024"/>
            <a:chOff x="5076056" y="1980456"/>
            <a:chExt cx="2928043" cy="2321024"/>
          </a:xfrm>
        </p:grpSpPr>
        <p:grpSp>
          <p:nvGrpSpPr>
            <p:cNvPr id="5" name="群組 4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12" name="橢圓 11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sp>
            <p:nvSpPr>
              <p:cNvPr id="13" name="橢圓 12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sp>
            <p:nvSpPr>
              <p:cNvPr id="14" name="橢圓 13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29</a:t>
                </a:r>
                <a:endParaRPr lang="zh-TW" altLang="en-US" sz="1600" dirty="0"/>
              </a:p>
            </p:txBody>
          </p:sp>
          <p:cxnSp>
            <p:nvCxnSpPr>
              <p:cNvPr id="15" name="直線接點 14"/>
              <p:cNvCxnSpPr>
                <a:stCxn id="12" idx="3"/>
                <a:endCxn id="13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>
                <a:stCxn id="12" idx="5"/>
                <a:endCxn id="14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橢圓 16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3</a:t>
                </a:r>
                <a:endParaRPr lang="zh-TW" altLang="en-US" sz="1600" dirty="0"/>
              </a:p>
            </p:txBody>
          </p:sp>
          <p:cxnSp>
            <p:nvCxnSpPr>
              <p:cNvPr id="19" name="直線接點 18"/>
              <p:cNvCxnSpPr>
                <a:endCxn id="17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接點 19"/>
              <p:cNvCxnSpPr>
                <a:endCxn id="18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橢圓 20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22" name="直線接點 21"/>
              <p:cNvCxnSpPr>
                <a:endCxn id="21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文字方塊 5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5107346" y="655148"/>
            <a:ext cx="2928043" cy="2321024"/>
            <a:chOff x="5076056" y="1980456"/>
            <a:chExt cx="2928043" cy="2321024"/>
          </a:xfrm>
        </p:grpSpPr>
        <p:grpSp>
          <p:nvGrpSpPr>
            <p:cNvPr id="24" name="群組 23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31" name="橢圓 30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29</a:t>
                </a:r>
                <a:endParaRPr lang="zh-TW" altLang="en-US" sz="1600" dirty="0"/>
              </a:p>
            </p:txBody>
          </p:sp>
          <p:sp>
            <p:nvSpPr>
              <p:cNvPr id="32" name="橢圓 31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sp>
            <p:nvSpPr>
              <p:cNvPr id="33" name="橢圓 32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34" name="直線接點 33"/>
              <p:cNvCxnSpPr>
                <a:stCxn id="31" idx="3"/>
                <a:endCxn id="32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/>
              <p:cNvCxnSpPr>
                <a:stCxn id="31" idx="5"/>
                <a:endCxn id="33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橢圓 35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37" name="橢圓 36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3</a:t>
                </a:r>
                <a:endParaRPr lang="zh-TW" altLang="en-US" sz="1600" dirty="0"/>
              </a:p>
            </p:txBody>
          </p:sp>
          <p:cxnSp>
            <p:nvCxnSpPr>
              <p:cNvPr id="38" name="直線接點 37"/>
              <p:cNvCxnSpPr>
                <a:endCxn id="36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接點 38"/>
              <p:cNvCxnSpPr>
                <a:endCxn id="37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橢圓 39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41" name="直線接點 40"/>
              <p:cNvCxnSpPr>
                <a:endCxn id="40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文字方塊 24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383653" y="3645024"/>
            <a:ext cx="2928043" cy="2321024"/>
            <a:chOff x="5076056" y="1980456"/>
            <a:chExt cx="2928043" cy="2321024"/>
          </a:xfrm>
        </p:grpSpPr>
        <p:grpSp>
          <p:nvGrpSpPr>
            <p:cNvPr id="43" name="群組 42"/>
            <p:cNvGrpSpPr/>
            <p:nvPr/>
          </p:nvGrpSpPr>
          <p:grpSpPr>
            <a:xfrm>
              <a:off x="5076056" y="2276872"/>
              <a:ext cx="2928043" cy="2024608"/>
              <a:chOff x="5076056" y="3725416"/>
              <a:chExt cx="2928043" cy="2024608"/>
            </a:xfrm>
          </p:grpSpPr>
          <p:sp>
            <p:nvSpPr>
              <p:cNvPr id="50" name="橢圓 49"/>
              <p:cNvSpPr/>
              <p:nvPr/>
            </p:nvSpPr>
            <p:spPr>
              <a:xfrm>
                <a:off x="6498827" y="372541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29</a:t>
                </a:r>
                <a:endParaRPr lang="zh-TW" altLang="en-US" sz="1600" dirty="0"/>
              </a:p>
            </p:txBody>
          </p:sp>
          <p:sp>
            <p:nvSpPr>
              <p:cNvPr id="51" name="橢圓 50"/>
              <p:cNvSpPr/>
              <p:nvPr/>
            </p:nvSpPr>
            <p:spPr>
              <a:xfrm>
                <a:off x="5652120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24</a:t>
                </a:r>
                <a:endParaRPr lang="zh-TW" altLang="en-US" sz="1600" dirty="0"/>
              </a:p>
            </p:txBody>
          </p:sp>
          <p:sp>
            <p:nvSpPr>
              <p:cNvPr id="52" name="橢圓 51"/>
              <p:cNvSpPr/>
              <p:nvPr/>
            </p:nvSpPr>
            <p:spPr>
              <a:xfrm>
                <a:off x="7428035" y="44454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25</a:t>
                </a:r>
                <a:endParaRPr lang="zh-TW" altLang="en-US" sz="1600" dirty="0"/>
              </a:p>
            </p:txBody>
          </p:sp>
          <p:cxnSp>
            <p:nvCxnSpPr>
              <p:cNvPr id="53" name="直線接點 52"/>
              <p:cNvCxnSpPr>
                <a:stCxn id="50" idx="3"/>
                <a:endCxn id="51" idx="7"/>
              </p:cNvCxnSpPr>
              <p:nvPr/>
            </p:nvCxnSpPr>
            <p:spPr>
              <a:xfrm flipH="1">
                <a:off x="6143821" y="4217117"/>
                <a:ext cx="439369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>
                <a:stCxn id="50" idx="5"/>
                <a:endCxn id="52" idx="1"/>
              </p:cNvCxnSpPr>
              <p:nvPr/>
            </p:nvCxnSpPr>
            <p:spPr>
              <a:xfrm>
                <a:off x="6990528" y="4217117"/>
                <a:ext cx="521870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橢圓 54"/>
              <p:cNvSpPr/>
              <p:nvPr/>
            </p:nvSpPr>
            <p:spPr>
              <a:xfrm>
                <a:off x="5076056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19</a:t>
                </a:r>
                <a:endParaRPr lang="zh-TW" altLang="en-US" sz="1600" dirty="0"/>
              </a:p>
            </p:txBody>
          </p:sp>
          <p:sp>
            <p:nvSpPr>
              <p:cNvPr id="56" name="橢圓 55"/>
              <p:cNvSpPr/>
              <p:nvPr/>
            </p:nvSpPr>
            <p:spPr>
              <a:xfrm>
                <a:off x="6228184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/>
                  <a:t>3</a:t>
                </a:r>
                <a:endParaRPr lang="zh-TW" altLang="en-US" sz="1600" dirty="0"/>
              </a:p>
            </p:txBody>
          </p:sp>
          <p:cxnSp>
            <p:nvCxnSpPr>
              <p:cNvPr id="57" name="直線接點 56"/>
              <p:cNvCxnSpPr>
                <a:endCxn id="55" idx="7"/>
              </p:cNvCxnSpPr>
              <p:nvPr/>
            </p:nvCxnSpPr>
            <p:spPr>
              <a:xfrm flipH="1">
                <a:off x="5567757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>
                <a:endCxn id="56" idx="1"/>
              </p:cNvCxnSpPr>
              <p:nvPr/>
            </p:nvCxnSpPr>
            <p:spPr>
              <a:xfrm>
                <a:off x="6143821" y="4945581"/>
                <a:ext cx="168726" cy="3127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橢圓 58"/>
              <p:cNvSpPr/>
              <p:nvPr/>
            </p:nvSpPr>
            <p:spPr>
              <a:xfrm>
                <a:off x="6918520" y="5173960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7</a:t>
                </a:r>
                <a:endParaRPr lang="zh-TW" altLang="en-US" sz="1600" dirty="0"/>
              </a:p>
            </p:txBody>
          </p:sp>
          <p:cxnSp>
            <p:nvCxnSpPr>
              <p:cNvPr id="60" name="直線接點 59"/>
              <p:cNvCxnSpPr>
                <a:endCxn id="59" idx="7"/>
              </p:cNvCxnSpPr>
              <p:nvPr/>
            </p:nvCxnSpPr>
            <p:spPr>
              <a:xfrm flipH="1">
                <a:off x="7410221" y="5009205"/>
                <a:ext cx="168726" cy="2491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文字方塊 43"/>
            <p:cNvSpPr txBox="1"/>
            <p:nvPr/>
          </p:nvSpPr>
          <p:spPr>
            <a:xfrm>
              <a:off x="6602681" y="19804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1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5820954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2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7596336" y="271156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3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517288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4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6397018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5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7020272" y="350365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</a:rPr>
                <a:t>6</a:t>
              </a:r>
              <a:endParaRPr lang="zh-TW" altLang="en-US" sz="12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61" name="文字方塊 60"/>
          <p:cNvSpPr txBox="1"/>
          <p:nvPr/>
        </p:nvSpPr>
        <p:spPr>
          <a:xfrm>
            <a:off x="3301741" y="4083422"/>
            <a:ext cx="67758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deleteMax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A[1] = A[N];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把最大的用最後一個元素蓋掉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N--;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把元素總數減一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downAdjustment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(A, 1);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做向下調整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 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0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操作</a:t>
            </a:r>
            <a:r>
              <a:rPr lang="zh-TW" altLang="en-US" dirty="0"/>
              <a:t>的時間複雜度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建立</a:t>
            </a:r>
            <a:r>
              <a:rPr lang="en-US" altLang="zh-TW" dirty="0" smtClean="0"/>
              <a:t>Heap:</a:t>
            </a:r>
            <a:r>
              <a:rPr lang="zh-TW" altLang="en-US" dirty="0" smtClean="0"/>
              <a:t> </a:t>
            </a:r>
            <a:r>
              <a:rPr lang="en-US" altLang="zh-TW" dirty="0" smtClean="0"/>
              <a:t>O(N)</a:t>
            </a:r>
          </a:p>
          <a:p>
            <a:r>
              <a:rPr lang="zh-TW" altLang="en-US" dirty="0" smtClean="0"/>
              <a:t>插入一個新元素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O(</a:t>
            </a:r>
            <a:r>
              <a:rPr lang="en-US" altLang="zh-TW" dirty="0" err="1" smtClean="0"/>
              <a:t>lgN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找到最大</a:t>
            </a:r>
            <a:r>
              <a:rPr lang="en-US" altLang="zh-TW" dirty="0" smtClean="0"/>
              <a:t>/</a:t>
            </a:r>
            <a:r>
              <a:rPr lang="zh-TW" altLang="en-US" dirty="0" smtClean="0"/>
              <a:t>小的元素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O(1)</a:t>
            </a:r>
          </a:p>
          <a:p>
            <a:r>
              <a:rPr lang="zh-TW" altLang="en-US" dirty="0" smtClean="0"/>
              <a:t>刪除最大</a:t>
            </a:r>
            <a:r>
              <a:rPr lang="en-US" altLang="zh-TW" dirty="0" smtClean="0"/>
              <a:t>/</a:t>
            </a:r>
            <a:r>
              <a:rPr lang="zh-TW" altLang="en-US" dirty="0"/>
              <a:t>小</a:t>
            </a:r>
            <a:r>
              <a:rPr lang="zh-TW" altLang="en-US" dirty="0" smtClean="0"/>
              <a:t>的元素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O(</a:t>
            </a:r>
            <a:r>
              <a:rPr lang="en-US" altLang="zh-TW" dirty="0" err="1" smtClean="0"/>
              <a:t>lgN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751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fanswong.com/uploads/originals/16-1337929142-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97" y="1682184"/>
            <a:ext cx="7369378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就像收納有各種方法一樣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777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儲存資料的方式也</a:t>
            </a:r>
            <a:r>
              <a:rPr lang="zh-TW" altLang="en-US" dirty="0" smtClean="0"/>
              <a:t>有很多種</a:t>
            </a:r>
            <a:endParaRPr lang="zh-TW" altLang="en-US" dirty="0"/>
          </a:p>
        </p:txBody>
      </p:sp>
      <p:pic>
        <p:nvPicPr>
          <p:cNvPr id="3" name="Picture 2" descr="http://techpubs.sgi.com/library/dynaweb_docs/0640/SGI_Developer/books/Perf_PG/sgi_html/figures/ASD.data.structur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3384376" cy="238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upload.wikimedia.org/wikipedia/commons/thumb/7/7d/Hash_table_3_1_1_0_1_0_0_SP.svg/315px-Hash_table_3_1_1_0_1_0_0_SP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40598"/>
            <a:ext cx="30003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s.123rf.com/400wm/400/400/snowdrop/snowdrop1009/snowdrop100900005/7821993-tree-data-structu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82960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cs.auckland.ac.nz/~jmor159/PLDS210/fig/stack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75" y="4282960"/>
            <a:ext cx="2152650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static.flickr.com/2331/1534356662_f97bada3a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869160"/>
            <a:ext cx="2525602" cy="1341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79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兩個重點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實際儲存資料的</a:t>
            </a:r>
            <a:r>
              <a:rPr lang="zh-TW" altLang="en-US" dirty="0" smtClean="0"/>
              <a:t>方法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鏈結串列</a:t>
            </a:r>
            <a:r>
              <a:rPr lang="en-US" altLang="zh-TW" dirty="0" smtClean="0"/>
              <a:t>(Linked-list)</a:t>
            </a:r>
            <a:r>
              <a:rPr lang="zh-TW" altLang="en-US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用指標一個指一個</a:t>
            </a:r>
            <a:endParaRPr lang="zh-TW" altLang="en-US" dirty="0"/>
          </a:p>
          <a:p>
            <a:endParaRPr lang="en-US" altLang="zh-TW" dirty="0" smtClean="0"/>
          </a:p>
          <a:p>
            <a:r>
              <a:rPr lang="zh-TW" altLang="en-US" dirty="0" smtClean="0"/>
              <a:t>可對它執行的操作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Ex: </a:t>
            </a:r>
            <a:r>
              <a:rPr lang="zh-TW" altLang="en-US" dirty="0" smtClean="0"/>
              <a:t>插入、刪除、找最大值</a:t>
            </a:r>
            <a:r>
              <a:rPr lang="en-US" altLang="zh-TW" dirty="0" smtClean="0"/>
              <a:t>…</a:t>
            </a:r>
            <a:r>
              <a:rPr lang="en-US" altLang="zh-TW" dirty="0" err="1" smtClean="0"/>
              <a:t>etc</a:t>
            </a:r>
            <a:endParaRPr lang="en-US" altLang="zh-TW" dirty="0" smtClean="0"/>
          </a:p>
          <a:p>
            <a:pPr lvl="1"/>
            <a:r>
              <a:rPr lang="zh-TW" altLang="en-US" dirty="0"/>
              <a:t>每種資料結構的每種操作都有自己的複雜度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914400" lvl="2" indent="0">
              <a:buNone/>
            </a:pPr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沒有</a:t>
            </a:r>
            <a:r>
              <a:rPr lang="en-US" altLang="zh-TW" dirty="0" smtClean="0">
                <a:sym typeface="Wingdings" pitchFamily="2" charset="2"/>
              </a:rPr>
              <a:t>“</a:t>
            </a:r>
            <a:r>
              <a:rPr lang="zh-TW" altLang="en-US" dirty="0" smtClean="0">
                <a:sym typeface="Wingdings" pitchFamily="2" charset="2"/>
              </a:rPr>
              <a:t>最佳的資料結構</a:t>
            </a:r>
            <a:r>
              <a:rPr lang="en-US" altLang="zh-TW" dirty="0" smtClean="0">
                <a:sym typeface="Wingdings" pitchFamily="2" charset="2"/>
              </a:rPr>
              <a:t>”</a:t>
            </a:r>
            <a:r>
              <a:rPr lang="zh-TW" altLang="en-US" dirty="0" smtClean="0">
                <a:sym typeface="Wingdings" pitchFamily="2" charset="2"/>
              </a:rPr>
              <a:t>，端看你的需求！</a:t>
            </a:r>
            <a:endParaRPr lang="en-US" altLang="zh-TW" dirty="0" smtClean="0"/>
          </a:p>
        </p:txBody>
      </p:sp>
      <p:pic>
        <p:nvPicPr>
          <p:cNvPr id="4098" name="Picture 2" descr="http://courses.cs.vt.edu/csonline/DataStructures/Lessons/OrderedListImplementationView/linked_lis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47791"/>
            <a:ext cx="3096344" cy="232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01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81744" y="1916832"/>
            <a:ext cx="7772400" cy="1470025"/>
          </a:xfrm>
        </p:spPr>
        <p:txBody>
          <a:bodyPr/>
          <a:lstStyle/>
          <a:p>
            <a:pPr algn="l"/>
            <a:r>
              <a:rPr lang="en-US" altLang="zh-TW" dirty="0" smtClean="0"/>
              <a:t>          </a:t>
            </a:r>
            <a:r>
              <a:rPr lang="en-US" altLang="zh-TW" sz="6600" dirty="0" smtClean="0"/>
              <a:t>Heap</a:t>
            </a:r>
            <a:endParaRPr lang="zh-TW" altLang="en-US" dirty="0"/>
          </a:p>
        </p:txBody>
      </p:sp>
      <p:pic>
        <p:nvPicPr>
          <p:cNvPr id="5122" name="Picture 2" descr="http://upload.wikimedia.org/wikipedia/commons/3/3a/Tannin_heap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84984"/>
            <a:ext cx="4363178" cy="291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61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儲存資料的方式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5580112" y="2245514"/>
            <a:ext cx="3106688" cy="3880649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完整二元樹</a:t>
            </a:r>
            <a:endParaRPr lang="en-US" altLang="zh-TW" sz="2400" dirty="0" smtClean="0"/>
          </a:p>
          <a:p>
            <a:r>
              <a:rPr lang="zh-TW" altLang="en-US" sz="2400" dirty="0" smtClean="0"/>
              <a:t>分成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/>
              <a:t>max-heap</a:t>
            </a:r>
            <a:br>
              <a:rPr lang="en-US" altLang="zh-TW" sz="2400" dirty="0" smtClean="0"/>
            </a:br>
            <a:r>
              <a:rPr lang="en-US" altLang="zh-TW" sz="2400" dirty="0" smtClean="0"/>
              <a:t>min-heap</a:t>
            </a:r>
          </a:p>
          <a:p>
            <a:r>
              <a:rPr lang="en-US" altLang="zh-TW" sz="2400" dirty="0" smtClean="0"/>
              <a:t>Parent</a:t>
            </a:r>
            <a:r>
              <a:rPr lang="zh-TW" altLang="en-US" sz="2400" dirty="0" smtClean="0"/>
              <a:t>一定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大於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小於</a:t>
            </a:r>
            <a:r>
              <a:rPr lang="en-US" altLang="zh-TW" sz="2400" dirty="0" smtClean="0"/>
              <a:t>)Child</a:t>
            </a:r>
            <a:br>
              <a:rPr lang="en-US" altLang="zh-TW" sz="2400" dirty="0" smtClean="0"/>
            </a:br>
            <a:endParaRPr lang="zh-TW" altLang="en-US" sz="2400" dirty="0"/>
          </a:p>
        </p:txBody>
      </p:sp>
      <p:pic>
        <p:nvPicPr>
          <p:cNvPr id="6146" name="Picture 2" descr="http://sir.unl.edu/portal/bios/Binary-Heap-1b08b6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60848"/>
            <a:ext cx="514058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2426217" y="20608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1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75656" y="26000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2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067944" y="25361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3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27584" y="33614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4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295281" y="33614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5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419872" y="33614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6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788024" y="33614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7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95536" y="43651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8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822042" y="43651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2"/>
                </a:solidFill>
              </a:rPr>
              <a:t>9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2072010" y="5826016"/>
            <a:ext cx="34638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132296"/>
              </p:ext>
            </p:extLst>
          </p:nvPr>
        </p:nvGraphicFramePr>
        <p:xfrm>
          <a:off x="2693156" y="5619420"/>
          <a:ext cx="60959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可執行的操作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建立</a:t>
            </a:r>
            <a:r>
              <a:rPr lang="en-US" altLang="zh-TW" dirty="0" smtClean="0"/>
              <a:t>Heap</a:t>
            </a:r>
          </a:p>
          <a:p>
            <a:r>
              <a:rPr lang="zh-TW" altLang="en-US" dirty="0" smtClean="0"/>
              <a:t>插入一個新元素</a:t>
            </a:r>
            <a:endParaRPr lang="en-US" altLang="zh-TW" dirty="0" smtClean="0"/>
          </a:p>
          <a:p>
            <a:r>
              <a:rPr lang="zh-TW" altLang="en-US" dirty="0" smtClean="0"/>
              <a:t>找到最大</a:t>
            </a:r>
            <a:r>
              <a:rPr lang="en-US" altLang="zh-TW" dirty="0" smtClean="0"/>
              <a:t>/</a:t>
            </a:r>
            <a:r>
              <a:rPr lang="zh-TW" altLang="en-US" dirty="0" smtClean="0"/>
              <a:t>小的元素</a:t>
            </a:r>
            <a:endParaRPr lang="en-US" altLang="zh-TW" dirty="0" smtClean="0"/>
          </a:p>
          <a:p>
            <a:r>
              <a:rPr lang="zh-TW" altLang="en-US" dirty="0" smtClean="0"/>
              <a:t>刪除最大</a:t>
            </a:r>
            <a:r>
              <a:rPr lang="en-US" altLang="zh-TW" dirty="0" smtClean="0"/>
              <a:t>/</a:t>
            </a:r>
            <a:r>
              <a:rPr lang="zh-TW" altLang="en-US" dirty="0"/>
              <a:t>小</a:t>
            </a:r>
            <a:r>
              <a:rPr lang="zh-TW" altLang="en-US" dirty="0" smtClean="0"/>
              <a:t>的元素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827584" y="4869160"/>
            <a:ext cx="67249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以下我們用</a:t>
            </a:r>
            <a:r>
              <a:rPr lang="en-US" altLang="zh-TW" sz="3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Max-Heap</a:t>
            </a:r>
            <a:r>
              <a:rPr lang="zh-TW" altLang="en-US" sz="3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作為範例說明</a:t>
            </a:r>
            <a:endParaRPr lang="zh-TW" altLang="en-US" sz="3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165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向上調整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向下調整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向上調整：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對於一個點來說，它去跟它的</a:t>
            </a:r>
            <a:r>
              <a:rPr lang="en-US" altLang="zh-TW" dirty="0" smtClean="0"/>
              <a:t>parent</a:t>
            </a:r>
            <a:r>
              <a:rPr lang="zh-TW" altLang="en-US" dirty="0" smtClean="0"/>
              <a:t>比比看，如果它比它的</a:t>
            </a:r>
            <a:r>
              <a:rPr lang="en-US" altLang="zh-TW" dirty="0" smtClean="0"/>
              <a:t>parent</a:t>
            </a:r>
            <a:r>
              <a:rPr lang="zh-TW" altLang="en-US" dirty="0" smtClean="0"/>
              <a:t>大，那就把它們兩個交換，然後再去看它的</a:t>
            </a:r>
            <a:r>
              <a:rPr lang="en-US" altLang="zh-TW" dirty="0" smtClean="0"/>
              <a:t>parent</a:t>
            </a:r>
            <a:r>
              <a:rPr lang="zh-TW" altLang="en-US" dirty="0" smtClean="0"/>
              <a:t>那個位置的值需不需要向上調整。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/>
              <a:t>向下調整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/>
              <a:t>對於一個點來說，它去跟</a:t>
            </a:r>
            <a:r>
              <a:rPr lang="zh-TW" altLang="en-US" dirty="0" smtClean="0"/>
              <a:t>它的</a:t>
            </a:r>
            <a:r>
              <a:rPr lang="en-US" altLang="zh-TW" dirty="0" smtClean="0"/>
              <a:t>children</a:t>
            </a:r>
            <a:r>
              <a:rPr lang="zh-TW" altLang="en-US" dirty="0" smtClean="0"/>
              <a:t>之中比較大的那個比比</a:t>
            </a:r>
            <a:r>
              <a:rPr lang="zh-TW" altLang="en-US" dirty="0"/>
              <a:t>看，如果</a:t>
            </a:r>
            <a:r>
              <a:rPr lang="zh-TW" altLang="en-US" dirty="0" smtClean="0"/>
              <a:t>它比它大</a:t>
            </a:r>
            <a:r>
              <a:rPr lang="zh-TW" altLang="en-US" dirty="0"/>
              <a:t>，那就把它們兩個交換，然後再去看</a:t>
            </a:r>
            <a:r>
              <a:rPr lang="zh-TW" altLang="en-US" dirty="0" smtClean="0"/>
              <a:t>它換下去的那個位置需</a:t>
            </a:r>
            <a:r>
              <a:rPr lang="zh-TW" altLang="en-US" dirty="0"/>
              <a:t>不需要</a:t>
            </a:r>
            <a:r>
              <a:rPr lang="zh-TW" altLang="en-US" dirty="0" smtClean="0"/>
              <a:t>向下調整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5503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3290</TotalTime>
  <Words>968</Words>
  <Application>Microsoft Office PowerPoint</Application>
  <PresentationFormat>如螢幕大小 (4:3)</PresentationFormat>
  <Paragraphs>478</Paragraphs>
  <Slides>23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101北一女中 資訊選手培訓營</vt:lpstr>
      <vt:lpstr>資料結構是什麼？</vt:lpstr>
      <vt:lpstr>就像收納有各種方法一樣……</vt:lpstr>
      <vt:lpstr>儲存資料的方式也有很多種</vt:lpstr>
      <vt:lpstr>兩個重點</vt:lpstr>
      <vt:lpstr>          Heap</vt:lpstr>
      <vt:lpstr>儲存資料的方式</vt:lpstr>
      <vt:lpstr>可執行的操作</vt:lpstr>
      <vt:lpstr>向上調整&amp;向下調整</vt:lpstr>
      <vt:lpstr>向上調整</vt:lpstr>
      <vt:lpstr>向下調整</vt:lpstr>
      <vt:lpstr>建立Heap</vt:lpstr>
      <vt:lpstr>PowerPoint 簡報</vt:lpstr>
      <vt:lpstr>PowerPoint 簡報</vt:lpstr>
      <vt:lpstr>調整完後就形成了Max-Heap</vt:lpstr>
      <vt:lpstr>實作—遞迴</vt:lpstr>
      <vt:lpstr>插入一個新的元素</vt:lpstr>
      <vt:lpstr>PowerPoint 簡報</vt:lpstr>
      <vt:lpstr>實作—遞迴</vt:lpstr>
      <vt:lpstr>最大的元素</vt:lpstr>
      <vt:lpstr>刪除最大的元素</vt:lpstr>
      <vt:lpstr>PowerPoint 簡報</vt:lpstr>
      <vt:lpstr>操作的時間複雜度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101北一女中 資訊選手培訓營</dc:title>
  <dc:creator>anfranion</dc:creator>
  <cp:lastModifiedBy>anfranion</cp:lastModifiedBy>
  <cp:revision>236</cp:revision>
  <dcterms:created xsi:type="dcterms:W3CDTF">2012-07-01T01:38:16Z</dcterms:created>
  <dcterms:modified xsi:type="dcterms:W3CDTF">2012-08-06T14:18:10Z</dcterms:modified>
</cp:coreProperties>
</file>