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96" r:id="rId3"/>
    <p:sldId id="397" r:id="rId4"/>
    <p:sldId id="398" r:id="rId5"/>
    <p:sldId id="400" r:id="rId6"/>
    <p:sldId id="399" r:id="rId7"/>
    <p:sldId id="401" r:id="rId8"/>
    <p:sldId id="402" r:id="rId9"/>
    <p:sldId id="403" r:id="rId10"/>
    <p:sldId id="404" r:id="rId11"/>
    <p:sldId id="405" r:id="rId12"/>
    <p:sldId id="408" r:id="rId13"/>
    <p:sldId id="406" r:id="rId14"/>
    <p:sldId id="407" r:id="rId15"/>
    <p:sldId id="409" r:id="rId16"/>
    <p:sldId id="410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009900"/>
    <a:srgbClr val="993300"/>
    <a:srgbClr val="FF6600"/>
    <a:srgbClr val="FFFFFF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5T17:01:32.6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A8DE6F-1EBE-4E3E-ABF8-CA0E7C68A2E3}" emma:medium="tactile" emma:mode="ink">
          <msink:context xmlns:msink="http://schemas.microsoft.com/ink/2010/main" type="writingRegion" rotatedBoundingBox="1317,7704 2180,7932 2064,8371 1201,8144"/>
        </emma:interpretation>
      </emma:emma>
    </inkml:annotationXML>
    <inkml:traceGroup>
      <inkml:annotationXML>
        <emma:emma xmlns:emma="http://www.w3.org/2003/04/emma" version="1.0">
          <emma:interpretation id="{A0DEEF1C-B51B-41C1-B4C1-A6CBC126D73F}" emma:medium="tactile" emma:mode="ink">
            <msink:context xmlns:msink="http://schemas.microsoft.com/ink/2010/main" type="paragraph" rotatedBoundingBox="1317,7704 2180,7932 2064,8371 1201,81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9B0A8C-28E9-4140-9A12-063B1810E047}" emma:medium="tactile" emma:mode="ink">
              <msink:context xmlns:msink="http://schemas.microsoft.com/ink/2010/main" type="line" rotatedBoundingBox="1317,7704 2180,7932 2064,8371 1201,8144"/>
            </emma:interpretation>
          </emma:emma>
        </inkml:annotationXML>
        <inkml:traceGroup>
          <inkml:annotationXML>
            <emma:emma xmlns:emma="http://www.w3.org/2003/04/emma" version="1.0">
              <emma:interpretation id="{D067320D-BF8B-4122-95C7-28F02F692F64}" emma:medium="tactile" emma:mode="ink">
                <msink:context xmlns:msink="http://schemas.microsoft.com/ink/2010/main" type="inkWord" rotatedBoundingBox="1587,7775 2180,7932 2064,8371 1471,8215"/>
              </emma:interpretation>
              <emma:one-of disjunction-type="recognition" id="oneOf0">
                <emma:interpretation id="interp0" emma:lang="zh-TW" emma:confidence="0">
                  <emma:literal>吐</emma:literal>
                </emma:interpretation>
                <emma:interpretation id="interp1" emma:lang="zh-TW" emma:confidence="0">
                  <emma:literal>咕</emma:literal>
                </emma:interpretation>
                <emma:interpretation id="interp2" emma:lang="zh-TW" emma:confidence="0">
                  <emma:literal>叿</emma:literal>
                </emma:interpretation>
                <emma:interpretation id="interp3" emma:lang="zh-TW" emma:confidence="0">
                  <emma:literal>忆</emma:literal>
                </emma:interpretation>
                <emma:interpretation id="interp4" emma:lang="zh-TW" emma:confidence="0">
                  <emma:literal>忙</emma:literal>
                </emma:interpretation>
              </emma:one-of>
            </emma:emma>
          </inkml:annotationXML>
          <inkml:trace contextRef="#ctx0" brushRef="#br0">2012 8345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5T16:39:37.0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9196A66A-BD65-406E-9B02-570CA29DD737}" emma:medium="tactile" emma:mode="ink">
          <msink:context xmlns:msink="http://schemas.microsoft.com/ink/2010/main" type="inkDrawing" rotatedBoundingBox="8100,10834 11140,11049 11118,11351 8079,11137" shapeName="Other"/>
        </emma:interpretation>
      </emma:emma>
    </inkml:annotationXML>
    <inkml:trace contextRef="#ctx0" brushRef="#br0">8092 10958,'18'0,"109"0,-73 0,37 0,18 0,0 18,18-18,-18 19,-19 17,1-18,-18 0,-19 0,19 19,-37-37,18 18,-35-18,-1 0,0 0,-18 0,18 0,36 0,19 18,36 18,18-36,18 36,-18-36,36 55,-54-55,0 0,-36 0,-1 0,-54 0,0 0,1 0,-19 0,36 0,-18 0,18-36,-36 36,37-19,-19 19,18-18,0-18,-18 18,37 18,-19-18,19-19,-19 37,0 0,-18-18,0 18,1-18,-1 18,0-18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5T16:39:16.0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6A3C82E8-C12B-4E97-9E04-CB05BAC7DC77}" emma:medium="tactile" emma:mode="ink">
          <msink:context xmlns:msink="http://schemas.microsoft.com/ink/2010/main" type="writingRegion" rotatedBoundingBox="6278,10196 7239,10196 7239,10251 6278,10251"/>
        </emma:interpretation>
      </emma:emma>
    </inkml:annotationXML>
    <inkml:traceGroup>
      <inkml:annotationXML>
        <emma:emma xmlns:emma="http://www.w3.org/2003/04/emma" version="1.0">
          <emma:interpretation id="{4C6E7B62-CDB3-4F06-8095-BF4588A5799B}" emma:medium="tactile" emma:mode="ink">
            <msink:context xmlns:msink="http://schemas.microsoft.com/ink/2010/main" type="paragraph" rotatedBoundingBox="6278,10196 7239,10196 7239,10251 6278,102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9A7F6D-99CC-4108-B28E-9631CB722B6A}" emma:medium="tactile" emma:mode="ink">
              <msink:context xmlns:msink="http://schemas.microsoft.com/ink/2010/main" type="line" rotatedBoundingBox="6278,10196 7239,10196 7239,10251 6278,10251"/>
            </emma:interpretation>
          </emma:emma>
        </inkml:annotationXML>
        <inkml:traceGroup>
          <inkml:annotationXML>
            <emma:emma xmlns:emma="http://www.w3.org/2003/04/emma" version="1.0">
              <emma:interpretation id="{9A3BD9C0-BC79-4377-BB75-850828C80EA2}" emma:medium="tactile" emma:mode="ink">
                <msink:context xmlns:msink="http://schemas.microsoft.com/ink/2010/main" type="inkWord" rotatedBoundingBox="6278,10196 7239,10196 7239,10251 6278,10251"/>
              </emma:interpretation>
              <emma:one-of disjunction-type="recognition" id="oneOf0">
                <emma:interpretation id="interp0" emma:lang="zh-TW" emma:confidence="0">
                  <emma:literal>一</emma:literal>
                </emma:interpretation>
                <emma:interpretation id="interp1" emma:lang="zh-TW" emma:confidence="0">
                  <emma:literal>-</emma:literal>
                </emma:interpretation>
                <emma:interpretation id="interp2" emma:lang="zh-TW" emma:confidence="0">
                  <emma:literal>_</emma:literal>
                </emma:interpretation>
                <emma:interpretation id="interp3" emma:lang="zh-TW" emma:confidence="0">
                  <emma:literal>ㄧ</emma:literal>
                </emma:interpretation>
                <emma:interpretation id="interp4" emma:lang="zh-TW" emma:confidence="0">
                  <emma:literal>」</emma:literal>
                </emma:interpretation>
              </emma:one-of>
            </emma:emma>
          </inkml:annotationXML>
          <inkml:trace contextRef="#ctx0" brushRef="#br0">6278 10251,'0'0,"0"-37,0 37,36-18,0 18,37 0,-1 0,1 0,18 0,-37 0,0 0,-35 0,35 0,-18 0,-18 0,1 18,-19-18,36 0,-18 0,18 0,-18 0,1 0,-1 0,0 0,0 0,0 0,0 19,-18-19,18 0,19 0,-37 0,18 0,0 0,0 0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5T16:40:36.8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1687 10505,'0'18,"0"-18,0 18,0 0,19 0,-1-18,-18 18,36 19,-18-19,0 0,-18 0,18-18,-18 18,19-18,-1 37,-18-37,18 0,-18 0,18 0,0 0,0 0,0 0,19-37,-1 1,37-18,-19-19,-36 37,37-19,-37 37,36-18,-54 0,18 17,0-17</inkml:trace>
  <inkml:trace contextRef="#ctx0" brushRef="#br0" timeOffset="10040.5742">9616 10813,'18'18,"-18"-18,36 0,-36 0,55 0,17 0,37 0,36 0,0 0,1 0,-19 0,0 0,-19 18,-35-18,0 0,-37 19,0-19,-36 0,36 18,-36-18,19 0,17 0,18 0,1 0,17 0,-17 0,17 0,1 0,-19 0,37 0,-37 0,-35 0,17 0,0 0,0 0,1 0,17 0,1 0,-37 0,36 0,1 0,-1 0,0 0,1 0,-1 0,1 0,-19 0,18 0,-17 0,-1 0,18 0,1 0,-37 0,18 0,1 0,17 0,-36 0,37 0,-1 0,-36 0,37 0,17 0,-17 0,17 0,-17 0,-19 0,36 0,-35 0,-1 0,18 0,1 0,-37 0,36 0,-35 0,17 0,-18 0,-18 0,36 0,-18 0,19 0,-19-18,36 18,-54 0,18 0,37 0,-37 0,18 0,19-37,-19 37,-36 0,36 0,1 0,-1 0,18 0,-36 0,37 0,-1-18,-17 18,-1 0,-18 0,18 0,-18 0,-18 0,19 0,-1 0,0 0,-18 0,18 0,0 0,0 0,0 0,19 0,-1 0,0-18,-18 18,37 0,-1 0,37 0,-37-36,19 36,18-18,-55 18,18 0,19 0,-37 0,-18 0,37 0,-55 0,18 0,36 0,-54 0,37 0,-19 0,0 0,36 0,1 0,-1 0,-17 0,17 0,0 18,-35-18,35 0,-18 0,19 18,-55-18,54 0,-36 0,19 36,-19-36,18 0,-18 18,18-18,-36 0,19 0,17 0,-18 18,-18-18,18 0,0 0,-18 0,18 0,1 0</inkml:trace>
  <inkml:trace contextRef="#ctx0" brushRef="#br0" timeOffset="12992.7431">5298 10323,'0'37,"0"-19,0 0,-18 18,18-18,0 19,0-19,0 54,0-72,0 37,0-19,0 18,0-18,0 0,0 0,0 1,0 17,0-18,0 0,0 0,0 0,0 1,0 17,0-18,0-18,0 36</inkml:trace>
  <inkml:trace contextRef="#ctx0" brushRef="#br0" timeOffset="14383.8227">5570 10142,'0'0,"0"0,54 0,1 0,-1 0,37 0,36 0,36 0,19 0,35 0,-17 0,54 0,-73 0,1 0,17 0,1 0,-55 0,-18 0,-36 0,36 0,-55 0,37 0,-54 0,-1 0,1 0,-1 0,-18 0,1 0,-37 0,36 0,-18 0,-18 0,36 0,-36 0,37 0,-19 0,0 18,-18 55,18 17,-18-35,18-1,-18-18,0 19,18-1,-18-36,0 19,0-37,0 36,0-18,0 0,0 19,0-19,0 0,0 18,0-18,0 0,0 19,0-37,0 18,-18-18,0 36,-55-36,1 18,-19-18,-54 0,-18 0,-19 0,-17 0,-37 0,0-18,36 0,-35 0,71 0,-17 18,36 0,0 0,-1 0,-17 0,72 0,-36 0,19 0,35 0,0 0,55 0,-54 0,17 0,37 0,0 0,-18 0,-1 0,37 0,-18 0,18 0,-36 0,18 0,-18 0,17 0,-35 0,18 0,-1 0,19 0,18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5T16:42:38.4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1869 7203,'0'0,"18"0,0 18,-18-18,18 18,19-18,-37 18,18 0,0-18,0 0,0 0,18-18,1-18,-19-19</inkml:trace>
  <inkml:trace contextRef="#ctx0" brushRef="#br0" timeOffset="1715.0981">8110 4028,'18'18,"0"0,0-18,19 54,-19-54,18 37,-18-19,0-18,-18 0,19 0,-1 0,0 0,0 0,18 0,19 0,-1-73,-18 19,1-1,17 1,-36 0,37-1,-37 1,0 17,0 1</inkml:trace>
  <inkml:trace contextRef="#ctx0" brushRef="#br0" timeOffset="28335.6207">17835 14532,'0'0,"0"55,36-19,-18 0,-18-17,18 17,0-18,-18 18,18-18,-18 1,19-19,35-127,-18 36,55-18,-55 73,-18-19,19 1,-37 18,18 17,-18-17,0 36,0-18</inkml:trace>
  <inkml:trace contextRef="#ctx0" brushRef="#br0" timeOffset="31384.7951">22878 14659,'0'37,"0"17,18 19,-18 17,37-35,-37-1,0-36,18 37,0-55,-18 18,36-36,19-37,-37-17,0 17,18-17,-18 54,-18-37,0 19,19 36,-19-18,0 0</inkml:trace>
  <inkml:trace contextRef="#ctx0" brushRef="#br0" timeOffset="32358.8508">21862 14405,'-18'-54,"-127"-73,91-36,-110 18,37 18,18-19,-54-35,36 54,-36-36,72 72,0 0,55 37,0-19,18 73,18-18,-18 0,18 0,-19 18,1-36,18 36,-18-19,18 19</inkml:trace>
  <inkml:trace contextRef="#ctx0" brushRef="#br0" timeOffset="32831.8779">20302 12700,'0'0,"18"0,18 73,-17-37,17 55,0-37,37 37,-73-55,72 73,-35-73,17 37,19-19,-73-36,36 0,-18 19,0-37,-18 0,55-37</inkml:trace>
  <inkml:trace contextRef="#ctx0" brushRef="#br0" timeOffset="33462.914">20356 12609,'-18'0,"36"37,19-37,17 18,19-18,-19 0,19 0,-37 18,-18-18,0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5T16:43:21.1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2304 9017,'0'0,"0"0,-36 0,36 0,-36 18,18-18,18 0,-19 0,19 73,0-37,0 0,19 19,-19-1,18-18,18 19,-36-19,0 19,18-1,0-36,-18 0,18 0,-18 1,37-1,-37 0,0 0,0 0,0 0,0 37,0-37,0 0,0-18,0 18,18-18,-18 18,18-18,-18 0,36 0,-36 0,18 0,-18 0,37 18,-19-18,0 0,0 0,0 0,0 0</inkml:trace>
  <inkml:trace contextRef="#ctx0" brushRef="#br0" timeOffset="6478.3706">2032 10614,'0'0,"0"0,0 0,18 36,-18-18,18 0,1 18,-19-36,18 0,0 0,18 0,-18-18,-18 0,18 0,1-18,-19 36,0-18,0 18,0-19,0 1</inkml:trace>
  <inkml:trace contextRef="#ctx0" brushRef="#br0" timeOffset="7934.4538">2032 11285,'0'0,"0"18,36 18,-17-18,-1 1,-18-1,36 36,-18-36,-18 19,18-19,-18-18,18 18,-18-18,37 0,-37 0,0-36,0 17,0 1,0 0,36 0,-36-18,18 18,-18-1,0 19,0-18,0 18,0-36</inkml:trace>
  <inkml:trace contextRef="#ctx0" brushRef="#br0" timeOffset="15918.9105">7675 13063,'0'0,"36"0,-18 0,55 0,-19 0,19 0,17 0,-35 0,54 0,-37 0,-17 0,17 18,19-18,-19 0,-17 0,-1 0,1 0,-19 0,0 0,1 0,-37 0,18 0,0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542D-8AC2-4C20-91AF-CD6BC5130DD2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1FDC-B162-4456-8A81-6A037427D7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69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42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7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6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3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6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2012/8/5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2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EFAC417E-1DF2-463F-9629-792FFDD1F875}" type="datetimeFigureOut">
              <a:rPr lang="zh-TW" altLang="en-US" smtClean="0"/>
              <a:pPr/>
              <a:t>2012/8/5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62671995-3F66-4177-A639-1FDEC8A71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9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8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進階資料結構</a:t>
            </a:r>
            <a:r>
              <a:rPr lang="en-US" altLang="zh-TW" b="1" dirty="0" smtClean="0">
                <a:solidFill>
                  <a:schemeClr val="tx1"/>
                </a:solidFill>
              </a:rPr>
              <a:t>(2)</a:t>
            </a:r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Disjoint Sets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51316" y="463041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2012.08. 05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Path</a:t>
            </a:r>
            <a:r>
              <a:rPr lang="zh-TW" altLang="en-US" dirty="0" smtClean="0"/>
              <a:t>壓縮技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因為每次都要遞迴上去，會花上一些時間，所以可以在遞迴時就順便把所有點的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改成回傳的那個</a:t>
            </a:r>
            <a:r>
              <a:rPr lang="en-US" altLang="zh-TW" dirty="0" smtClean="0"/>
              <a:t>root(</a:t>
            </a:r>
            <a:r>
              <a:rPr lang="zh-TW" altLang="en-US" dirty="0" smtClean="0"/>
              <a:t>就等於是把樹壓平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251407"/>
              </p:ext>
            </p:extLst>
          </p:nvPr>
        </p:nvGraphicFramePr>
        <p:xfrm>
          <a:off x="627740" y="6021288"/>
          <a:ext cx="335396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640469"/>
                <a:gridCol w="640469"/>
                <a:gridCol w="640469"/>
                <a:gridCol w="640469"/>
              </a:tblGrid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Id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</a:tr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parent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1684245" y="3324847"/>
            <a:ext cx="1629217" cy="2514828"/>
            <a:chOff x="3958650" y="4013448"/>
            <a:chExt cx="1629217" cy="2514828"/>
          </a:xfrm>
        </p:grpSpPr>
        <p:sp>
          <p:nvSpPr>
            <p:cNvPr id="6" name="橢圓 5"/>
            <p:cNvSpPr/>
            <p:nvPr/>
          </p:nvSpPr>
          <p:spPr>
            <a:xfrm>
              <a:off x="4413182" y="401344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1</a:t>
              </a:r>
              <a:endParaRPr lang="zh-TW" altLang="en-US" sz="1600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4003063" y="5952212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2</a:t>
              </a:r>
              <a:endParaRPr lang="zh-TW" altLang="en-US" sz="1600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5011803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4</a:t>
              </a:r>
              <a:endParaRPr lang="zh-TW" altLang="en-US" sz="1600" dirty="0"/>
            </a:p>
          </p:txBody>
        </p:sp>
        <p:cxnSp>
          <p:nvCxnSpPr>
            <p:cNvPr id="9" name="直線接點 8"/>
            <p:cNvCxnSpPr>
              <a:stCxn id="11" idx="4"/>
              <a:endCxn id="7" idx="0"/>
            </p:cNvCxnSpPr>
            <p:nvPr/>
          </p:nvCxnSpPr>
          <p:spPr>
            <a:xfrm>
              <a:off x="4246682" y="5510258"/>
              <a:ext cx="44413" cy="441954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>
              <a:stCxn id="6" idx="4"/>
              <a:endCxn id="8" idx="1"/>
            </p:cNvCxnSpPr>
            <p:nvPr/>
          </p:nvCxnSpPr>
          <p:spPr>
            <a:xfrm>
              <a:off x="4701214" y="4589512"/>
              <a:ext cx="394952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橢圓 10"/>
            <p:cNvSpPr/>
            <p:nvPr/>
          </p:nvSpPr>
          <p:spPr>
            <a:xfrm>
              <a:off x="3958650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3</a:t>
              </a:r>
              <a:endParaRPr lang="zh-TW" altLang="en-US" sz="1600" dirty="0"/>
            </a:p>
          </p:txBody>
        </p:sp>
        <p:cxnSp>
          <p:nvCxnSpPr>
            <p:cNvPr id="12" name="直線接點 11"/>
            <p:cNvCxnSpPr>
              <a:stCxn id="6" idx="4"/>
              <a:endCxn id="11" idx="0"/>
            </p:cNvCxnSpPr>
            <p:nvPr/>
          </p:nvCxnSpPr>
          <p:spPr>
            <a:xfrm flipH="1">
              <a:off x="4246682" y="4589512"/>
              <a:ext cx="454532" cy="34468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群組 12"/>
          <p:cNvGrpSpPr/>
          <p:nvPr/>
        </p:nvGrpSpPr>
        <p:grpSpPr>
          <a:xfrm>
            <a:off x="5904440" y="4085612"/>
            <a:ext cx="2451884" cy="1496810"/>
            <a:chOff x="3135983" y="4013448"/>
            <a:chExt cx="2451884" cy="1496810"/>
          </a:xfrm>
        </p:grpSpPr>
        <p:sp>
          <p:nvSpPr>
            <p:cNvPr id="14" name="橢圓 13"/>
            <p:cNvSpPr/>
            <p:nvPr/>
          </p:nvSpPr>
          <p:spPr>
            <a:xfrm>
              <a:off x="4413182" y="401344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1</a:t>
              </a:r>
              <a:endParaRPr lang="zh-TW" altLang="en-US" sz="1600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3135983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2</a:t>
              </a:r>
              <a:endParaRPr lang="zh-TW" altLang="en-US" sz="1600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5011803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4</a:t>
              </a:r>
              <a:endParaRPr lang="zh-TW" altLang="en-US" sz="1600" dirty="0"/>
            </a:p>
          </p:txBody>
        </p:sp>
        <p:cxnSp>
          <p:nvCxnSpPr>
            <p:cNvPr id="17" name="直線接點 16"/>
            <p:cNvCxnSpPr>
              <a:stCxn id="14" idx="3"/>
              <a:endCxn id="15" idx="0"/>
            </p:cNvCxnSpPr>
            <p:nvPr/>
          </p:nvCxnSpPr>
          <p:spPr>
            <a:xfrm flipH="1">
              <a:off x="3424015" y="4505149"/>
              <a:ext cx="1073530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>
              <a:stCxn id="14" idx="4"/>
              <a:endCxn id="16" idx="1"/>
            </p:cNvCxnSpPr>
            <p:nvPr/>
          </p:nvCxnSpPr>
          <p:spPr>
            <a:xfrm>
              <a:off x="4701214" y="4589512"/>
              <a:ext cx="394952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橢圓 18"/>
            <p:cNvSpPr/>
            <p:nvPr/>
          </p:nvSpPr>
          <p:spPr>
            <a:xfrm>
              <a:off x="3958650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3</a:t>
              </a:r>
              <a:endParaRPr lang="zh-TW" altLang="en-US" sz="1600" dirty="0"/>
            </a:p>
          </p:txBody>
        </p:sp>
        <p:cxnSp>
          <p:nvCxnSpPr>
            <p:cNvPr id="20" name="直線接點 19"/>
            <p:cNvCxnSpPr>
              <a:stCxn id="14" idx="4"/>
              <a:endCxn id="19" idx="0"/>
            </p:cNvCxnSpPr>
            <p:nvPr/>
          </p:nvCxnSpPr>
          <p:spPr>
            <a:xfrm flipH="1">
              <a:off x="4246682" y="4589512"/>
              <a:ext cx="454532" cy="34468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630870"/>
              </p:ext>
            </p:extLst>
          </p:nvPr>
        </p:nvGraphicFramePr>
        <p:xfrm>
          <a:off x="5470620" y="5856701"/>
          <a:ext cx="335396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640469"/>
                <a:gridCol w="640469"/>
                <a:gridCol w="640469"/>
                <a:gridCol w="640469"/>
              </a:tblGrid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Id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</a:tr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parent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向右箭號 24"/>
          <p:cNvSpPr/>
          <p:nvPr/>
        </p:nvSpPr>
        <p:spPr>
          <a:xfrm>
            <a:off x="4400453" y="4997639"/>
            <a:ext cx="504056" cy="430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81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/>
              <a:t>實</a:t>
            </a:r>
            <a:r>
              <a:rPr lang="zh-TW" altLang="en-US" sz="3600" dirty="0" smtClean="0"/>
              <a:t>作</a:t>
            </a:r>
            <a:endParaRPr lang="zh-TW" altLang="en-US" sz="36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325353" y="2420888"/>
            <a:ext cx="8820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[N];                   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記錄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每個元素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</a:p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-1 )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已經是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，代表該元素就是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])); </a:t>
            </a:r>
            <a:br>
              <a:rPr lang="en-US" altLang="zh-TW" sz="1600" dirty="0" smtClean="0">
                <a:latin typeface="Courier New" pitchFamily="49" charset="0"/>
                <a:cs typeface="Courier New" pitchFamily="49" charset="0"/>
              </a:rPr>
            </a:b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回傳順便設給自己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p.s.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指派時整個式子的值就是最後</a:t>
            </a:r>
            <a:r>
              <a:rPr lang="en-US" altLang="zh-TW" sz="16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的值</a:t>
            </a:r>
            <a:endParaRPr lang="en-US" altLang="zh-TW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607320" y="3651120"/>
              <a:ext cx="5265000" cy="29412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7960" y="3641760"/>
                <a:ext cx="5283720" cy="31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45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問兩個元素是不是在同一個</a:t>
            </a:r>
            <a:r>
              <a:rPr lang="en-US" altLang="zh-TW" dirty="0" smtClean="0"/>
              <a:t>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看他們的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是不是同一個，如果是就代表兩個元素在同一個</a:t>
            </a:r>
            <a:r>
              <a:rPr lang="en-US" altLang="zh-TW" dirty="0" smtClean="0"/>
              <a:t>Set</a:t>
            </a:r>
            <a:r>
              <a:rPr lang="zh-TW" altLang="en-US" dirty="0" smtClean="0"/>
              <a:t>，不是就是不是。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27584" y="3498795"/>
            <a:ext cx="8820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[N];                   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記錄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每個元素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</a:p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inSameSet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 ==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 )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1;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如果兩個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相同回傳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 (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代表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True)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0; 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反之回傳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，代表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合併兩個</a:t>
            </a:r>
            <a:r>
              <a:rPr lang="en-US" altLang="zh-TW" dirty="0"/>
              <a:t>Sets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把兩個</a:t>
            </a:r>
            <a:r>
              <a:rPr lang="en-US" altLang="zh-TW" sz="2800" dirty="0" smtClean="0"/>
              <a:t>set</a:t>
            </a:r>
            <a:r>
              <a:rPr lang="zh-TW" altLang="en-US" sz="2800" dirty="0" smtClean="0"/>
              <a:t>的其中一個</a:t>
            </a:r>
            <a:r>
              <a:rPr lang="en-US" altLang="zh-TW" sz="2800" dirty="0" smtClean="0"/>
              <a:t>root</a:t>
            </a:r>
            <a:r>
              <a:rPr lang="zh-TW" altLang="en-US" sz="2800" dirty="0" smtClean="0"/>
              <a:t>的</a:t>
            </a:r>
            <a:r>
              <a:rPr lang="en-US" altLang="zh-TW" sz="2800" dirty="0" smtClean="0"/>
              <a:t>parent</a:t>
            </a:r>
            <a:br>
              <a:rPr lang="en-US" altLang="zh-TW" sz="2800" dirty="0" smtClean="0"/>
            </a:br>
            <a:r>
              <a:rPr lang="zh-TW" altLang="en-US" sz="2800" dirty="0" smtClean="0"/>
              <a:t>設成另外一個</a:t>
            </a:r>
            <a:r>
              <a:rPr lang="en-US" altLang="zh-TW" sz="2800" dirty="0" smtClean="0"/>
              <a:t>set</a:t>
            </a:r>
            <a:r>
              <a:rPr lang="zh-TW" altLang="en-US" sz="2800" dirty="0" smtClean="0"/>
              <a:t>的</a:t>
            </a:r>
            <a:r>
              <a:rPr lang="en-US" altLang="zh-TW" sz="2800" dirty="0" smtClean="0"/>
              <a:t>root</a:t>
            </a:r>
          </a:p>
          <a:p>
            <a:r>
              <a:rPr lang="zh-TW" altLang="en-US" sz="2800" dirty="0" smtClean="0"/>
              <a:t>通常是以告訴你哪兩個元素可以合併在一個</a:t>
            </a:r>
            <a:r>
              <a:rPr lang="en-US" altLang="zh-TW" sz="2800" dirty="0" smtClean="0"/>
              <a:t>set</a:t>
            </a:r>
            <a:r>
              <a:rPr lang="zh-TW" altLang="en-US" sz="2800" dirty="0"/>
              <a:t>的</a:t>
            </a:r>
            <a:r>
              <a:rPr lang="zh-TW" altLang="en-US" sz="2800" dirty="0" smtClean="0"/>
              <a:t>形式去分別找到他們的</a:t>
            </a:r>
            <a:r>
              <a:rPr lang="en-US" altLang="zh-TW" sz="2800" dirty="0" smtClean="0"/>
              <a:t>root</a:t>
            </a:r>
            <a:r>
              <a:rPr lang="zh-TW" altLang="en-US" sz="2800" dirty="0" smtClean="0"/>
              <a:t>並將之合併</a:t>
            </a:r>
            <a:endParaRPr lang="en-US" altLang="zh-TW" sz="2800" dirty="0" smtClean="0"/>
          </a:p>
          <a:p>
            <a:r>
              <a:rPr lang="zh-TW" altLang="en-US" sz="2800" dirty="0" smtClean="0"/>
              <a:t>記得要檢查是不是本來就在同個</a:t>
            </a:r>
            <a:r>
              <a:rPr lang="en-US" altLang="zh-TW" sz="2800" dirty="0" smtClean="0"/>
              <a:t>Set</a:t>
            </a:r>
          </a:p>
        </p:txBody>
      </p:sp>
    </p:spTree>
    <p:extLst>
      <p:ext uri="{BB962C8B-B14F-4D97-AF65-F5344CB8AC3E}">
        <p14:creationId xmlns:p14="http://schemas.microsoft.com/office/powerpoint/2010/main" val="62358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483093"/>
              </p:ext>
            </p:extLst>
          </p:nvPr>
        </p:nvGraphicFramePr>
        <p:xfrm>
          <a:off x="4106246" y="1510611"/>
          <a:ext cx="463490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640469"/>
                <a:gridCol w="640469"/>
                <a:gridCol w="640469"/>
                <a:gridCol w="640469"/>
                <a:gridCol w="640469"/>
                <a:gridCol w="640469"/>
              </a:tblGrid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Id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</a:tr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parent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" name="群組 12"/>
          <p:cNvGrpSpPr/>
          <p:nvPr/>
        </p:nvGrpSpPr>
        <p:grpSpPr>
          <a:xfrm>
            <a:off x="2968640" y="550929"/>
            <a:ext cx="576064" cy="1581173"/>
            <a:chOff x="641733" y="3793478"/>
            <a:chExt cx="576064" cy="1581173"/>
          </a:xfrm>
        </p:grpSpPr>
        <p:sp>
          <p:nvSpPr>
            <p:cNvPr id="14" name="橢圓 13"/>
            <p:cNvSpPr/>
            <p:nvPr/>
          </p:nvSpPr>
          <p:spPr>
            <a:xfrm>
              <a:off x="641733" y="379347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5</a:t>
              </a:r>
              <a:endParaRPr lang="zh-TW" altLang="en-US" sz="1600" dirty="0"/>
            </a:p>
          </p:txBody>
        </p:sp>
        <p:sp>
          <p:nvSpPr>
            <p:cNvPr id="15" name="橢圓 14"/>
            <p:cNvSpPr/>
            <p:nvPr/>
          </p:nvSpPr>
          <p:spPr>
            <a:xfrm>
              <a:off x="641733" y="4798587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6</a:t>
              </a:r>
              <a:endParaRPr lang="zh-TW" altLang="en-US" sz="1600" dirty="0"/>
            </a:p>
          </p:txBody>
        </p:sp>
        <p:cxnSp>
          <p:nvCxnSpPr>
            <p:cNvPr id="16" name="直線接點 15"/>
            <p:cNvCxnSpPr>
              <a:stCxn id="14" idx="4"/>
              <a:endCxn id="15" idx="0"/>
            </p:cNvCxnSpPr>
            <p:nvPr/>
          </p:nvCxnSpPr>
          <p:spPr>
            <a:xfrm>
              <a:off x="929765" y="4369542"/>
              <a:ext cx="0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文字方塊 16"/>
          <p:cNvSpPr txBox="1"/>
          <p:nvPr/>
        </p:nvSpPr>
        <p:spPr>
          <a:xfrm>
            <a:off x="1874341" y="2537696"/>
            <a:ext cx="428655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合併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6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找到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root </a:t>
            </a:r>
          </a:p>
          <a:p>
            <a:pPr lvl="1"/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 1 (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同時有做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path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壓縮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)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找到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root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 5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把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root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parent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設成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root</a:t>
            </a:r>
          </a:p>
          <a:p>
            <a:pPr marL="457200" indent="-457200">
              <a:buFont typeface="+mj-lt"/>
              <a:buAutoNum type="arabicPeriod"/>
            </a:pP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840718" y="509361"/>
            <a:ext cx="1629217" cy="2514828"/>
            <a:chOff x="3958650" y="4013448"/>
            <a:chExt cx="1629217" cy="2514828"/>
          </a:xfrm>
        </p:grpSpPr>
        <p:sp>
          <p:nvSpPr>
            <p:cNvPr id="19" name="橢圓 18"/>
            <p:cNvSpPr/>
            <p:nvPr/>
          </p:nvSpPr>
          <p:spPr>
            <a:xfrm>
              <a:off x="4413182" y="401344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1</a:t>
              </a:r>
              <a:endParaRPr lang="zh-TW" altLang="en-US" sz="1600" dirty="0"/>
            </a:p>
          </p:txBody>
        </p:sp>
        <p:sp>
          <p:nvSpPr>
            <p:cNvPr id="20" name="橢圓 19"/>
            <p:cNvSpPr/>
            <p:nvPr/>
          </p:nvSpPr>
          <p:spPr>
            <a:xfrm>
              <a:off x="4003063" y="5952212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2</a:t>
              </a:r>
              <a:endParaRPr lang="zh-TW" altLang="en-US" sz="1600" dirty="0"/>
            </a:p>
          </p:txBody>
        </p:sp>
        <p:sp>
          <p:nvSpPr>
            <p:cNvPr id="21" name="橢圓 20"/>
            <p:cNvSpPr/>
            <p:nvPr/>
          </p:nvSpPr>
          <p:spPr>
            <a:xfrm>
              <a:off x="5011803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4</a:t>
              </a:r>
              <a:endParaRPr lang="zh-TW" altLang="en-US" sz="1600" dirty="0"/>
            </a:p>
          </p:txBody>
        </p:sp>
        <p:cxnSp>
          <p:nvCxnSpPr>
            <p:cNvPr id="22" name="直線接點 21"/>
            <p:cNvCxnSpPr>
              <a:stCxn id="24" idx="4"/>
              <a:endCxn id="20" idx="0"/>
            </p:cNvCxnSpPr>
            <p:nvPr/>
          </p:nvCxnSpPr>
          <p:spPr>
            <a:xfrm>
              <a:off x="4246682" y="5510258"/>
              <a:ext cx="44413" cy="441954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>
              <a:stCxn id="19" idx="4"/>
              <a:endCxn id="21" idx="1"/>
            </p:cNvCxnSpPr>
            <p:nvPr/>
          </p:nvCxnSpPr>
          <p:spPr>
            <a:xfrm>
              <a:off x="4701214" y="4589512"/>
              <a:ext cx="394952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3958650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3</a:t>
              </a:r>
              <a:endParaRPr lang="zh-TW" altLang="en-US" sz="1600" dirty="0"/>
            </a:p>
          </p:txBody>
        </p:sp>
        <p:cxnSp>
          <p:nvCxnSpPr>
            <p:cNvPr id="25" name="直線接點 24"/>
            <p:cNvCxnSpPr>
              <a:stCxn id="19" idx="4"/>
              <a:endCxn id="24" idx="0"/>
            </p:cNvCxnSpPr>
            <p:nvPr/>
          </p:nvCxnSpPr>
          <p:spPr>
            <a:xfrm flipH="1">
              <a:off x="4246682" y="4589512"/>
              <a:ext cx="454532" cy="34468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41896"/>
              </p:ext>
            </p:extLst>
          </p:nvPr>
        </p:nvGraphicFramePr>
        <p:xfrm>
          <a:off x="651189" y="5517232"/>
          <a:ext cx="463490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640469"/>
                <a:gridCol w="640469"/>
                <a:gridCol w="640469"/>
                <a:gridCol w="640469"/>
                <a:gridCol w="640469"/>
                <a:gridCol w="640469"/>
              </a:tblGrid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Id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</a:tr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parent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8" name="群組 47"/>
          <p:cNvGrpSpPr/>
          <p:nvPr/>
        </p:nvGrpSpPr>
        <p:grpSpPr>
          <a:xfrm>
            <a:off x="5701957" y="4341939"/>
            <a:ext cx="3019376" cy="2423032"/>
            <a:chOff x="5701957" y="4341939"/>
            <a:chExt cx="3019376" cy="2423032"/>
          </a:xfrm>
        </p:grpSpPr>
        <p:grpSp>
          <p:nvGrpSpPr>
            <p:cNvPr id="28" name="群組 27"/>
            <p:cNvGrpSpPr/>
            <p:nvPr/>
          </p:nvGrpSpPr>
          <p:grpSpPr>
            <a:xfrm>
              <a:off x="7799611" y="5382638"/>
              <a:ext cx="921722" cy="1382333"/>
              <a:chOff x="641733" y="3793478"/>
              <a:chExt cx="921722" cy="1382333"/>
            </a:xfrm>
          </p:grpSpPr>
          <p:sp>
            <p:nvSpPr>
              <p:cNvPr id="29" name="橢圓 28"/>
              <p:cNvSpPr/>
              <p:nvPr/>
            </p:nvSpPr>
            <p:spPr>
              <a:xfrm>
                <a:off x="641733" y="3793478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5</a:t>
                </a:r>
                <a:endParaRPr lang="zh-TW" altLang="en-US" sz="1600" dirty="0"/>
              </a:p>
            </p:txBody>
          </p:sp>
          <p:sp>
            <p:nvSpPr>
              <p:cNvPr id="30" name="橢圓 29"/>
              <p:cNvSpPr/>
              <p:nvPr/>
            </p:nvSpPr>
            <p:spPr>
              <a:xfrm>
                <a:off x="987391" y="4599747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6</a:t>
                </a:r>
                <a:endParaRPr lang="zh-TW" altLang="en-US" sz="1600" dirty="0"/>
              </a:p>
            </p:txBody>
          </p:sp>
          <p:cxnSp>
            <p:nvCxnSpPr>
              <p:cNvPr id="31" name="直線接點 30"/>
              <p:cNvCxnSpPr>
                <a:stCxn id="29" idx="5"/>
                <a:endCxn id="30" idx="0"/>
              </p:cNvCxnSpPr>
              <p:nvPr/>
            </p:nvCxnSpPr>
            <p:spPr>
              <a:xfrm>
                <a:off x="1133434" y="4285179"/>
                <a:ext cx="141989" cy="314568"/>
              </a:xfrm>
              <a:prstGeom prst="line">
                <a:avLst/>
              </a:prstGeom>
              <a:ln w="28575"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群組 31"/>
            <p:cNvGrpSpPr/>
            <p:nvPr/>
          </p:nvGrpSpPr>
          <p:grpSpPr>
            <a:xfrm>
              <a:off x="5701957" y="4341939"/>
              <a:ext cx="1864346" cy="1594082"/>
              <a:chOff x="3723521" y="4013448"/>
              <a:chExt cx="1864346" cy="1594082"/>
            </a:xfrm>
          </p:grpSpPr>
          <p:sp>
            <p:nvSpPr>
              <p:cNvPr id="33" name="橢圓 32"/>
              <p:cNvSpPr/>
              <p:nvPr/>
            </p:nvSpPr>
            <p:spPr>
              <a:xfrm>
                <a:off x="4413182" y="4013448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1</a:t>
                </a:r>
                <a:endParaRPr lang="zh-TW" altLang="en-US" sz="1600" dirty="0"/>
              </a:p>
            </p:txBody>
          </p:sp>
          <p:sp>
            <p:nvSpPr>
              <p:cNvPr id="34" name="橢圓 33"/>
              <p:cNvSpPr/>
              <p:nvPr/>
            </p:nvSpPr>
            <p:spPr>
              <a:xfrm>
                <a:off x="4356383" y="5018557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2</a:t>
                </a:r>
                <a:endParaRPr lang="zh-TW" altLang="en-US" sz="1600" dirty="0"/>
              </a:p>
            </p:txBody>
          </p:sp>
          <p:sp>
            <p:nvSpPr>
              <p:cNvPr id="35" name="橢圓 34"/>
              <p:cNvSpPr/>
              <p:nvPr/>
            </p:nvSpPr>
            <p:spPr>
              <a:xfrm>
                <a:off x="5011803" y="5031466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4</a:t>
                </a:r>
                <a:endParaRPr lang="zh-TW" altLang="en-US" sz="1600" dirty="0"/>
              </a:p>
            </p:txBody>
          </p:sp>
          <p:cxnSp>
            <p:nvCxnSpPr>
              <p:cNvPr id="36" name="直線接點 35"/>
              <p:cNvCxnSpPr/>
              <p:nvPr/>
            </p:nvCxnSpPr>
            <p:spPr>
              <a:xfrm>
                <a:off x="4701214" y="4589512"/>
                <a:ext cx="44413" cy="441954"/>
              </a:xfrm>
              <a:prstGeom prst="line">
                <a:avLst/>
              </a:prstGeom>
              <a:ln w="28575"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>
                <a:stCxn id="33" idx="4"/>
                <a:endCxn id="35" idx="1"/>
              </p:cNvCxnSpPr>
              <p:nvPr/>
            </p:nvCxnSpPr>
            <p:spPr>
              <a:xfrm>
                <a:off x="4701214" y="4589512"/>
                <a:ext cx="394952" cy="526317"/>
              </a:xfrm>
              <a:prstGeom prst="line">
                <a:avLst/>
              </a:prstGeom>
              <a:ln w="28575"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橢圓 37"/>
              <p:cNvSpPr/>
              <p:nvPr/>
            </p:nvSpPr>
            <p:spPr>
              <a:xfrm>
                <a:off x="3723521" y="5018557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600" dirty="0" smtClean="0"/>
                  <a:t>3</a:t>
                </a:r>
                <a:endParaRPr lang="zh-TW" altLang="en-US" sz="1600" dirty="0"/>
              </a:p>
            </p:txBody>
          </p:sp>
          <p:cxnSp>
            <p:nvCxnSpPr>
              <p:cNvPr id="39" name="直線接點 38"/>
              <p:cNvCxnSpPr>
                <a:stCxn id="33" idx="4"/>
                <a:endCxn id="38" idx="0"/>
              </p:cNvCxnSpPr>
              <p:nvPr/>
            </p:nvCxnSpPr>
            <p:spPr>
              <a:xfrm flipH="1">
                <a:off x="4011553" y="4589512"/>
                <a:ext cx="689661" cy="429045"/>
              </a:xfrm>
              <a:prstGeom prst="line">
                <a:avLst/>
              </a:prstGeom>
              <a:ln w="28575"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直線接點 41"/>
            <p:cNvCxnSpPr>
              <a:stCxn id="33" idx="6"/>
              <a:endCxn id="29" idx="1"/>
            </p:cNvCxnSpPr>
            <p:nvPr/>
          </p:nvCxnSpPr>
          <p:spPr>
            <a:xfrm>
              <a:off x="6967682" y="4629971"/>
              <a:ext cx="916292" cy="837030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9" name="筆跡 48"/>
              <p14:cNvContentPartPr/>
              <p14:nvPr/>
            </p14:nvContentPartPr>
            <p14:xfrm>
              <a:off x="672840" y="1332360"/>
              <a:ext cx="7668360" cy="4108680"/>
            </p14:xfrm>
          </p:contentPart>
        </mc:Choice>
        <mc:Fallback>
          <p:pic>
            <p:nvPicPr>
              <p:cNvPr id="49" name="筆跡 4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3480" y="1323000"/>
                <a:ext cx="7687080" cy="412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499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/>
              <a:t>實</a:t>
            </a:r>
            <a:r>
              <a:rPr lang="zh-TW" altLang="en-US" sz="3600" dirty="0" smtClean="0"/>
              <a:t>作</a:t>
            </a:r>
            <a:r>
              <a:rPr lang="en-US" altLang="zh-TW" sz="3600" dirty="0" smtClean="0"/>
              <a:t>—</a:t>
            </a:r>
            <a:r>
              <a:rPr lang="zh-TW" altLang="en-US" sz="3600" dirty="0" smtClean="0"/>
              <a:t>遞迴</a:t>
            </a:r>
            <a:endParaRPr lang="zh-TW" altLang="en-US" sz="36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325353" y="2420888"/>
            <a:ext cx="88204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[N];                   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記錄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每個元素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</a:p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unionSets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inSameSet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 )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如果在同個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就不需要合併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rootA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找到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元素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rootB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找到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元素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rootB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rootA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把元素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改成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元素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731520" y="3246120"/>
              <a:ext cx="2462760" cy="146340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2160" y="3236760"/>
                <a:ext cx="2481480" cy="148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69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看完影片你該知道的是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Disjoint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Sets</a:t>
            </a:r>
            <a:r>
              <a:rPr lang="zh-TW" altLang="en-US" sz="2800" dirty="0" smtClean="0"/>
              <a:t>是什麼</a:t>
            </a:r>
            <a:endParaRPr lang="en-US" altLang="zh-TW" sz="2800" dirty="0" smtClean="0"/>
          </a:p>
          <a:p>
            <a:r>
              <a:rPr lang="en-US" altLang="zh-TW" sz="2800" dirty="0" smtClean="0"/>
              <a:t>Disjoint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Sets</a:t>
            </a:r>
            <a:r>
              <a:rPr lang="zh-TW" altLang="en-US" sz="2800" dirty="0" smtClean="0"/>
              <a:t>如何使用陣列模擬樹狀結構</a:t>
            </a:r>
            <a:endParaRPr lang="en-US" altLang="zh-TW" sz="2800" dirty="0" smtClean="0"/>
          </a:p>
          <a:p>
            <a:r>
              <a:rPr lang="en-US" altLang="zh-TW" sz="2800" dirty="0" smtClean="0"/>
              <a:t>Disjoint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Sets</a:t>
            </a:r>
            <a:r>
              <a:rPr lang="zh-TW" altLang="en-US" sz="2800" dirty="0" smtClean="0"/>
              <a:t>的初始化</a:t>
            </a:r>
            <a:endParaRPr lang="en-US" altLang="zh-TW" sz="2800" dirty="0" smtClean="0"/>
          </a:p>
          <a:p>
            <a:r>
              <a:rPr lang="en-US" altLang="zh-TW" sz="2800" dirty="0" smtClean="0"/>
              <a:t>Disjoint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Sets</a:t>
            </a:r>
            <a:r>
              <a:rPr lang="zh-TW" altLang="en-US" sz="2800" dirty="0" smtClean="0"/>
              <a:t>如何找到樹狀結構的</a:t>
            </a:r>
            <a:r>
              <a:rPr lang="en-US" altLang="zh-TW" sz="2800" dirty="0" smtClean="0"/>
              <a:t>Root</a:t>
            </a:r>
          </a:p>
          <a:p>
            <a:r>
              <a:rPr lang="en-US" altLang="zh-TW" sz="2800" dirty="0" smtClean="0"/>
              <a:t>Disjoint Sets</a:t>
            </a:r>
            <a:r>
              <a:rPr lang="zh-TW" altLang="en-US" sz="2800" dirty="0" smtClean="0"/>
              <a:t>如何在找</a:t>
            </a:r>
            <a:r>
              <a:rPr lang="en-US" altLang="zh-TW" sz="2800" dirty="0" smtClean="0"/>
              <a:t>Root</a:t>
            </a:r>
            <a:r>
              <a:rPr lang="zh-TW" altLang="en-US" sz="2800" dirty="0" smtClean="0"/>
              <a:t>時壓縮</a:t>
            </a:r>
            <a:r>
              <a:rPr lang="en-US" altLang="zh-TW" sz="2800" dirty="0" smtClean="0"/>
              <a:t>Path</a:t>
            </a:r>
          </a:p>
          <a:p>
            <a:r>
              <a:rPr lang="en-US" altLang="zh-TW" sz="2800" dirty="0" smtClean="0"/>
              <a:t>Disjoint Sets</a:t>
            </a:r>
            <a:r>
              <a:rPr lang="zh-TW" altLang="en-US" sz="2800" dirty="0" smtClean="0"/>
              <a:t>如何知道兩個元素是否屬於同個</a:t>
            </a:r>
            <a:r>
              <a:rPr lang="en-US" altLang="zh-TW" sz="2800" dirty="0" smtClean="0"/>
              <a:t>Set</a:t>
            </a:r>
          </a:p>
          <a:p>
            <a:r>
              <a:rPr lang="en-US" altLang="zh-TW" sz="2800" dirty="0" smtClean="0"/>
              <a:t>Disjoint Sets</a:t>
            </a:r>
            <a:r>
              <a:rPr lang="zh-TW" altLang="en-US" sz="2800" dirty="0" smtClean="0"/>
              <a:t>如何</a:t>
            </a:r>
            <a:r>
              <a:rPr lang="en-US" altLang="zh-TW" sz="2800" dirty="0" smtClean="0"/>
              <a:t>Union</a:t>
            </a:r>
            <a:r>
              <a:rPr lang="zh-TW" altLang="en-US" sz="2800" dirty="0" smtClean="0"/>
              <a:t>兩個</a:t>
            </a:r>
            <a:r>
              <a:rPr lang="en-US" altLang="zh-TW" sz="2800" dirty="0" smtClean="0"/>
              <a:t>Sets</a:t>
            </a:r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64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88926" y="1988840"/>
            <a:ext cx="7484318" cy="1143000"/>
          </a:xfrm>
        </p:spPr>
        <p:txBody>
          <a:bodyPr/>
          <a:lstStyle/>
          <a:p>
            <a:r>
              <a:rPr lang="zh-TW" altLang="en-US" dirty="0" smtClean="0"/>
              <a:t>集合 </a:t>
            </a:r>
            <a:r>
              <a:rPr lang="en-US" altLang="zh-TW" dirty="0" smtClean="0"/>
              <a:t>Set</a:t>
            </a:r>
            <a:endParaRPr lang="zh-TW" altLang="en-US" dirty="0"/>
          </a:p>
        </p:txBody>
      </p:sp>
      <p:pic>
        <p:nvPicPr>
          <p:cNvPr id="1028" name="Picture 4" descr="http://chowkafat.net/Picture/set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7262986" cy="279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0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babyhome.com.tw/PPIC/c/NEW/Cooperation/C-c/C-c3/C-c32/1107C-c32-NP1105-9_2-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4572000" cy="635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Disjoint Sets</a:t>
            </a:r>
            <a:endParaRPr lang="zh-TW" altLang="en-US" dirty="0"/>
          </a:p>
        </p:txBody>
      </p:sp>
      <p:pic>
        <p:nvPicPr>
          <p:cNvPr id="3074" name="Picture 2" descr="http://freemathdictionary.com/wp-content/uploads/Disjoint-se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18"/>
          <a:stretch/>
        </p:blipFill>
        <p:spPr bwMode="auto">
          <a:xfrm>
            <a:off x="2339752" y="2132856"/>
            <a:ext cx="4608512" cy="281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2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儲存資料的方式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89755" y="1858848"/>
            <a:ext cx="4409981" cy="3443706"/>
            <a:chOff x="0" y="1858848"/>
            <a:chExt cx="4409981" cy="3443706"/>
          </a:xfrm>
        </p:grpSpPr>
        <p:pic>
          <p:nvPicPr>
            <p:cNvPr id="4100" name="Picture 4" descr="http://i.msdn.microsoft.com/dynimg/IC59217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2278218"/>
              <a:ext cx="4230469" cy="3024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文字方塊 3"/>
            <p:cNvSpPr txBox="1"/>
            <p:nvPr/>
          </p:nvSpPr>
          <p:spPr>
            <a:xfrm>
              <a:off x="0" y="1858848"/>
              <a:ext cx="21957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(1) Linked-list</a:t>
              </a:r>
              <a:endParaRPr lang="zh-TW" altLang="en-US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4795874" y="1848853"/>
            <a:ext cx="4248888" cy="3575648"/>
            <a:chOff x="4812820" y="1870922"/>
            <a:chExt cx="4248888" cy="3575648"/>
          </a:xfrm>
        </p:grpSpPr>
        <p:pic>
          <p:nvPicPr>
            <p:cNvPr id="4098" name="Picture 2" descr="http://cs.anu.edu.au/~Alistair.Rendell/Teaching/apac_comp3600/module3/images/DisjointSets_RootedTre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2820" y="2278218"/>
              <a:ext cx="4248888" cy="3168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文字方塊 6"/>
            <p:cNvSpPr txBox="1"/>
            <p:nvPr/>
          </p:nvSpPr>
          <p:spPr>
            <a:xfrm>
              <a:off x="4932040" y="1870922"/>
              <a:ext cx="21957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(2) Tree</a:t>
              </a:r>
              <a:endParaRPr lang="zh-TW" altLang="en-US" dirty="0"/>
            </a:p>
          </p:txBody>
        </p:sp>
      </p:grpSp>
      <p:sp>
        <p:nvSpPr>
          <p:cNvPr id="8" name="文字方塊 7"/>
          <p:cNvSpPr txBox="1"/>
          <p:nvPr/>
        </p:nvSpPr>
        <p:spPr>
          <a:xfrm>
            <a:off x="5004048" y="5877272"/>
            <a:ext cx="3728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用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array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模擬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記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自己的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parent!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06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支援的操作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建立一個</a:t>
            </a:r>
            <a:r>
              <a:rPr lang="en-US" altLang="zh-TW" dirty="0" smtClean="0"/>
              <a:t>Set</a:t>
            </a:r>
          </a:p>
          <a:p>
            <a:r>
              <a:rPr lang="zh-TW" altLang="en-US" dirty="0" smtClean="0"/>
              <a:t>得到一個</a:t>
            </a:r>
            <a:r>
              <a:rPr lang="en-US" altLang="zh-TW" dirty="0" smtClean="0"/>
              <a:t>Set</a:t>
            </a:r>
            <a:r>
              <a:rPr lang="zh-TW" altLang="en-US" dirty="0" smtClean="0"/>
              <a:t>的</a:t>
            </a:r>
            <a:r>
              <a:rPr lang="en-US" altLang="zh-TW" dirty="0" smtClean="0"/>
              <a:t>root(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/>
              <a:t>[Find]</a:t>
            </a:r>
          </a:p>
          <a:p>
            <a:r>
              <a:rPr lang="zh-TW" altLang="en-US" dirty="0" smtClean="0"/>
              <a:t>問兩個元素是不是在同一個</a:t>
            </a:r>
            <a:r>
              <a:rPr lang="en-US" altLang="zh-TW" dirty="0" smtClean="0"/>
              <a:t>Set</a:t>
            </a:r>
          </a:p>
          <a:p>
            <a:r>
              <a:rPr lang="zh-TW" altLang="en-US" dirty="0"/>
              <a:t>合併兩個</a:t>
            </a:r>
            <a:r>
              <a:rPr lang="en-US" altLang="zh-TW" dirty="0" smtClean="0"/>
              <a:t>Sets</a:t>
            </a:r>
            <a:r>
              <a:rPr lang="zh-TW" altLang="en-US" dirty="0" smtClean="0"/>
              <a:t> </a:t>
            </a:r>
            <a:r>
              <a:rPr lang="en-US" altLang="zh-TW" dirty="0" smtClean="0"/>
              <a:t>[Union</a:t>
            </a:r>
            <a:r>
              <a:rPr lang="en-US" altLang="zh-TW" dirty="0"/>
              <a:t>]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915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建立一個</a:t>
            </a:r>
            <a:r>
              <a:rPr lang="en-US" altLang="zh-TW" dirty="0"/>
              <a:t>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把</a:t>
            </a:r>
            <a:r>
              <a:rPr lang="zh-TW" altLang="en-US" dirty="0" smtClean="0"/>
              <a:t>該</a:t>
            </a:r>
            <a:r>
              <a:rPr lang="en-US" altLang="zh-TW" dirty="0" smtClean="0"/>
              <a:t>Set</a:t>
            </a:r>
            <a:r>
              <a:rPr lang="zh-TW" altLang="en-US" dirty="0" smtClean="0"/>
              <a:t>的所有元素的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都設成同一個元素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，把</a:t>
            </a:r>
            <a:r>
              <a:rPr lang="en-US" altLang="zh-TW" dirty="0" smtClean="0"/>
              <a:t>A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設成</a:t>
            </a:r>
            <a:r>
              <a:rPr lang="en-US" altLang="zh-TW" dirty="0" smtClean="0"/>
              <a:t>-1</a:t>
            </a:r>
            <a:endParaRPr lang="zh-TW" altLang="en-US" dirty="0"/>
          </a:p>
        </p:txBody>
      </p:sp>
      <p:grpSp>
        <p:nvGrpSpPr>
          <p:cNvPr id="5127" name="群組 5126"/>
          <p:cNvGrpSpPr/>
          <p:nvPr/>
        </p:nvGrpSpPr>
        <p:grpSpPr>
          <a:xfrm>
            <a:off x="907881" y="3793478"/>
            <a:ext cx="2351979" cy="1516114"/>
            <a:chOff x="3235888" y="4013448"/>
            <a:chExt cx="2351979" cy="1516114"/>
          </a:xfrm>
        </p:grpSpPr>
        <p:sp>
          <p:nvSpPr>
            <p:cNvPr id="20" name="橢圓 19"/>
            <p:cNvSpPr/>
            <p:nvPr/>
          </p:nvSpPr>
          <p:spPr>
            <a:xfrm>
              <a:off x="4082595" y="401344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1</a:t>
              </a:r>
              <a:endParaRPr lang="zh-TW" altLang="en-US" sz="1600" dirty="0"/>
            </a:p>
          </p:txBody>
        </p:sp>
        <p:sp>
          <p:nvSpPr>
            <p:cNvPr id="21" name="橢圓 20"/>
            <p:cNvSpPr/>
            <p:nvPr/>
          </p:nvSpPr>
          <p:spPr>
            <a:xfrm>
              <a:off x="3235888" y="473352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2</a:t>
              </a:r>
              <a:endParaRPr lang="zh-TW" altLang="en-US" sz="1600" dirty="0"/>
            </a:p>
          </p:txBody>
        </p:sp>
        <p:sp>
          <p:nvSpPr>
            <p:cNvPr id="22" name="橢圓 21"/>
            <p:cNvSpPr/>
            <p:nvPr/>
          </p:nvSpPr>
          <p:spPr>
            <a:xfrm>
              <a:off x="5011803" y="473352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4</a:t>
              </a:r>
              <a:endParaRPr lang="zh-TW" altLang="en-US" sz="1600" dirty="0"/>
            </a:p>
          </p:txBody>
        </p:sp>
        <p:cxnSp>
          <p:nvCxnSpPr>
            <p:cNvPr id="23" name="直線接點 22"/>
            <p:cNvCxnSpPr>
              <a:stCxn id="20" idx="3"/>
              <a:endCxn id="21" idx="7"/>
            </p:cNvCxnSpPr>
            <p:nvPr/>
          </p:nvCxnSpPr>
          <p:spPr>
            <a:xfrm flipH="1">
              <a:off x="3727589" y="4505149"/>
              <a:ext cx="439369" cy="31274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>
              <a:stCxn id="20" idx="5"/>
              <a:endCxn id="22" idx="1"/>
            </p:cNvCxnSpPr>
            <p:nvPr/>
          </p:nvCxnSpPr>
          <p:spPr>
            <a:xfrm>
              <a:off x="4574296" y="4505149"/>
              <a:ext cx="521870" cy="31274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4119964" y="495349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3</a:t>
              </a:r>
              <a:endParaRPr lang="zh-TW" altLang="en-US" sz="1600" dirty="0"/>
            </a:p>
          </p:txBody>
        </p:sp>
        <p:cxnSp>
          <p:nvCxnSpPr>
            <p:cNvPr id="27" name="直線接點 26"/>
            <p:cNvCxnSpPr>
              <a:stCxn id="20" idx="4"/>
              <a:endCxn id="25" idx="0"/>
            </p:cNvCxnSpPr>
            <p:nvPr/>
          </p:nvCxnSpPr>
          <p:spPr>
            <a:xfrm>
              <a:off x="4370627" y="4589512"/>
              <a:ext cx="37369" cy="36398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128" name="表格 5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795045"/>
              </p:ext>
            </p:extLst>
          </p:nvPr>
        </p:nvGraphicFramePr>
        <p:xfrm>
          <a:off x="4139951" y="3914339"/>
          <a:ext cx="463490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981"/>
                <a:gridCol w="926981"/>
                <a:gridCol w="926981"/>
                <a:gridCol w="926981"/>
                <a:gridCol w="926981"/>
              </a:tblGrid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Id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</a:tr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parent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文字方塊 40"/>
          <p:cNvSpPr txBox="1"/>
          <p:nvPr/>
        </p:nvSpPr>
        <p:spPr>
          <a:xfrm>
            <a:off x="438646" y="5695156"/>
            <a:ext cx="3858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通常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Disjoint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Set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都是從所有元素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都是獨立的開始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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都設成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-1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4379962" y="5025264"/>
            <a:ext cx="4422026" cy="1569660"/>
          </a:xfrm>
          <a:prstGeom prst="rect">
            <a:avLst/>
          </a:prstGeom>
          <a:noFill/>
          <a:ln>
            <a:solidFill>
              <a:srgbClr val="9BBB59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[N];</a:t>
            </a:r>
          </a:p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zh-TW" alt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= 0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lvl="1"/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 -1;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3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得到一個</a:t>
            </a:r>
            <a:r>
              <a:rPr lang="en-US" altLang="zh-TW" dirty="0" smtClean="0"/>
              <a:t>Set</a:t>
            </a:r>
            <a:r>
              <a:rPr lang="zh-TW" altLang="en-US" dirty="0" smtClean="0"/>
              <a:t>的</a:t>
            </a:r>
            <a:r>
              <a:rPr lang="en-US" altLang="zh-TW" dirty="0" smtClean="0"/>
              <a:t>root(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利用遞迴的方式不斷地向上詢問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是誰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最後找到</a:t>
            </a:r>
            <a:r>
              <a:rPr lang="en-US" altLang="zh-TW" dirty="0"/>
              <a:t>-1</a:t>
            </a:r>
            <a:r>
              <a:rPr lang="zh-TW" altLang="en-US" dirty="0"/>
              <a:t>那個</a:t>
            </a:r>
            <a:r>
              <a:rPr lang="zh-TW" altLang="en-US" dirty="0" smtClean="0"/>
              <a:t>就是這個</a:t>
            </a:r>
            <a:r>
              <a:rPr lang="en-US" altLang="zh-TW" dirty="0" smtClean="0"/>
              <a:t>Set</a:t>
            </a:r>
            <a:r>
              <a:rPr lang="zh-TW" altLang="en-US" dirty="0" smtClean="0"/>
              <a:t>的</a:t>
            </a:r>
            <a:r>
              <a:rPr lang="en-US" altLang="zh-TW" dirty="0" smtClean="0"/>
              <a:t>root(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)</a:t>
            </a:r>
            <a:r>
              <a:rPr lang="zh-TW" altLang="en-US" dirty="0" smtClean="0"/>
              <a:t>了</a:t>
            </a:r>
            <a:endParaRPr lang="zh-TW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27106"/>
              </p:ext>
            </p:extLst>
          </p:nvPr>
        </p:nvGraphicFramePr>
        <p:xfrm>
          <a:off x="3779912" y="3890101"/>
          <a:ext cx="463490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640469"/>
                <a:gridCol w="640469"/>
                <a:gridCol w="640469"/>
                <a:gridCol w="640469"/>
                <a:gridCol w="640469"/>
                <a:gridCol w="640469"/>
              </a:tblGrid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Id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</a:tr>
              <a:tr h="2996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parent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-1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群組 14"/>
          <p:cNvGrpSpPr/>
          <p:nvPr/>
        </p:nvGrpSpPr>
        <p:grpSpPr>
          <a:xfrm>
            <a:off x="701435" y="3793478"/>
            <a:ext cx="1629217" cy="2514828"/>
            <a:chOff x="3958650" y="4013448"/>
            <a:chExt cx="1629217" cy="2514828"/>
          </a:xfrm>
        </p:grpSpPr>
        <p:sp>
          <p:nvSpPr>
            <p:cNvPr id="16" name="橢圓 15"/>
            <p:cNvSpPr/>
            <p:nvPr/>
          </p:nvSpPr>
          <p:spPr>
            <a:xfrm>
              <a:off x="4413182" y="401344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1</a:t>
              </a:r>
              <a:endParaRPr lang="zh-TW" altLang="en-US" sz="1600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4003063" y="5952212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2</a:t>
              </a:r>
              <a:endParaRPr lang="zh-TW" altLang="en-US" sz="1600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5011803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4</a:t>
              </a:r>
              <a:endParaRPr lang="zh-TW" altLang="en-US" sz="1600" dirty="0"/>
            </a:p>
          </p:txBody>
        </p:sp>
        <p:cxnSp>
          <p:nvCxnSpPr>
            <p:cNvPr id="19" name="直線接點 18"/>
            <p:cNvCxnSpPr>
              <a:stCxn id="21" idx="4"/>
              <a:endCxn id="17" idx="0"/>
            </p:cNvCxnSpPr>
            <p:nvPr/>
          </p:nvCxnSpPr>
          <p:spPr>
            <a:xfrm>
              <a:off x="4246682" y="5510258"/>
              <a:ext cx="44413" cy="441954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>
              <a:stCxn id="16" idx="4"/>
              <a:endCxn id="18" idx="1"/>
            </p:cNvCxnSpPr>
            <p:nvPr/>
          </p:nvCxnSpPr>
          <p:spPr>
            <a:xfrm>
              <a:off x="4701214" y="4589512"/>
              <a:ext cx="394952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3958650" y="4934194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3</a:t>
              </a:r>
              <a:endParaRPr lang="zh-TW" altLang="en-US" sz="1600" dirty="0"/>
            </a:p>
          </p:txBody>
        </p:sp>
        <p:cxnSp>
          <p:nvCxnSpPr>
            <p:cNvPr id="22" name="直線接點 21"/>
            <p:cNvCxnSpPr>
              <a:stCxn id="16" idx="4"/>
              <a:endCxn id="21" idx="0"/>
            </p:cNvCxnSpPr>
            <p:nvPr/>
          </p:nvCxnSpPr>
          <p:spPr>
            <a:xfrm flipH="1">
              <a:off x="4246682" y="4589512"/>
              <a:ext cx="454532" cy="34468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群組 38"/>
          <p:cNvGrpSpPr/>
          <p:nvPr/>
        </p:nvGrpSpPr>
        <p:grpSpPr>
          <a:xfrm>
            <a:off x="2627784" y="3709115"/>
            <a:ext cx="576064" cy="1581173"/>
            <a:chOff x="641733" y="3793478"/>
            <a:chExt cx="576064" cy="1581173"/>
          </a:xfrm>
        </p:grpSpPr>
        <p:sp>
          <p:nvSpPr>
            <p:cNvPr id="24" name="橢圓 23"/>
            <p:cNvSpPr/>
            <p:nvPr/>
          </p:nvSpPr>
          <p:spPr>
            <a:xfrm>
              <a:off x="641733" y="3793478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5</a:t>
              </a:r>
              <a:endParaRPr lang="zh-TW" altLang="en-US" sz="1600" dirty="0"/>
            </a:p>
          </p:txBody>
        </p:sp>
        <p:sp>
          <p:nvSpPr>
            <p:cNvPr id="35" name="橢圓 34"/>
            <p:cNvSpPr/>
            <p:nvPr/>
          </p:nvSpPr>
          <p:spPr>
            <a:xfrm>
              <a:off x="641733" y="4798587"/>
              <a:ext cx="576064" cy="576064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dirty="0" smtClean="0"/>
                <a:t>6</a:t>
              </a:r>
              <a:endParaRPr lang="zh-TW" altLang="en-US" sz="1600" dirty="0"/>
            </a:p>
          </p:txBody>
        </p:sp>
        <p:cxnSp>
          <p:nvCxnSpPr>
            <p:cNvPr id="36" name="直線接點 35"/>
            <p:cNvCxnSpPr>
              <a:stCxn id="24" idx="4"/>
              <a:endCxn id="35" idx="0"/>
            </p:cNvCxnSpPr>
            <p:nvPr/>
          </p:nvCxnSpPr>
          <p:spPr>
            <a:xfrm>
              <a:off x="929765" y="4369542"/>
              <a:ext cx="0" cy="429045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94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/>
              <a:t>實</a:t>
            </a:r>
            <a:r>
              <a:rPr lang="zh-TW" altLang="en-US" sz="3600" dirty="0" smtClean="0"/>
              <a:t>作</a:t>
            </a:r>
            <a:r>
              <a:rPr lang="en-US" altLang="zh-TW" sz="3600" dirty="0" smtClean="0"/>
              <a:t>—</a:t>
            </a:r>
            <a:r>
              <a:rPr lang="zh-TW" altLang="en-US" sz="3600" dirty="0" smtClean="0"/>
              <a:t>遞迴</a:t>
            </a:r>
            <a:endParaRPr lang="zh-TW" altLang="en-US" sz="36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325353" y="2420888"/>
            <a:ext cx="8820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[N];                   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記錄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每個元素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的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</a:p>
          <a:p>
            <a:endParaRPr lang="en-US" altLang="zh-TW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 == -1 )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已經是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，代表該元素就是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root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TW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findRoot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set_r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zh-TW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]);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如果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不是的話就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直接往上找自己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parent</a:t>
            </a:r>
            <a:endParaRPr lang="en-US" altLang="zh-TW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TW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zh-TW" sz="1600" dirty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筆跡 7"/>
              <p14:cNvContentPartPr/>
              <p14:nvPr/>
            </p14:nvContentPartPr>
            <p14:xfrm>
              <a:off x="724320" y="3004200"/>
              <a:ext cx="360" cy="491"/>
            </p14:xfrm>
          </p:contentPart>
        </mc:Choice>
        <mc:Fallback>
          <p:pic>
            <p:nvPicPr>
              <p:cNvPr id="8" name="筆跡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2440" y="2987997"/>
                <a:ext cx="24120" cy="328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筆跡 10"/>
              <p14:cNvContentPartPr/>
              <p14:nvPr/>
            </p14:nvContentPartPr>
            <p14:xfrm>
              <a:off x="2913120" y="3944880"/>
              <a:ext cx="1097640" cy="118080"/>
            </p14:xfrm>
          </p:contentPart>
        </mc:Choice>
        <mc:Fallback>
          <p:pic>
            <p:nvPicPr>
              <p:cNvPr id="11" name="筆跡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03760" y="3935520"/>
                <a:ext cx="1116360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筆跡 11"/>
              <p14:cNvContentPartPr/>
              <p14:nvPr/>
            </p14:nvContentPartPr>
            <p14:xfrm>
              <a:off x="2260080" y="3670560"/>
              <a:ext cx="346320" cy="20160"/>
            </p14:xfrm>
          </p:contentPart>
        </mc:Choice>
        <mc:Fallback>
          <p:pic>
            <p:nvPicPr>
              <p:cNvPr id="12" name="筆跡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50720" y="3661200"/>
                <a:ext cx="365040" cy="3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77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3680</TotalTime>
  <Words>695</Words>
  <Application>Microsoft Office PowerPoint</Application>
  <PresentationFormat>如螢幕大小 (4:3)</PresentationFormat>
  <Paragraphs>185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101北一女中 資訊選手培訓營</vt:lpstr>
      <vt:lpstr>集合 Set</vt:lpstr>
      <vt:lpstr>PowerPoint 簡報</vt:lpstr>
      <vt:lpstr>Disjoint Sets</vt:lpstr>
      <vt:lpstr>儲存資料的方式</vt:lpstr>
      <vt:lpstr>支援的操作</vt:lpstr>
      <vt:lpstr>建立一個Set</vt:lpstr>
      <vt:lpstr>得到一個Set的root(代表)</vt:lpstr>
      <vt:lpstr>實作—遞迴</vt:lpstr>
      <vt:lpstr>Path壓縮技</vt:lpstr>
      <vt:lpstr>實作</vt:lpstr>
      <vt:lpstr>問兩個元素是不是在同一個Set</vt:lpstr>
      <vt:lpstr>合併兩個Sets</vt:lpstr>
      <vt:lpstr>PowerPoint 簡報</vt:lpstr>
      <vt:lpstr>實作—遞迴</vt:lpstr>
      <vt:lpstr>看完影片你該知道的是…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101北一女中 資訊選手培訓營</dc:title>
  <dc:creator>anfranion</dc:creator>
  <cp:lastModifiedBy>anfranion</cp:lastModifiedBy>
  <cp:revision>253</cp:revision>
  <dcterms:created xsi:type="dcterms:W3CDTF">2012-07-01T01:38:16Z</dcterms:created>
  <dcterms:modified xsi:type="dcterms:W3CDTF">2012-08-05T17:02:02Z</dcterms:modified>
</cp:coreProperties>
</file>