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5"/>
  </p:notesMasterIdLst>
  <p:sldIdLst>
    <p:sldId id="301" r:id="rId2"/>
    <p:sldId id="304" r:id="rId3"/>
    <p:sldId id="257" r:id="rId4"/>
    <p:sldId id="300" r:id="rId5"/>
    <p:sldId id="260" r:id="rId6"/>
    <p:sldId id="259" r:id="rId7"/>
    <p:sldId id="262" r:id="rId8"/>
    <p:sldId id="299" r:id="rId9"/>
    <p:sldId id="263" r:id="rId10"/>
    <p:sldId id="264" r:id="rId11"/>
    <p:sldId id="265" r:id="rId12"/>
    <p:sldId id="266" r:id="rId13"/>
    <p:sldId id="302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5" r:id="rId22"/>
    <p:sldId id="277" r:id="rId23"/>
    <p:sldId id="292" r:id="rId24"/>
    <p:sldId id="308" r:id="rId25"/>
    <p:sldId id="309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3" r:id="rId40"/>
    <p:sldId id="294" r:id="rId41"/>
    <p:sldId id="310" r:id="rId42"/>
    <p:sldId id="278" r:id="rId43"/>
    <p:sldId id="303" r:id="rId4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華康儷中黑" pitchFamily="49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2557" autoAdjust="0"/>
  </p:normalViewPr>
  <p:slideViewPr>
    <p:cSldViewPr>
      <p:cViewPr varScale="1">
        <p:scale>
          <a:sx n="103" d="100"/>
          <a:sy n="103" d="100"/>
        </p:scale>
        <p:origin x="-12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7T01:47:07.9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15839 3411,'0'0,"54"0,1 0,-1 0,19 0,17 18,-17 0,-37-18,37 0,-19 0,1 18,-19 0,0-18,-18 0,37 0,-37 0,18 0,-18 0,37 0,-19 0,0 0,19 0,17 0,-17 0,-37 0,55 0,-55 0,36 0,-18 0,-17 0,35 0,-36 0,37 0,-55 0,36 0,-18 0,0 0,18 0,-36 0,19 0,17 0,-18 0,0 0,18 0,-17-18,-1 18,0 0,-18 0,36-18,-36 18,18-18,-18 18,18-18,1 18,-19 0,18-18,-18 18,0-18,0-19,0 37,0-18,0 0,0-18,0 18,0-1,0 1,0 18,0-18,0 0,0 0,0 18,0-18,0 0,0-1,0 1,-18-18,18 0,0 18,0-1,0-17,0 18,-19 0,19 0,-18 18,18-18,0-1,-18 19,18-36,0 18,0 18,0-36,-36 18,36-1,-18 19,0 0,-1 0,-35 0,0-36,17 36,-17 0,-19-18,19 18,-1 0,1 0,-37 0,37 0,-1 0,-17 0,54 0,-37 0,1 0,-1 0,19 0,-18 0,-19 0,19 0,-1 0,19 0,-18 0,35 0,-17 0,36 0,-18 0,-18 0,36 0,-18 0,18 0,-37 0,37 0,-18 0,-18 0,18 0,0 0,-19 0,37 0,-36 0,18 0,18 0,-18 0,0 0,-1 0,-17 0,36 0,-36 0,-19 18,55-18,-18 0,0 0,0 0,18 0,-18 0,18 36,0 1,0 17,-18 1,18-37,0 18,0-18,-18 0,18 0,0-18,0 19,0 17,-19-36,19 18,0 0,0 0,0 0,-18 19,0-1,18-36,0 36,-18-18,18 19,0-19,0 18,0-18,0 0,0 19,0-37,0 18,0-18,0 36,0-36,0 18,0-18,0 18,18 1</inkml:trace>
  <inkml:trace contextRef="#ctx0" brushRef="#br0" timeOffset="4453.2547">16528 3338,'0'18,"0"-18,37 0,-1 0,-18 0,0 0,-18 0,18 0,0 0</inkml:trace>
  <inkml:trace contextRef="#ctx0" brushRef="#br0" timeOffset="5117.2927">17109 3393,'0'0,"18"0,18 0,1 0,17 0,-18 0,19 0,-37 0,18 0,0 0,-36 0,19 0,-1 0,0 0</inkml:trace>
  <inkml:trace contextRef="#ctx0" brushRef="#br0" timeOffset="152205.7057">1470 11230,'0'0,"-55"0,55 0,-18 0,-18 0,36 0,-18 0,18 0,0 19,0-1,0 54,0-17,0-1,0-18,0 19,36-19,-36 0,18 1,0-19,-18 0,18 0,1 0,-19-18,0 37,0-19,0-18,0 18,-19 0,19 0,-18 0,18-18,0 18,-36 19,18-37,18 18,-18 0,18 0,-18-18,18 36,0-36,0 37,0-19,0-18,0 18,0 0,0 18,0-17,36 71,-36-35,18 17,0-35,-18-1,18 18,-18 1,0 17,0-17,0-1,0-36,0 0,0-18,0 19,0-1,0 0</inkml:trace>
  <inkml:trace contextRef="#ctx0" brushRef="#br0" timeOffset="155852.9143">6441 12537,'0'-18,"0"18,0 0,0 18,0 36,0-54,36 36,-36 1,0-37,18 18,19-18,-37 0,54-18,-18 0,-36-1,37-53,-19 54,0 0,18-19,-36 19,0 0</inkml:trace>
  <inkml:trace contextRef="#ctx0" brushRef="#br0" timeOffset="157454.0058">6278 11938,'0'36,"0"-36,0 18,0-18,0 37,0-37,18 18,-18-18,18 18,-18 0,0 0,18-18,18 37,-18-1,37 0,-37 0,36 19,-54-37,55 18,-37-36,0 18,0-18,0 0,1 0,-1 0,0 0,36-36,-54-18,37-55,-37 54,36-17,-18 54,0-19,-18 1,0 18,0 0,0 0,18-19,-18 37</inkml:trace>
  <inkml:trace contextRef="#ctx0" brushRef="#br0" timeOffset="160573.1843">1560 13190,'-18'0,"-18"0,18 18,-18 0,-1 55,1-37,18-18,0 0,0 19,-1-19,19 0,0 0,0-18,0 54,0-17,0-1,0 18,0 1,37-1,-37-17,0-19,36 18,-36-18,0 0,0 0,18-18,-18 19,0-1,0 0,0 36,0-36,0 37,-18-19,18-18,0-18,0 37,0-1,0-36,-18 36,18 0,-18 1,0-19,18 36,-19-17,19-1,-18-18,18 36,0 1,0-55,0 54,-36-17,36 17,-18 19,18-1,0 1,-18 17,18-35,0 17,0-35,0 72,0-1,0-17,0-36,0 35,0-17,0-55,0 55,0-19,0 19,0 17,0-35,0-37,0 36,0-36,0 19,0-1,0 0,18-18,-18 37,18-1,0-36,0 19,0-19,19 36,-19-17,0-37,-18 36,18-18,18 0</inkml:trace>
  <inkml:trace contextRef="#ctx0" brushRef="#br0" timeOffset="188093.7583">15295 9652,'18'0,"0"0,18 0,-18 0,-18 0,55 0,-1 0,1 0,-1 0,0 0,37 0,-36 0,-1 0,0 0,-17 0,-1 0,-18 0,55 0,-73 0,36 0,-18 0,18 0,-36 0,19 0,17 0,-36 0,18 0,0 0,0 0,-18 0,18 0,1 0,-1 0,-18 0,36 0,18 0,-17 0,-19 18,18-18,0 0,-36 0,37 0,-37 0,18 0</inkml:trace>
  <inkml:trace contextRef="#ctx0" brushRef="#br0" timeOffset="188741.7954">15131 9960,'0'0,"18"0,37 0,-19 0,19 0,-19 0,18 19,37 17,-91-36,36 18,-36 0,18-18,-18 18,0 0,0 1,0-1,0 0,0-18,0 18,-18-18,0 18,0-18,-18 0,18 0,-1 0,-35 0,36 0,0 0,0 0,-1 0,1 0,-18 0</inkml:trace>
  <inkml:trace contextRef="#ctx0" brushRef="#br0" timeOffset="189109.8165">15168 9960,'0'0,"0"0,18 55,-18-19,0 0,0 1,0-1,0 18,0-54,0 19,0-1</inkml:trace>
  <inkml:trace contextRef="#ctx0" brushRef="#br0" timeOffset="190029.8691">15893 10051,'-18'0,"0"0,-18 0,18 0,-37 0,37 0,-18 0,18 0,18 0,-37 0,19 0,18 0,-18 18,0 0,18 1,0-19,0 36,0-18,0-18,0 36,0 1,18-37,0 0,-18 0,36 0,-36 0,19 0,17 0,-36 0,36-19,0 1,-17 0,-19 0,18 0,-18-18,0 36,0-19,0 19,0 0,18 19,-18 17,18 0,-18 0,0-17,18-1,0 0,-18 0</inkml:trace>
  <inkml:trace contextRef="#ctx0" brushRef="#br0" timeOffset="190645.9043">15966 10087,'36'0,"-18"0,0 19,1-1,-19 18,18 37,-18-55,0 0,0 0,0 0,0-36,0-18,18-19,18 1,0-1,-17 37,-1-36,0 54,0-18,-18 0,0 18</inkml:trace>
  <inkml:trace contextRef="#ctx0" brushRef="#br0" timeOffset="191797.9702">16419 10142,'19'0,"-1"0,-18 0,18 0,0 0,0 0,-18 0,18 0,0 0,1 0,-19 0,0-18,0 0,-19 18,1 0,0 0,0 0,-18 0,18 0,-19 0,19 36,0 0,18 0,0-36,0 37,0-1,0-18,0 0,0-18,0 37,18-37,0 0,0 0,1 0,-1 0,18 0,-36 0,36 0,1 0,-37 0,18 0,18 0,-18-37,-18 1,0 18,0-37,18 55,0-36,-18 18,0 54,19 1,-19-1,18-18,-18 18,0-36,0 18,0 19,18-19,-18 0,18-18,-18 0,36 0,1-18,17-18,-54 36,36-37,-18 37,1-18,-19-18,18 36,-18 0,18 0,0 0,18 36,-36 0,18 19,-18-55,19 36,-19-36,18 36</inkml:trace>
  <inkml:trace contextRef="#ctx0" brushRef="#br0" timeOffset="193110.0453">17490 9870,'-18'0,"18"36,0 37,0-37,0 36,0-17,0 17,0-35,0-1,18 37,-18-55,18 18,0-18,0 0,0 0,1-18,-19 0,18 19,0-19,0 0,-18 0,18 0,0 0,0 0,-18 0,19 0</inkml:trace>
  <inkml:trace contextRef="#ctx0" brushRef="#br0" timeOffset="201517.5261">17272 10160,'18'0,"0"0,19 0,-19 0,36 0,-36 0,1 0,-1 0,0 0,0 0,0 0,0 0,37 0,-19 0,0 0,19 0,-55 0,18 0,-18 0,18 0</inkml:trace>
  <inkml:trace contextRef="#ctx0" brushRef="#br0" timeOffset="206013.7833">1560 16964,'-18'-19,"18"19,-36 0,36 0,-36 0,18 0,18 0,-37 0,19 19,-18 17,36 0,-18-18,-19 37,37-1,-18-36,0 19,18 17,-18 0,18-54,0 37,0-19,0 18,0-18,0 37,18-37,0 18,19 0,-37-36,36 37,-36-37,18 18,-18 0,18-18,18 0,-17 0,-1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7T01:46:19.0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2903 3520,'0'0,"-18"0,0 0,18 0,-37 0,1 0,36 0,-18 0,-18 0,18 0,-1 0,1 0,-18 18,18 0,-18-18,-1 18,1 0,36-18,-18 18,0 1,0-19,18 0,-19 18,19-18,-18 18,0 0,18 0,0 0,-36 19,36-19,0 0,0-18,0 36,-18 0,18 19,0-19,0 37,0-37,0-18,0 18,0 1,0-37,0 18,0 0,0 0,0-18,0 18,0 0,18 19,-18-19,18 18,-18-18,36 0,-36 19,0-19,18 18,-18-18,0-18,19 37,-19-37,18 36,-18 0,18-18,-18 0,0 19,18-1,-18-36,0 18,0 37,0-55,0 36,0 0,0 19,0-55,0 54,0-36,0 18,0-17,0 17,0 0,0 0,0 1,0 17,0-18,0-17,0 17,0 0,0-18,0 0,0 19,-18-19,18 0,0 18,0 19,0-19,-18 18,18-35,-18 35,-1 0,19-35,-18-1,18 54,-36-17,18-19,0 0,0-18,-1 37,1-19,0 0,18-17,-36 35,0-18,36-18,-19 37,1-37,0 0,0 18,18-36,-18 55,0-37,18-18,0 18,-18 18,18-36,0 37,-19-19,19 0,0 0,0-18,0 18,0 0,0 1,19-1,-1 18,0-18,-18 0,18 37,0-55,-18 18,18 0,0 0,1 0,-19 0,18 37,0-37,18 18,-36 19,18-37,-18 0,18 0,1 0,-1 37,0-37,-18 36,36-17,-36-19,18 0,-18-18,0 18,0 18,18 1,-18-19,0 36,0-36,0-18,0 37,0 17,0 0,0-17,0-19,0 18,0 0,0-17,0 17,0 18,0-17,-18 17,18-36,0 0,0 0,-18 1,18-1,0-18,0 18,0 0,0 18,0 1,-18-1,0 18,18 1,0-37,0 36,0-36,0 19,0-1,-18 37,18-55,0 0,0 0,0 0,0 0,0 37,0-55,0 18,0-18,0 36,0-36,0 18,0-18,0 37,0-19,18 0,0 18,0-18,0 0,-18 1,0-1,18 0,1 0,-1 0,0 0,-18-18,18 18,-18-18,18 19,18-1,-36-18,19 18,-1-18,0 18,-18 0</inkml:trace>
  <inkml:trace contextRef="#ctx0" brushRef="#br0" timeOffset="2337.1337">327 6368,'0'0,"0"55,0-19,0 0,0 37,0-55,0 18,0-18,0 0,0 37,0-19,0-18,0-18,0-36,0 0,0-19,0 1,18-1,18-17,0 17,-36 19,19 0,-1 0,0 17,-18 19,18 0,18 0,-18 0,1 19,-1-1,-18 0,0 18,18 19,-18-55,0 54,0-36,0 0,0 19,0-19,0 0,0-36,18-19,-18 19,0-18,36 0,-36 36,18-37,1 37,-1-18,-18 18,18 0,18 0,-18 18,0-18,1 37,17-1,-18 18,-18-54,18 55,-18-37,0 18,0-18,0 19,0-19,0-18,0 18,0 0,0 0,0-54</inkml:trace>
  <inkml:trace contextRef="#ctx0" brushRef="#br0" timeOffset="2752.1574">1107 6441,'0'0,"0"36,0-18,0 18,0 19,0-19,0 0,0 1,0-19,0 0,0 0,0 0</inkml:trace>
  <inkml:trace contextRef="#ctx0" brushRef="#br0" timeOffset="3248.1858">1089 6187,'-18'0,"18"0,18 0,18 0,-18 0,-18 0,36 0,-36 0,19 0,-19 0,36 0</inkml:trace>
  <inkml:trace contextRef="#ctx0" brushRef="#br0" timeOffset="4224.2416">1379 6386,'0'37,"0"-19,0-18,0 36,0-18,0 18,0-17,0 35,0-36,0-18,0 36,0-17,0-19,0-19,18-35,0 36,-18-18,18 36,-18-19,0 1,19 0,-1 18,-18 0,18 0,0 0,0 0,-18 0,18 0,0 0,19 0,-37 18,0 0,18-18,-18 19,0-1,0 0,18 0,-18 0,18 18,-18-36,0 19,0-1,0 0,0-18,0 18</inkml:trace>
  <inkml:trace contextRef="#ctx0" brushRef="#br0" timeOffset="6521.373">2976 10450,'0'0,"-37"0,37 0,-18 0,18 0,-36 0,18 0,0 0,-19 37,1-19,0 18,-1-18,-17 37,-19-19,19 18,-19 1,55-37,-36 36,36-36,0 19,-19-19,19 0,0 0,0 0,18 19,0-37,-18 18,18 18,0-18,0 18,0 1,0-1,0 0,0 1,0-19,0 18,0 0,0 1,0-19,0 18,0-18,0 18,18-17,-18-19,0 36,18 0,0 0,-18-17,0 35,18-36,0 0,-18 19,0-19,0 18,0-18,37 0,-37 0,18 19,0-1,-18 18,18-17,0 17,0-54,19 55,-19-37,-18-18,18 18,0 0,0 0,-18-18,18 18,-18 0,19-18,-1 19,-18-19,18 0,0 18,0 0,18 0,-36 0,19-18,-19 0,18 0,18 36,-18-36,0 19,0-19,1 0,-1 0,18 36,-36-36,18 0,0 18,0-18,-18 0,19 18,-1-18,0 0,0 18,-18-18,18 0,0 0,-18 18,18-18,-18 0,19 0,-1 0</inkml:trace>
  <inkml:trace contextRef="#ctx0" brushRef="#br0" timeOffset="8536.4882">454 10940,'0'-18,"18"18,18 0,0 0,19 0,-1 0,-17 18,-1-18,-18 0,0 0</inkml:trace>
  <inkml:trace contextRef="#ctx0" brushRef="#br0" timeOffset="8953.5121">653 10831,'-18'0,"18"37,0-19,0 36,0-36,0 19,0-1,0-18,0 0,0 0,0 0,0 19,0-37,0 18,0 0,0-18,-18 0</inkml:trace>
  <inkml:trace contextRef="#ctx0" brushRef="#br0" timeOffset="9232.5281">544 11176,'0'0,"19"0,17 0,-18 0,0 0,18 0,-17 0,17 0,-18 0,-18 0,36 0,-18-18</inkml:trace>
  <inkml:trace contextRef="#ctx0" brushRef="#br0" timeOffset="9625.5505">817 10940,'0'0,"0"0,18 0,0 0,-18 0,18 0,0 0,0 0,-18 0,18 0,-18-18</inkml:trace>
  <inkml:trace contextRef="#ctx0" brushRef="#br0" timeOffset="10064.5756">871 10722,'0'0,"0"55,0-1,54 37,-35-55,-1 55,18-55,-18-18,0 55,19-55,-19 37,0-1,18-36,-36 0,18-18,0 0,-18 0</inkml:trace>
  <inkml:trace contextRef="#ctx0" brushRef="#br0" timeOffset="10400.5949">1179 11085,'-18'0,"0"0,0 0,0 0,0 0,-37 0,37 0,0 18,-18 19,36-37,-18 18,18 0,-19 0,1 0,18-18,0 18</inkml:trace>
  <inkml:trace contextRef="#ctx0" brushRef="#br0" timeOffset="10864.6214">962 10741,'0'0,"18"0,-18 0,36 0,0 0,1 0,-19 18,18 0,-18 18,0-36,-18 18,37 0,-37 1,0-19,18 18,-18-18</inkml:trace>
  <inkml:trace contextRef="#ctx0" brushRef="#br0" timeOffset="11608.664">726 11140,'0'0,"0"0,0 0,0 36,0 0,0-36,0 37,0-19,0 18,0-18,0 0,0 0,0-18,0 19</inkml:trace>
  <inkml:trace contextRef="#ctx0" brushRef="#br0" timeOffset="12208.6983">472 11865,'0'-18,"0"18,18 0,36 0,-35 0,35 0,0 0,-17 0,-1 0,-18 0,0 0,0 0,-18 0</inkml:trace>
  <inkml:trace contextRef="#ctx0" brushRef="#br0" timeOffset="13127.7508">762 11847,'-18'18,"0"1,18-19,-18 18,18-18,-18 18,18 0,0-18,0 18,0-18,0 18,0 0,0 1,0-1,0-18,0 0,54 0,-36 0,18 0,-17 0,-1 0,18 0,-18 0,-18 0,0-37,0 37,0 19,0-1,0-18,0 18,0 0,0 0,0-18,0 36,-18-36,-18 19,36-19,-18 0,-1 0,-17 18,36-18,-18 0,18 18,0 0,18-18,0 0,19 0,-19 0,36 0,-54 0,36 0,-17 0,-19 0,0 0</inkml:trace>
  <inkml:trace contextRef="#ctx0" brushRef="#br0" timeOffset="13729.7853">835 12083,'0'0,"0"36,0-36,18 19,-18-1,0 0,0 0,18 0,-18 0,0 19,0 17,0 0,0-17,0-1,0-18,0-18,0 36,0-17,-18-19,0 0,18 0,0 0,0-19,0-17,18 36,18 0,19 0,-19-18,18 18,-54 0,18 0,1-18,-1 18,-18-18</inkml:trace>
  <inkml:trace contextRef="#ctx0" brushRef="#br0" timeOffset="14089.8059">1107 11974,'18'0,"-18"0,36 0,-36 18,37 37,-37-19,18 0,-18-17,0-1,0-18,0 18</inkml:trace>
  <inkml:trace contextRef="#ctx0" brushRef="#br0" timeOffset="14441.826">1361 11902,'0'0,"36"72,-36 1,18-1,-18 19,0 36,0-72,0-19,0 18,0-36,0 37,0-55,0 18,0 0,0 0,0-18,-54 0,36 0,-19 0,1-18,-18 0,54 0,-37-18,37 17</inkml:trace>
  <inkml:trace contextRef="#ctx0" brushRef="#br0" timeOffset="14840.8488">1669 12011,'18'0,"-18"0,0 36,0-36,0 18,0 18,0-18,-18 19,0-19,0 0,18-18</inkml:trace>
  <inkml:trace contextRef="#ctx0" brushRef="#br0" timeOffset="15119.8648">1814 12192,'-18'0,"-18"18,0 0,-1 19,1-37,18 18,0 0,-18-18,36 18</inkml:trace>
  <inkml:trace contextRef="#ctx0" brushRef="#br0" timeOffset="15416.8818">1597 12337,'18'18,"-18"0,0-18,0 37,0 17,18 1,-18-19,0 18,0-17,0-1,0 0,0 19,0-55,0 18,0 0</inkml:trace>
  <inkml:trace contextRef="#ctx0" brushRef="#br0" timeOffset="16232.9285">1960 11847,'0'0,"-19"18,1-18,0 19,18 17,-18-18,18 18,0-36,0 18,0 37,36-19,1 0,17-36,19 19,-19-19,-36 0,0 18,0-18,-90 18,36 0,-1 0,-35 37,17-55,37 18,-18 0,36-18,0 18,0 0,18-18,36 18,1-18,-1 0,1 0,-1 0,-18 0,-17 0,-1 0</inkml:trace>
  <inkml:trace contextRef="#ctx0" brushRef="#br0" timeOffset="16495.9435">2232 12355,'18'18,"0"1,-18-1,0-18,0 18,18 0,0 0,-18-18,0 18</inkml:trace>
  <inkml:trace contextRef="#ctx0" brushRef="#br0" timeOffset="17047.9751">2177 12482,'-36'0,"36"0,-36 0,-1 0,1 18,18-18,-18 19,18-1,18-18,0 18,36-18,0 0,0-18,19 18,-19 0,-36 0,18 0,19 0,-37 0,36 0,-36 0,18 0,-18 18,0 0,0 0,-18 18,18-17,-55-1,19 0,-18-18,-1 18,19-18,18 0,-37 0,19 0,18 0,0 0,18 0,-18 0,0 0</inkml:trace>
  <inkml:trace contextRef="#ctx0" brushRef="#br0" timeOffset="17295.9893">1923 12664,'55'18,"17"18,-17 19,35-19,-71-36,89 18,-89 18,17-18,36 19,-35-1,35 0,-35-18,-19 1,0-19,18 36,-36-36</inkml:trace>
  <inkml:trace contextRef="#ctx0" brushRef="#br0" timeOffset="19472.1137">2849 13444,'-19'0,"-17"0,18 0,-36 0,17 0,-17 0,36 0,-19 0,1 0,0 0,0 18,36-18,-19 18,1-18,0 18,0 55,18-19,0 1,0-19,18 55,0-37,19 19,17 17,-18-35,1 72,-19 0,18 18,-36-54,18 36,-18-18,0-37,0 55,0-54,0-19,0-18,0 1,0-37,0 36,0-18,0 55,-18-37,0 0,-18 1,36-19,-19 18,19-18,0-18,0 18,0 0,-36 1,36 35,0-54,0 18,0 0,0 0,0-18,0 19,0 17,0-18,0 18,0 19,-18-19,18-18,0 18,0-17,0 17,0-36,0 36,0 19,0-19,0 0,0-18,0 19,0-37,0 36,0 0,18-36,-18 36,18-17,-18 53,0-17,37 17,-37-17,18-19,-18 18,18 1,-18-19,0 18,0 1,0-37,0 18,0-18,0 19,0-19,0 0,0 36,0 1,0-1,0-17,0-1,0 18,36-17,-36-1,18 18,-18-36,0 37,0-19,0 19,0-37,18 36,1-18,-19-36,0 19,0-19,0 18,18 18</inkml:trace>
  <inkml:trace contextRef="#ctx0" brushRef="#br0" timeOffset="20752.1869">490 14442,'18'-18,"0"18,-18 0,37 0,35 0,-17 0,-1 0,0 0,1 0,-37 0,0 0</inkml:trace>
  <inkml:trace contextRef="#ctx0" brushRef="#br0" timeOffset="21216.2135">436 14696,'0'54,"0"-36,0 19,0-1,0 0,0-36,0 18,0 19,0-19,0-18</inkml:trace>
  <inkml:trace contextRef="#ctx0" brushRef="#br0" timeOffset="22073.2625">454 14786,'18'-18,"0"18,0-36,18 18,-17 18,-1 0,0-18,0 18,0 0,0-18,0 18,-18 0,37 0,-19 0,0 0,18 0,1 0,-19 0,18 36,-36-36,18 18,-18 0,18 0,-18-18,0 37,0-19,0 0,0 18,0 0,-54-17,36-19,-37 18,37 0,-18-18,18 0,-19 0,1 0,0 0,18 0,0 0,-1 0,1 0,-18 0,0-18,18 18,-1 0,19 0,-18 0,18 0,55 0,17 0,-17 0,17 0,-35 0,-19 0,-18 0,18 0,0-18</inkml:trace>
  <inkml:trace contextRef="#ctx0" brushRef="#br0" timeOffset="22601.2927">726 14532,'0'0,"0"19,0-1,0 36,0 1,0-1,-36 37,36-19,-37-35,37 35,-54 37,54-55,0 1,-18-1,0-36,18 19,-19-1,1-18,18 18,-18-17,0-1,0 36,0-54,18 0,-55 0,37-18</inkml:trace>
  <inkml:trace contextRef="#ctx0" brushRef="#br0" timeOffset="23128.3228">563 14986,'0'0,"54"0,-36-18,18 18,1-18,-1 0,-18-1,37 19,-37-18</inkml:trace>
  <inkml:trace contextRef="#ctx0" brushRef="#br0" timeOffset="23688.3549">617 14841,'0'-18,"18"18,0 0,19 0,-19 0,0 0,18 0,-36 0,18 0,0 0</inkml:trace>
  <inkml:trace contextRef="#ctx0" brushRef="#br0" timeOffset="24280.3887">309 15276,'0'-18,"18"18,36 18,-18 0,19 19,-1-19,37 18,-73-18,18 0,19 1,-1-1,-54-18,37 18,-1 0,-18-18,0 0,0 0,-18 0,18 0,1 18,-1-18,0 0</inkml:trace>
  <inkml:trace contextRef="#ctx0" brushRef="#br0" timeOffset="24704.413">1107 14387,'0'-18,"18"18,36 0,-54 0,37 0</inkml:trace>
  <inkml:trace contextRef="#ctx0" brushRef="#br0" timeOffset="25969.4854">1161 14641,'0'18,"37"-18,-37 19,36-19,-36 0,18 0,-18 18,0 0,0 18,0-18,0 19,0-19,-18 18,18-36,0 36,0-36,0 18,0 1,0-1,0 0,18 0,36 0,-54 0,0-18,0 18,0 1,0 17,0 0,-18-36,0 18,0 0,0 1,36-19,55 0,-37 0,0 0,19 0,-55 0,18 0,0 0,-36 0</inkml:trace>
  <inkml:trace contextRef="#ctx0" brushRef="#br0" timeOffset="26368.5082">1306 15131,'-18'0,"18"0,0 55,0-19,0-18,0 0,0 18,0 1,0-19,0 36,0-17,0-1,0 0,0-18,0 0,0 1</inkml:trace>
  <inkml:trace contextRef="#ctx0" brushRef="#br0" timeOffset="26688.5265">1288 15367,'-18'-18,"0"18,-18 0,-19 0,37 36,-18-18,18-18,18 18,-18 1,-1-19,19 18</inkml:trace>
  <inkml:trace contextRef="#ctx0" brushRef="#br0" timeOffset="27009.5448">1270 15367,'18'0,"0"0,-18 0,37 0,-1 0,-36 0,18 0,18 0,-17 0,-19 0,18 0,0 0,-18 0</inkml:trace>
  <inkml:trace contextRef="#ctx0" brushRef="#br0" timeOffset="27696.5841">1814 14605,'0'-18,"-18"36,-18 0,-18 37,35-55,-35 36,18-36,18 36,-19-18,37-18,-18 0,18 0,-18 18,18-18,0 37,36-1,-18-18,19 18,-37 1,36 17,-18 1,0-19,-18 36,0-17,0-1,0-17,0-1,0 18,0-17,0-19,0 0,0 0,0 0,0 0,-18-18,-18-18,36 0</inkml:trace>
  <inkml:trace contextRef="#ctx0" brushRef="#br0" timeOffset="28072.6056">1560 15040,'0'-18,"19"0,17 18,0-18,0 18,1 0,17 0,-36 0,19 0,-19 0,-18 0,36 0,-36 0,18 0,0-18</inkml:trace>
  <inkml:trace contextRef="#ctx0" brushRef="#br0" timeOffset="28528.6317">1887 14986,'0'0,"0"18,0 18,0 1,0-19,0 0,0 18,0-36,0 37,0-1,0 0,18-18,-18 37,0-37,0 18,18-18,-18 0,37 37,-37-37,0 0,0 0,0-18,0 18</inkml:trace>
  <inkml:trace contextRef="#ctx0" brushRef="#br0" timeOffset="261512.9577">1397 3121,'0'0,"18"0,0 18,1 0,-1 18,18-18,-36-18,18 0,0 0,19 0,-37 0,18 0,18 0,-36-18,18 18,-18-36,0 36,0-18,0 18,0-37,0 37,0-18,0 18,0-36,0 36,0-18,18 0,-18 0,18 18</inkml:trace>
  <inkml:trace contextRef="#ctx0" brushRef="#br0" timeOffset="374600.4259">7548 15204,'0'0,"0"0,36 0,0 0,0 0,19 0,-19 0,37 18,-19-18,19 0,17 0,-17 0,-19 0,19 0,-19 0,-17 0,17 0,1 0,-1 0,-18 0,19 36,-1-36,-18 0,1 18,-19-18,0 0,0 0,0 0,19 0,-19 0,0 0,18 0,-18 18,0-18,19 0,-19 0,18 0,0 37,1-37,-19 0,0 0,18 0,-36 0,37 18,-37-18</inkml:trace>
  <inkml:trace contextRef="#ctx0" brushRef="#br0" timeOffset="375744.4913">10269 15240,'0'0,"-54"0,35 0,-53-54,54 35,-19-17,19-18,18 36,-36-37,36 37,0-18,0 18,0-1,0-17,0 18,0 0,36 0,-18 0,1 18,17-19,-36 19,18 0,18 0,-18 0,-18 0,19 0,-1 0,0-36,18 36,-36 0,18 0,-18 18,37 0,-19 19,0-37,-18 0,18 36,0-36,-18 18,18 18,0-17,1 35,-1-36,-18 0,0 19,0-37,0 18,0 0,0 0,0 18,0-18,0-18,0 37,0-37,0 36,-18-36,-19 36,19-36,0 18,0-18,0 0,0 0,-19 37,37-37,-18 0,0 0,-18 18,36-18</inkml:trace>
  <inkml:trace contextRef="#ctx0" brushRef="#br0" timeOffset="377552.5948">11630 15294,'36'0,"-18"0,0 0,19 0,17 0,-36 0,18 0,37 0,-37 0,37 0,-19 0,37 0,-37 0,19 0,0 0,35 0,-35 0,36 0,0 0,18 0,-18 0,-19 0,-35 0,35 0,-35 0,-19 0,-36 0,36 0,-17 0,-1 0,0 0,0 0,0 0,-18 0,18 0,0 0,1 0,-1 0,-18 0,18 0,0 0,-18 0</inkml:trace>
  <inkml:trace contextRef="#ctx0" brushRef="#br0" timeOffset="532745.4713">7656 9162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822F9-64CB-49ED-8913-7E7C87B6AF36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B20FA-B170-42A7-AEF1-C74B37816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970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F670-DCE1-4C42-A5E8-E1D532CE8E8E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33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98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310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556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5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8354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6794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6951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6011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6236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8380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B41ABA4E-CD72-497B-97AA-7213B3980F60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9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491880" y="3224384"/>
            <a:ext cx="5256584" cy="1464568"/>
          </a:xfrm>
        </p:spPr>
        <p:txBody>
          <a:bodyPr>
            <a:normAutofit lnSpcReduction="10000"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最小花費擴張樹</a:t>
            </a:r>
            <a:br>
              <a:rPr lang="zh-TW" altLang="en-US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Minimum (Cost) Spanning Tree, MST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251316" y="4630418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2012.08. 06 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02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dirty="0"/>
              <a:t>簡單的方向：</a:t>
            </a:r>
            <a:r>
              <a:rPr lang="en-US" altLang="zh-TW" sz="4400" dirty="0"/>
              <a:t>Greedy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zh-TW" sz="4400" dirty="0"/>
              <a:t>Algorithm I : 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en-US" altLang="zh-TW" sz="4400" dirty="0" smtClean="0"/>
              <a:t>	Prim’s </a:t>
            </a:r>
            <a:r>
              <a:rPr lang="en-US" altLang="zh-TW" sz="4400" dirty="0"/>
              <a:t>Algorithm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>
                <a:latin typeface="+mn-lt"/>
              </a:rPr>
              <a:t>Prim’s Algorithm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0" lang="zh-TW" altLang="en-US" sz="3000" dirty="0" smtClean="0">
                <a:latin typeface="+mn-lt"/>
              </a:rPr>
              <a:t>使用</a:t>
            </a:r>
            <a:r>
              <a:rPr kumimoji="0" lang="zh-TW" altLang="en-US" sz="3000" dirty="0">
                <a:latin typeface="+mn-lt"/>
              </a:rPr>
              <a:t>鄰接矩陣</a:t>
            </a:r>
            <a:r>
              <a:rPr kumimoji="0" lang="en-US" altLang="zh-TW" sz="3000" dirty="0">
                <a:latin typeface="+mn-lt"/>
              </a:rPr>
              <a:t>(</a:t>
            </a:r>
            <a:r>
              <a:rPr kumimoji="0" lang="zh-TW" altLang="en-US" sz="3000" dirty="0">
                <a:latin typeface="+mn-lt"/>
              </a:rPr>
              <a:t>二維陣列</a:t>
            </a:r>
            <a:r>
              <a:rPr kumimoji="0" lang="en-US" altLang="zh-TW" sz="3000" dirty="0">
                <a:latin typeface="+mn-lt"/>
              </a:rPr>
              <a:t>)</a:t>
            </a:r>
            <a:r>
              <a:rPr kumimoji="0" lang="zh-TW" altLang="en-US" sz="3000" dirty="0">
                <a:latin typeface="+mn-lt"/>
              </a:rPr>
              <a:t>的時間複雜度是</a:t>
            </a:r>
            <a:r>
              <a:rPr kumimoji="0" lang="en-US" altLang="zh-TW" sz="3000" dirty="0">
                <a:latin typeface="+mn-lt"/>
              </a:rPr>
              <a:t>O(n</a:t>
            </a:r>
            <a:r>
              <a:rPr kumimoji="0" lang="en-US" altLang="zh-TW" sz="3000" baseline="30000" dirty="0">
                <a:latin typeface="+mn-lt"/>
              </a:rPr>
              <a:t>2</a:t>
            </a:r>
            <a:r>
              <a:rPr kumimoji="0" lang="en-US" altLang="zh-TW" sz="3000" dirty="0">
                <a:latin typeface="+mn-lt"/>
              </a:rPr>
              <a:t>)</a:t>
            </a:r>
          </a:p>
          <a:p>
            <a:r>
              <a:rPr kumimoji="0" lang="zh-TW" altLang="en-US" sz="3000" dirty="0">
                <a:latin typeface="+mn-lt"/>
              </a:rPr>
              <a:t>概念是</a:t>
            </a:r>
            <a:r>
              <a:rPr kumimoji="0" lang="en-US" altLang="zh-TW" sz="3000" dirty="0">
                <a:latin typeface="+mn-lt"/>
              </a:rPr>
              <a:t>Greedy</a:t>
            </a:r>
            <a:r>
              <a:rPr kumimoji="0" lang="zh-TW" altLang="en-US" sz="3000" dirty="0">
                <a:latin typeface="+mn-lt"/>
              </a:rPr>
              <a:t>：盡量選小的，如果會造成</a:t>
            </a:r>
            <a:r>
              <a:rPr kumimoji="0" lang="en-US" altLang="zh-TW" sz="3000" dirty="0">
                <a:latin typeface="+mn-lt"/>
              </a:rPr>
              <a:t>Cycle</a:t>
            </a:r>
            <a:r>
              <a:rPr kumimoji="0" lang="zh-TW" altLang="en-US" sz="3000" dirty="0">
                <a:latin typeface="+mn-lt"/>
              </a:rPr>
              <a:t>就不選</a:t>
            </a:r>
            <a:r>
              <a:rPr kumimoji="0" lang="en-US" altLang="zh-TW" sz="3000" dirty="0">
                <a:latin typeface="+mn-lt"/>
              </a:rPr>
              <a:t>(</a:t>
            </a:r>
            <a:r>
              <a:rPr kumimoji="0" lang="zh-TW" altLang="en-US" sz="3000" dirty="0">
                <a:latin typeface="+mn-lt"/>
              </a:rPr>
              <a:t>為何會對？</a:t>
            </a:r>
            <a:r>
              <a:rPr kumimoji="0" lang="en-US" altLang="zh-TW" sz="3000" dirty="0">
                <a:latin typeface="+mn-lt"/>
              </a:rPr>
              <a:t>)</a:t>
            </a:r>
            <a:br>
              <a:rPr kumimoji="0" lang="en-US" altLang="zh-TW" sz="3000" dirty="0">
                <a:latin typeface="+mn-lt"/>
              </a:rPr>
            </a:br>
            <a:r>
              <a:rPr kumimoji="0" lang="en-US" altLang="zh-TW" sz="2600" dirty="0">
                <a:latin typeface="+mn-lt"/>
              </a:rPr>
              <a:t/>
            </a:r>
            <a:br>
              <a:rPr kumimoji="0" lang="en-US" altLang="zh-TW" sz="2600" dirty="0">
                <a:latin typeface="+mn-lt"/>
              </a:rPr>
            </a:br>
            <a:r>
              <a:rPr kumimoji="0" lang="en-US" altLang="zh-TW" sz="2600" dirty="0">
                <a:latin typeface="+mn-lt"/>
              </a:rPr>
              <a:t>  </a:t>
            </a:r>
          </a:p>
          <a:p>
            <a:r>
              <a:rPr kumimoji="0" lang="zh-TW" altLang="en-US" sz="3000" dirty="0">
                <a:latin typeface="+mn-lt"/>
              </a:rPr>
              <a:t>可以從任意一個點開始做 </a:t>
            </a:r>
            <a:r>
              <a:rPr kumimoji="0" lang="en-US" altLang="zh-TW" sz="3000" dirty="0">
                <a:latin typeface="+mn-lt"/>
              </a:rPr>
              <a:t>(Why?)</a:t>
            </a:r>
            <a:br>
              <a:rPr kumimoji="0" lang="en-US" altLang="zh-TW" sz="3000" dirty="0">
                <a:latin typeface="+mn-lt"/>
              </a:rPr>
            </a:br>
            <a:r>
              <a:rPr kumimoji="0" lang="en-US" altLang="zh-TW" sz="3000" dirty="0">
                <a:latin typeface="+mn-lt"/>
              </a:rPr>
              <a:t>   </a:t>
            </a:r>
          </a:p>
          <a:p>
            <a:pPr>
              <a:buFontTx/>
              <a:buNone/>
            </a:pPr>
            <a:endParaRPr kumimoji="0" lang="en-US" altLang="zh-TW" sz="3000" dirty="0">
              <a:latin typeface="+mn-lt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616200" y="20701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3" imgW="914400" imgH="198720" progId="">
                  <p:embed/>
                </p:oleObj>
              </mc:Choice>
              <mc:Fallback>
                <p:oleObj name="Equation" r:id="rId3" imgW="914400" imgH="1987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20701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>
                <a:latin typeface="+mn-lt"/>
              </a:rPr>
              <a:t>Prim’s Algorithm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zh-TW" altLang="en-US" sz="3000" dirty="0" smtClean="0">
                <a:latin typeface="+mn-lt"/>
              </a:rPr>
              <a:t>使用</a:t>
            </a:r>
            <a:r>
              <a:rPr kumimoji="0" lang="zh-TW" altLang="en-US" sz="3000" dirty="0">
                <a:latin typeface="+mn-lt"/>
              </a:rPr>
              <a:t>鄰接矩陣</a:t>
            </a:r>
            <a:r>
              <a:rPr kumimoji="0" lang="en-US" altLang="zh-TW" sz="3000" dirty="0">
                <a:latin typeface="+mn-lt"/>
              </a:rPr>
              <a:t>(</a:t>
            </a:r>
            <a:r>
              <a:rPr kumimoji="0" lang="zh-TW" altLang="en-US" sz="3000" dirty="0">
                <a:latin typeface="+mn-lt"/>
              </a:rPr>
              <a:t>二維陣列</a:t>
            </a:r>
            <a:r>
              <a:rPr kumimoji="0" lang="en-US" altLang="zh-TW" sz="3000" dirty="0">
                <a:latin typeface="+mn-lt"/>
              </a:rPr>
              <a:t>)</a:t>
            </a:r>
            <a:r>
              <a:rPr kumimoji="0" lang="zh-TW" altLang="en-US" sz="3000" dirty="0">
                <a:latin typeface="+mn-lt"/>
              </a:rPr>
              <a:t>的時間複雜度是</a:t>
            </a:r>
            <a:r>
              <a:rPr kumimoji="0" lang="en-US" altLang="zh-TW" sz="3000" dirty="0">
                <a:latin typeface="+mn-lt"/>
              </a:rPr>
              <a:t>O(n</a:t>
            </a:r>
            <a:r>
              <a:rPr kumimoji="0" lang="en-US" altLang="zh-TW" sz="3000" baseline="30000" dirty="0">
                <a:latin typeface="+mn-lt"/>
              </a:rPr>
              <a:t>2</a:t>
            </a:r>
            <a:r>
              <a:rPr kumimoji="0" lang="en-US" altLang="zh-TW" sz="3000" dirty="0">
                <a:latin typeface="+mn-lt"/>
              </a:rPr>
              <a:t>)</a:t>
            </a:r>
          </a:p>
          <a:p>
            <a:r>
              <a:rPr kumimoji="0" lang="zh-TW" altLang="en-US" sz="3000" dirty="0">
                <a:latin typeface="+mn-lt"/>
              </a:rPr>
              <a:t>概念是</a:t>
            </a:r>
            <a:r>
              <a:rPr kumimoji="0" lang="en-US" altLang="zh-TW" sz="3000" dirty="0">
                <a:latin typeface="+mn-lt"/>
              </a:rPr>
              <a:t>Greedy</a:t>
            </a:r>
            <a:r>
              <a:rPr kumimoji="0" lang="zh-TW" altLang="en-US" sz="3000" dirty="0">
                <a:latin typeface="+mn-lt"/>
              </a:rPr>
              <a:t>：盡量選小的，如果會造成</a:t>
            </a:r>
            <a:r>
              <a:rPr kumimoji="0" lang="en-US" altLang="zh-TW" sz="3000" dirty="0">
                <a:latin typeface="+mn-lt"/>
              </a:rPr>
              <a:t>Cycle</a:t>
            </a:r>
            <a:r>
              <a:rPr kumimoji="0" lang="zh-TW" altLang="en-US" sz="3000" dirty="0">
                <a:latin typeface="+mn-lt"/>
              </a:rPr>
              <a:t>就不選</a:t>
            </a:r>
            <a:r>
              <a:rPr kumimoji="0" lang="en-US" altLang="zh-TW" sz="3000" dirty="0">
                <a:latin typeface="+mn-lt"/>
              </a:rPr>
              <a:t>(</a:t>
            </a:r>
            <a:r>
              <a:rPr kumimoji="0" lang="zh-TW" altLang="en-US" sz="3000" dirty="0">
                <a:latin typeface="+mn-lt"/>
              </a:rPr>
              <a:t>為何會對？</a:t>
            </a:r>
            <a:r>
              <a:rPr kumimoji="0" lang="en-US" altLang="zh-TW" sz="3000" dirty="0">
                <a:latin typeface="+mn-lt"/>
              </a:rPr>
              <a:t>)</a:t>
            </a:r>
            <a:br>
              <a:rPr kumimoji="0" lang="en-US" altLang="zh-TW" sz="3000" dirty="0">
                <a:latin typeface="+mn-lt"/>
              </a:rPr>
            </a:br>
            <a:r>
              <a:rPr kumimoji="0" lang="zh-TW" altLang="en-US" sz="2600" dirty="0" smtClean="0">
                <a:solidFill>
                  <a:schemeClr val="accent2"/>
                </a:solidFill>
              </a:rPr>
              <a:t>如果只能選</a:t>
            </a:r>
            <a:r>
              <a:rPr kumimoji="0" lang="en-US" altLang="zh-TW" sz="2600" dirty="0" smtClean="0">
                <a:solidFill>
                  <a:schemeClr val="accent2"/>
                </a:solidFill>
              </a:rPr>
              <a:t>N-1</a:t>
            </a:r>
            <a:r>
              <a:rPr kumimoji="0" lang="zh-TW" altLang="en-US" sz="2600" dirty="0" smtClean="0">
                <a:solidFill>
                  <a:schemeClr val="accent2"/>
                </a:solidFill>
              </a:rPr>
              <a:t>條邊，那麼選盡量小的，能組成樹</a:t>
            </a:r>
            <a:r>
              <a:rPr kumimoji="0" lang="en-US" altLang="zh-TW" sz="2600" dirty="0" smtClean="0">
                <a:solidFill>
                  <a:schemeClr val="accent2"/>
                </a:solidFill>
              </a:rPr>
              <a:t>(</a:t>
            </a:r>
            <a:r>
              <a:rPr kumimoji="0" lang="zh-TW" altLang="en-US" sz="2600" dirty="0" smtClean="0">
                <a:solidFill>
                  <a:schemeClr val="accent2"/>
                </a:solidFill>
              </a:rPr>
              <a:t>不會產生</a:t>
            </a:r>
            <a:r>
              <a:rPr kumimoji="0" lang="en-US" altLang="zh-TW" sz="2600" dirty="0" smtClean="0">
                <a:solidFill>
                  <a:schemeClr val="accent2"/>
                </a:solidFill>
              </a:rPr>
              <a:t>Cycle)</a:t>
            </a:r>
            <a:r>
              <a:rPr kumimoji="0" lang="zh-TW" altLang="en-US" sz="2600" dirty="0" smtClean="0">
                <a:solidFill>
                  <a:schemeClr val="accent2"/>
                </a:solidFill>
              </a:rPr>
              <a:t>的邊，花費一定最少</a:t>
            </a:r>
            <a:r>
              <a:rPr kumimoji="0" lang="en-US" altLang="zh-TW" sz="2600" dirty="0" smtClean="0">
                <a:latin typeface="+mn-lt"/>
              </a:rPr>
              <a:t>  </a:t>
            </a:r>
            <a:endParaRPr kumimoji="0" lang="en-US" altLang="zh-TW" sz="2600" dirty="0">
              <a:latin typeface="+mn-lt"/>
            </a:endParaRPr>
          </a:p>
          <a:p>
            <a:r>
              <a:rPr kumimoji="0" lang="zh-TW" altLang="en-US" sz="3000" dirty="0">
                <a:latin typeface="+mn-lt"/>
              </a:rPr>
              <a:t>可以從任意一個點開始做 </a:t>
            </a:r>
            <a:r>
              <a:rPr kumimoji="0" lang="en-US" altLang="zh-TW" sz="3000" dirty="0">
                <a:latin typeface="+mn-lt"/>
              </a:rPr>
              <a:t>(Why</a:t>
            </a:r>
            <a:r>
              <a:rPr kumimoji="0" lang="en-US" altLang="zh-TW" sz="3000" dirty="0" smtClean="0">
                <a:latin typeface="+mn-lt"/>
              </a:rPr>
              <a:t>?)</a:t>
            </a:r>
            <a:br>
              <a:rPr kumimoji="0" lang="en-US" altLang="zh-TW" sz="3000" dirty="0" smtClean="0">
                <a:latin typeface="+mn-lt"/>
              </a:rPr>
            </a:br>
            <a:r>
              <a:rPr kumimoji="0" lang="zh-TW" altLang="en-US" sz="2600" dirty="0" smtClean="0">
                <a:solidFill>
                  <a:schemeClr val="accent2"/>
                </a:solidFill>
              </a:rPr>
              <a:t>一棵樹可以以任何一個節點作為</a:t>
            </a:r>
            <a:r>
              <a:rPr kumimoji="0" lang="en-US" altLang="zh-TW" sz="2600" dirty="0" smtClean="0">
                <a:solidFill>
                  <a:schemeClr val="accent2"/>
                </a:solidFill>
              </a:rPr>
              <a:t>root</a:t>
            </a:r>
            <a:br>
              <a:rPr kumimoji="0" lang="en-US" altLang="zh-TW" sz="2600" dirty="0" smtClean="0">
                <a:solidFill>
                  <a:schemeClr val="accent2"/>
                </a:solidFill>
              </a:rPr>
            </a:br>
            <a:r>
              <a:rPr kumimoji="0" lang="en-US" altLang="zh-TW" sz="2600" dirty="0" smtClean="0">
                <a:solidFill>
                  <a:schemeClr val="accent2"/>
                </a:solidFill>
              </a:rPr>
              <a:t>(</a:t>
            </a:r>
            <a:r>
              <a:rPr kumimoji="0" lang="zh-TW" altLang="en-US" sz="2600" dirty="0" smtClean="0">
                <a:solidFill>
                  <a:schemeClr val="accent2"/>
                </a:solidFill>
              </a:rPr>
              <a:t>每個點一定會至少和一條邊相連接</a:t>
            </a:r>
            <a:r>
              <a:rPr kumimoji="0" lang="en-US" altLang="zh-TW" sz="2600" dirty="0" smtClean="0">
                <a:solidFill>
                  <a:schemeClr val="accent2"/>
                </a:solidFill>
              </a:rPr>
              <a:t>)</a:t>
            </a:r>
            <a:r>
              <a:rPr kumimoji="0" lang="en-US" altLang="zh-TW" sz="2600" dirty="0" smtClean="0">
                <a:latin typeface="+mn-lt"/>
              </a:rPr>
              <a:t>  </a:t>
            </a:r>
            <a:endParaRPr kumimoji="0" lang="en-US" altLang="zh-TW" sz="2600" dirty="0">
              <a:latin typeface="+mn-lt"/>
            </a:endParaRPr>
          </a:p>
          <a:p>
            <a:pPr>
              <a:buFontTx/>
              <a:buNone/>
            </a:pPr>
            <a:endParaRPr kumimoji="0" lang="en-US" altLang="zh-TW" sz="3000" dirty="0">
              <a:latin typeface="+mn-lt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616200" y="20701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3" imgW="914400" imgH="198720" progId="">
                  <p:embed/>
                </p:oleObj>
              </mc:Choice>
              <mc:Fallback>
                <p:oleObj name="Equation" r:id="rId3" imgW="914400" imgH="198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20701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77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56"/>
          <p:cNvSpPr>
            <a:spLocks noChangeShapeType="1"/>
          </p:cNvSpPr>
          <p:nvPr/>
        </p:nvSpPr>
        <p:spPr bwMode="auto">
          <a:xfrm flipH="1">
            <a:off x="2428860" y="4714884"/>
            <a:ext cx="863600" cy="730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範例</a:t>
            </a: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4932363" y="3357563"/>
            <a:ext cx="3613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挑選第一個點</a:t>
            </a:r>
            <a:r>
              <a:rPr lang="zh-TW" altLang="en-US" sz="2400" dirty="0" smtClean="0"/>
              <a:t>加入正確聯盟</a:t>
            </a:r>
            <a:r>
              <a:rPr lang="zh-TW" altLang="en-US" sz="2400" dirty="0"/>
              <a:t>，也就是當成這棵樹的</a:t>
            </a:r>
            <a:r>
              <a:rPr lang="en-US" altLang="zh-TW" sz="2400" dirty="0"/>
              <a:t>root</a:t>
            </a:r>
          </a:p>
        </p:txBody>
      </p:sp>
      <p:sp>
        <p:nvSpPr>
          <p:cNvPr id="18488" name="Line 56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89" name="Line 57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90" name="Line 58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91" name="Line 59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92" name="Line 60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93" name="Line 61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94" name="Line 62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95" name="Line 63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96" name="Line 64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97" name="Oval 65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8498" name="Oval 66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8499" name="Oval 67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18500" name="Oval 68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8501" name="Oval 69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8502" name="Oval 70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18508" name="Text Box 76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10</a:t>
            </a:r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18510" name="Text Box 78"/>
          <p:cNvSpPr txBox="1">
            <a:spLocks noChangeArrowheads="1"/>
          </p:cNvSpPr>
          <p:nvPr/>
        </p:nvSpPr>
        <p:spPr bwMode="auto">
          <a:xfrm>
            <a:off x="1690688" y="48704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60</a:t>
            </a:r>
          </a:p>
        </p:txBody>
      </p:sp>
      <p:sp>
        <p:nvSpPr>
          <p:cNvPr id="18511" name="Text Box 79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sp>
        <p:nvSpPr>
          <p:cNvPr id="18512" name="Text Box 80"/>
          <p:cNvSpPr txBox="1">
            <a:spLocks noChangeArrowheads="1"/>
          </p:cNvSpPr>
          <p:nvPr/>
        </p:nvSpPr>
        <p:spPr bwMode="auto">
          <a:xfrm>
            <a:off x="900113" y="1484313"/>
            <a:ext cx="764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＊只要一個節點被上了橘色，就代表他加入了「</a:t>
            </a:r>
            <a:r>
              <a:rPr lang="zh-TW" altLang="en-US" sz="2400" dirty="0" smtClean="0"/>
              <a:t>正確聯 </a:t>
            </a:r>
            <a:r>
              <a:rPr lang="zh-TW" altLang="en-US" sz="2400" dirty="0"/>
              <a:t/>
            </a:r>
            <a:br>
              <a:rPr lang="zh-TW" altLang="en-US" sz="2400" dirty="0"/>
            </a:br>
            <a:r>
              <a:rPr lang="zh-TW" altLang="en-US" sz="2400" dirty="0"/>
              <a:t>    盟」，也就是</a:t>
            </a:r>
            <a:r>
              <a:rPr lang="en-US" altLang="zh-TW" sz="2400" dirty="0"/>
              <a:t>root</a:t>
            </a:r>
            <a:r>
              <a:rPr lang="zh-TW" altLang="en-US" sz="2400" dirty="0"/>
              <a:t>到它的路徑已經確定了</a:t>
            </a:r>
          </a:p>
        </p:txBody>
      </p:sp>
      <p:sp>
        <p:nvSpPr>
          <p:cNvPr id="30" name="手繪多邊形 29"/>
          <p:cNvSpPr/>
          <p:nvPr/>
        </p:nvSpPr>
        <p:spPr>
          <a:xfrm>
            <a:off x="2428860" y="2643182"/>
            <a:ext cx="1502229" cy="692331"/>
          </a:xfrm>
          <a:custGeom>
            <a:avLst/>
            <a:gdLst>
              <a:gd name="connsiteX0" fmla="*/ 0 w 1502229"/>
              <a:gd name="connsiteY0" fmla="*/ 13063 h 692331"/>
              <a:gd name="connsiteX1" fmla="*/ 39189 w 1502229"/>
              <a:gd name="connsiteY1" fmla="*/ 39188 h 692331"/>
              <a:gd name="connsiteX2" fmla="*/ 91440 w 1502229"/>
              <a:gd name="connsiteY2" fmla="*/ 130628 h 692331"/>
              <a:gd name="connsiteX3" fmla="*/ 104503 w 1502229"/>
              <a:gd name="connsiteY3" fmla="*/ 169817 h 692331"/>
              <a:gd name="connsiteX4" fmla="*/ 169817 w 1502229"/>
              <a:gd name="connsiteY4" fmla="*/ 261257 h 692331"/>
              <a:gd name="connsiteX5" fmla="*/ 274320 w 1502229"/>
              <a:gd name="connsiteY5" fmla="*/ 444137 h 692331"/>
              <a:gd name="connsiteX6" fmla="*/ 365760 w 1502229"/>
              <a:gd name="connsiteY6" fmla="*/ 561703 h 692331"/>
              <a:gd name="connsiteX7" fmla="*/ 470263 w 1502229"/>
              <a:gd name="connsiteY7" fmla="*/ 613954 h 692331"/>
              <a:gd name="connsiteX8" fmla="*/ 535577 w 1502229"/>
              <a:gd name="connsiteY8" fmla="*/ 666206 h 692331"/>
              <a:gd name="connsiteX9" fmla="*/ 613954 w 1502229"/>
              <a:gd name="connsiteY9" fmla="*/ 692331 h 692331"/>
              <a:gd name="connsiteX10" fmla="*/ 744583 w 1502229"/>
              <a:gd name="connsiteY10" fmla="*/ 679268 h 692331"/>
              <a:gd name="connsiteX11" fmla="*/ 783771 w 1502229"/>
              <a:gd name="connsiteY11" fmla="*/ 653143 h 692331"/>
              <a:gd name="connsiteX12" fmla="*/ 927463 w 1502229"/>
              <a:gd name="connsiteY12" fmla="*/ 587828 h 692331"/>
              <a:gd name="connsiteX13" fmla="*/ 979714 w 1502229"/>
              <a:gd name="connsiteY13" fmla="*/ 561703 h 692331"/>
              <a:gd name="connsiteX14" fmla="*/ 1018903 w 1502229"/>
              <a:gd name="connsiteY14" fmla="*/ 522514 h 692331"/>
              <a:gd name="connsiteX15" fmla="*/ 1136469 w 1502229"/>
              <a:gd name="connsiteY15" fmla="*/ 418011 h 692331"/>
              <a:gd name="connsiteX16" fmla="*/ 1240971 w 1502229"/>
              <a:gd name="connsiteY16" fmla="*/ 287383 h 692331"/>
              <a:gd name="connsiteX17" fmla="*/ 1397726 w 1502229"/>
              <a:gd name="connsiteY17" fmla="*/ 130628 h 692331"/>
              <a:gd name="connsiteX18" fmla="*/ 1502229 w 1502229"/>
              <a:gd name="connsiteY18" fmla="*/ 0 h 692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502229" h="692331">
                <a:moveTo>
                  <a:pt x="0" y="13063"/>
                </a:moveTo>
                <a:cubicBezTo>
                  <a:pt x="13063" y="21771"/>
                  <a:pt x="28088" y="28087"/>
                  <a:pt x="39189" y="39188"/>
                </a:cubicBezTo>
                <a:cubicBezTo>
                  <a:pt x="55585" y="55584"/>
                  <a:pt x="83758" y="112703"/>
                  <a:pt x="91440" y="130628"/>
                </a:cubicBezTo>
                <a:cubicBezTo>
                  <a:pt x="96864" y="143284"/>
                  <a:pt x="98345" y="157501"/>
                  <a:pt x="104503" y="169817"/>
                </a:cubicBezTo>
                <a:cubicBezTo>
                  <a:pt x="128986" y="218784"/>
                  <a:pt x="140234" y="208008"/>
                  <a:pt x="169817" y="261257"/>
                </a:cubicBezTo>
                <a:cubicBezTo>
                  <a:pt x="253845" y="412507"/>
                  <a:pt x="101769" y="222285"/>
                  <a:pt x="274320" y="444137"/>
                </a:cubicBezTo>
                <a:cubicBezTo>
                  <a:pt x="304800" y="483326"/>
                  <a:pt x="318661" y="546003"/>
                  <a:pt x="365760" y="561703"/>
                </a:cubicBezTo>
                <a:cubicBezTo>
                  <a:pt x="417628" y="578992"/>
                  <a:pt x="414176" y="574693"/>
                  <a:pt x="470263" y="613954"/>
                </a:cubicBezTo>
                <a:cubicBezTo>
                  <a:pt x="493104" y="629943"/>
                  <a:pt x="511100" y="652855"/>
                  <a:pt x="535577" y="666206"/>
                </a:cubicBezTo>
                <a:cubicBezTo>
                  <a:pt x="559753" y="679393"/>
                  <a:pt x="613954" y="692331"/>
                  <a:pt x="613954" y="692331"/>
                </a:cubicBezTo>
                <a:cubicBezTo>
                  <a:pt x="657497" y="687977"/>
                  <a:pt x="701943" y="689108"/>
                  <a:pt x="744583" y="679268"/>
                </a:cubicBezTo>
                <a:cubicBezTo>
                  <a:pt x="759880" y="675738"/>
                  <a:pt x="770047" y="660767"/>
                  <a:pt x="783771" y="653143"/>
                </a:cubicBezTo>
                <a:cubicBezTo>
                  <a:pt x="879501" y="599960"/>
                  <a:pt x="837936" y="627618"/>
                  <a:pt x="927463" y="587828"/>
                </a:cubicBezTo>
                <a:cubicBezTo>
                  <a:pt x="945257" y="579919"/>
                  <a:pt x="962297" y="570411"/>
                  <a:pt x="979714" y="561703"/>
                </a:cubicBezTo>
                <a:cubicBezTo>
                  <a:pt x="992777" y="548640"/>
                  <a:pt x="1005095" y="534787"/>
                  <a:pt x="1018903" y="522514"/>
                </a:cubicBezTo>
                <a:cubicBezTo>
                  <a:pt x="1060140" y="485859"/>
                  <a:pt x="1101117" y="459255"/>
                  <a:pt x="1136469" y="418011"/>
                </a:cubicBezTo>
                <a:cubicBezTo>
                  <a:pt x="1221744" y="318523"/>
                  <a:pt x="1121601" y="413774"/>
                  <a:pt x="1240971" y="287383"/>
                </a:cubicBezTo>
                <a:cubicBezTo>
                  <a:pt x="1291709" y="233660"/>
                  <a:pt x="1352359" y="188957"/>
                  <a:pt x="1397726" y="130628"/>
                </a:cubicBezTo>
                <a:cubicBezTo>
                  <a:pt x="1492947" y="8202"/>
                  <a:pt x="1454061" y="48168"/>
                  <a:pt x="1502229" y="0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019358"/>
              </p:ext>
            </p:extLst>
          </p:nvPr>
        </p:nvGraphicFramePr>
        <p:xfrm>
          <a:off x="2643188" y="62068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56"/>
          <p:cNvSpPr>
            <a:spLocks noChangeShapeType="1"/>
          </p:cNvSpPr>
          <p:nvPr/>
        </p:nvSpPr>
        <p:spPr bwMode="auto">
          <a:xfrm flipH="1">
            <a:off x="2428860" y="4714884"/>
            <a:ext cx="863600" cy="730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範例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932363" y="3357563"/>
            <a:ext cx="3613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看看所有</a:t>
            </a:r>
            <a:r>
              <a:rPr lang="zh-TW" altLang="en-US" sz="2400" dirty="0" smtClean="0"/>
              <a:t>和正確聯盟</a:t>
            </a:r>
            <a:r>
              <a:rPr lang="zh-TW" altLang="en-US" sz="2400" dirty="0"/>
              <a:t>中的點相連的邊，挑出最小的連過去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2482850" y="3214686"/>
            <a:ext cx="374638" cy="50165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357554" y="3214686"/>
            <a:ext cx="422284" cy="50165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493" name="Oval 13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0496" name="Oval 16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0498" name="Oval 18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3500430" y="3000372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1690688" y="48704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60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971550" y="1989138"/>
            <a:ext cx="764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＊紅色代表最小的邊</a:t>
            </a:r>
            <a:r>
              <a:rPr lang="zh-TW" altLang="en-US" sz="2400" dirty="0" smtClean="0"/>
              <a:t>，咖啡色代表已經確定存在的邊</a:t>
            </a:r>
            <a:endParaRPr lang="zh-TW" altLang="en-US" sz="2400" dirty="0"/>
          </a:p>
        </p:txBody>
      </p:sp>
      <p:sp>
        <p:nvSpPr>
          <p:cNvPr id="29" name="手繪多邊形 28"/>
          <p:cNvSpPr/>
          <p:nvPr/>
        </p:nvSpPr>
        <p:spPr>
          <a:xfrm>
            <a:off x="2428860" y="2643182"/>
            <a:ext cx="1502229" cy="692331"/>
          </a:xfrm>
          <a:custGeom>
            <a:avLst/>
            <a:gdLst>
              <a:gd name="connsiteX0" fmla="*/ 0 w 1502229"/>
              <a:gd name="connsiteY0" fmla="*/ 13063 h 692331"/>
              <a:gd name="connsiteX1" fmla="*/ 39189 w 1502229"/>
              <a:gd name="connsiteY1" fmla="*/ 39188 h 692331"/>
              <a:gd name="connsiteX2" fmla="*/ 91440 w 1502229"/>
              <a:gd name="connsiteY2" fmla="*/ 130628 h 692331"/>
              <a:gd name="connsiteX3" fmla="*/ 104503 w 1502229"/>
              <a:gd name="connsiteY3" fmla="*/ 169817 h 692331"/>
              <a:gd name="connsiteX4" fmla="*/ 169817 w 1502229"/>
              <a:gd name="connsiteY4" fmla="*/ 261257 h 692331"/>
              <a:gd name="connsiteX5" fmla="*/ 274320 w 1502229"/>
              <a:gd name="connsiteY5" fmla="*/ 444137 h 692331"/>
              <a:gd name="connsiteX6" fmla="*/ 365760 w 1502229"/>
              <a:gd name="connsiteY6" fmla="*/ 561703 h 692331"/>
              <a:gd name="connsiteX7" fmla="*/ 470263 w 1502229"/>
              <a:gd name="connsiteY7" fmla="*/ 613954 h 692331"/>
              <a:gd name="connsiteX8" fmla="*/ 535577 w 1502229"/>
              <a:gd name="connsiteY8" fmla="*/ 666206 h 692331"/>
              <a:gd name="connsiteX9" fmla="*/ 613954 w 1502229"/>
              <a:gd name="connsiteY9" fmla="*/ 692331 h 692331"/>
              <a:gd name="connsiteX10" fmla="*/ 744583 w 1502229"/>
              <a:gd name="connsiteY10" fmla="*/ 679268 h 692331"/>
              <a:gd name="connsiteX11" fmla="*/ 783771 w 1502229"/>
              <a:gd name="connsiteY11" fmla="*/ 653143 h 692331"/>
              <a:gd name="connsiteX12" fmla="*/ 927463 w 1502229"/>
              <a:gd name="connsiteY12" fmla="*/ 587828 h 692331"/>
              <a:gd name="connsiteX13" fmla="*/ 979714 w 1502229"/>
              <a:gd name="connsiteY13" fmla="*/ 561703 h 692331"/>
              <a:gd name="connsiteX14" fmla="*/ 1018903 w 1502229"/>
              <a:gd name="connsiteY14" fmla="*/ 522514 h 692331"/>
              <a:gd name="connsiteX15" fmla="*/ 1136469 w 1502229"/>
              <a:gd name="connsiteY15" fmla="*/ 418011 h 692331"/>
              <a:gd name="connsiteX16" fmla="*/ 1240971 w 1502229"/>
              <a:gd name="connsiteY16" fmla="*/ 287383 h 692331"/>
              <a:gd name="connsiteX17" fmla="*/ 1397726 w 1502229"/>
              <a:gd name="connsiteY17" fmla="*/ 130628 h 692331"/>
              <a:gd name="connsiteX18" fmla="*/ 1502229 w 1502229"/>
              <a:gd name="connsiteY18" fmla="*/ 0 h 692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502229" h="692331">
                <a:moveTo>
                  <a:pt x="0" y="13063"/>
                </a:moveTo>
                <a:cubicBezTo>
                  <a:pt x="13063" y="21771"/>
                  <a:pt x="28088" y="28087"/>
                  <a:pt x="39189" y="39188"/>
                </a:cubicBezTo>
                <a:cubicBezTo>
                  <a:pt x="55585" y="55584"/>
                  <a:pt x="83758" y="112703"/>
                  <a:pt x="91440" y="130628"/>
                </a:cubicBezTo>
                <a:cubicBezTo>
                  <a:pt x="96864" y="143284"/>
                  <a:pt x="98345" y="157501"/>
                  <a:pt x="104503" y="169817"/>
                </a:cubicBezTo>
                <a:cubicBezTo>
                  <a:pt x="128986" y="218784"/>
                  <a:pt x="140234" y="208008"/>
                  <a:pt x="169817" y="261257"/>
                </a:cubicBezTo>
                <a:cubicBezTo>
                  <a:pt x="253845" y="412507"/>
                  <a:pt x="101769" y="222285"/>
                  <a:pt x="274320" y="444137"/>
                </a:cubicBezTo>
                <a:cubicBezTo>
                  <a:pt x="304800" y="483326"/>
                  <a:pt x="318661" y="546003"/>
                  <a:pt x="365760" y="561703"/>
                </a:cubicBezTo>
                <a:cubicBezTo>
                  <a:pt x="417628" y="578992"/>
                  <a:pt x="414176" y="574693"/>
                  <a:pt x="470263" y="613954"/>
                </a:cubicBezTo>
                <a:cubicBezTo>
                  <a:pt x="493104" y="629943"/>
                  <a:pt x="511100" y="652855"/>
                  <a:pt x="535577" y="666206"/>
                </a:cubicBezTo>
                <a:cubicBezTo>
                  <a:pt x="559753" y="679393"/>
                  <a:pt x="613954" y="692331"/>
                  <a:pt x="613954" y="692331"/>
                </a:cubicBezTo>
                <a:cubicBezTo>
                  <a:pt x="657497" y="687977"/>
                  <a:pt x="701943" y="689108"/>
                  <a:pt x="744583" y="679268"/>
                </a:cubicBezTo>
                <a:cubicBezTo>
                  <a:pt x="759880" y="675738"/>
                  <a:pt x="770047" y="660767"/>
                  <a:pt x="783771" y="653143"/>
                </a:cubicBezTo>
                <a:cubicBezTo>
                  <a:pt x="879501" y="599960"/>
                  <a:pt x="837936" y="627618"/>
                  <a:pt x="927463" y="587828"/>
                </a:cubicBezTo>
                <a:cubicBezTo>
                  <a:pt x="945257" y="579919"/>
                  <a:pt x="962297" y="570411"/>
                  <a:pt x="979714" y="561703"/>
                </a:cubicBezTo>
                <a:cubicBezTo>
                  <a:pt x="992777" y="548640"/>
                  <a:pt x="1005095" y="534787"/>
                  <a:pt x="1018903" y="522514"/>
                </a:cubicBezTo>
                <a:cubicBezTo>
                  <a:pt x="1060140" y="485859"/>
                  <a:pt x="1101117" y="459255"/>
                  <a:pt x="1136469" y="418011"/>
                </a:cubicBezTo>
                <a:cubicBezTo>
                  <a:pt x="1221744" y="318523"/>
                  <a:pt x="1121601" y="413774"/>
                  <a:pt x="1240971" y="287383"/>
                </a:cubicBezTo>
                <a:cubicBezTo>
                  <a:pt x="1291709" y="233660"/>
                  <a:pt x="1352359" y="188957"/>
                  <a:pt x="1397726" y="130628"/>
                </a:cubicBezTo>
                <a:cubicBezTo>
                  <a:pt x="1492947" y="8202"/>
                  <a:pt x="1454061" y="48168"/>
                  <a:pt x="1502229" y="0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127020"/>
              </p:ext>
            </p:extLst>
          </p:nvPr>
        </p:nvGraphicFramePr>
        <p:xfrm>
          <a:off x="2627784" y="62068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inf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2571736" y="564357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文字方塊 32"/>
          <p:cNvSpPr txBox="1"/>
          <p:nvPr/>
        </p:nvSpPr>
        <p:spPr>
          <a:xfrm>
            <a:off x="1000100" y="60007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更新後：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56"/>
          <p:cNvSpPr>
            <a:spLocks noChangeShapeType="1"/>
          </p:cNvSpPr>
          <p:nvPr/>
        </p:nvSpPr>
        <p:spPr bwMode="auto">
          <a:xfrm flipH="1">
            <a:off x="2428860" y="4714884"/>
            <a:ext cx="863600" cy="730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/>
              <a:t>範例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932363" y="3357563"/>
            <a:ext cx="3613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看看所有</a:t>
            </a:r>
            <a:r>
              <a:rPr lang="zh-TW" altLang="en-US" sz="2400" dirty="0" smtClean="0"/>
              <a:t>和正確聯盟</a:t>
            </a:r>
            <a:r>
              <a:rPr lang="zh-TW" altLang="en-US" sz="2400" dirty="0"/>
              <a:t>中的點相連的邊，挑出最小的連過去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1547813" y="3929066"/>
            <a:ext cx="666733" cy="72389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2411412" y="4000504"/>
            <a:ext cx="45719" cy="86835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714612" y="4000504"/>
            <a:ext cx="417526" cy="723896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3428992" y="3214686"/>
            <a:ext cx="350846" cy="50165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500430" y="3000372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1690688" y="48704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60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sp>
        <p:nvSpPr>
          <p:cNvPr id="29" name="手繪多邊形 28"/>
          <p:cNvSpPr/>
          <p:nvPr/>
        </p:nvSpPr>
        <p:spPr>
          <a:xfrm>
            <a:off x="1643042" y="2285992"/>
            <a:ext cx="1894114" cy="1773990"/>
          </a:xfrm>
          <a:custGeom>
            <a:avLst/>
            <a:gdLst>
              <a:gd name="connsiteX0" fmla="*/ 0 w 1894114"/>
              <a:gd name="connsiteY0" fmla="*/ 1267097 h 1773990"/>
              <a:gd name="connsiteX1" fmla="*/ 52251 w 1894114"/>
              <a:gd name="connsiteY1" fmla="*/ 1293223 h 1773990"/>
              <a:gd name="connsiteX2" fmla="*/ 104503 w 1894114"/>
              <a:gd name="connsiteY2" fmla="*/ 1306285 h 1773990"/>
              <a:gd name="connsiteX3" fmla="*/ 182880 w 1894114"/>
              <a:gd name="connsiteY3" fmla="*/ 1384663 h 1773990"/>
              <a:gd name="connsiteX4" fmla="*/ 222069 w 1894114"/>
              <a:gd name="connsiteY4" fmla="*/ 1423851 h 1773990"/>
              <a:gd name="connsiteX5" fmla="*/ 300446 w 1894114"/>
              <a:gd name="connsiteY5" fmla="*/ 1515291 h 1773990"/>
              <a:gd name="connsiteX6" fmla="*/ 365760 w 1894114"/>
              <a:gd name="connsiteY6" fmla="*/ 1554480 h 1773990"/>
              <a:gd name="connsiteX7" fmla="*/ 404949 w 1894114"/>
              <a:gd name="connsiteY7" fmla="*/ 1567543 h 1773990"/>
              <a:gd name="connsiteX8" fmla="*/ 470263 w 1894114"/>
              <a:gd name="connsiteY8" fmla="*/ 1593668 h 1773990"/>
              <a:gd name="connsiteX9" fmla="*/ 548640 w 1894114"/>
              <a:gd name="connsiteY9" fmla="*/ 1632857 h 1773990"/>
              <a:gd name="connsiteX10" fmla="*/ 966651 w 1894114"/>
              <a:gd name="connsiteY10" fmla="*/ 1698171 h 1773990"/>
              <a:gd name="connsiteX11" fmla="*/ 1097280 w 1894114"/>
              <a:gd name="connsiteY11" fmla="*/ 1658983 h 1773990"/>
              <a:gd name="connsiteX12" fmla="*/ 1188720 w 1894114"/>
              <a:gd name="connsiteY12" fmla="*/ 1619794 h 1773990"/>
              <a:gd name="connsiteX13" fmla="*/ 1306286 w 1894114"/>
              <a:gd name="connsiteY13" fmla="*/ 1528354 h 1773990"/>
              <a:gd name="connsiteX14" fmla="*/ 1332411 w 1894114"/>
              <a:gd name="connsiteY14" fmla="*/ 1489165 h 1773990"/>
              <a:gd name="connsiteX15" fmla="*/ 1371600 w 1894114"/>
              <a:gd name="connsiteY15" fmla="*/ 1463040 h 1773990"/>
              <a:gd name="connsiteX16" fmla="*/ 1397726 w 1894114"/>
              <a:gd name="connsiteY16" fmla="*/ 1423851 h 1773990"/>
              <a:gd name="connsiteX17" fmla="*/ 1463040 w 1894114"/>
              <a:gd name="connsiteY17" fmla="*/ 1345474 h 1773990"/>
              <a:gd name="connsiteX18" fmla="*/ 1476103 w 1894114"/>
              <a:gd name="connsiteY18" fmla="*/ 1293223 h 1773990"/>
              <a:gd name="connsiteX19" fmla="*/ 1606731 w 1894114"/>
              <a:gd name="connsiteY19" fmla="*/ 1201783 h 1773990"/>
              <a:gd name="connsiteX20" fmla="*/ 1632857 w 1894114"/>
              <a:gd name="connsiteY20" fmla="*/ 1162594 h 1773990"/>
              <a:gd name="connsiteX21" fmla="*/ 1658983 w 1894114"/>
              <a:gd name="connsiteY21" fmla="*/ 1110343 h 1773990"/>
              <a:gd name="connsiteX22" fmla="*/ 1711234 w 1894114"/>
              <a:gd name="connsiteY22" fmla="*/ 1058091 h 1773990"/>
              <a:gd name="connsiteX23" fmla="*/ 1737360 w 1894114"/>
              <a:gd name="connsiteY23" fmla="*/ 1018903 h 1773990"/>
              <a:gd name="connsiteX24" fmla="*/ 1776549 w 1894114"/>
              <a:gd name="connsiteY24" fmla="*/ 914400 h 1773990"/>
              <a:gd name="connsiteX25" fmla="*/ 1802674 w 1894114"/>
              <a:gd name="connsiteY25" fmla="*/ 836023 h 1773990"/>
              <a:gd name="connsiteX26" fmla="*/ 1815737 w 1894114"/>
              <a:gd name="connsiteY26" fmla="*/ 418011 h 1773990"/>
              <a:gd name="connsiteX27" fmla="*/ 1828800 w 1894114"/>
              <a:gd name="connsiteY27" fmla="*/ 378823 h 1773990"/>
              <a:gd name="connsiteX28" fmla="*/ 1854926 w 1894114"/>
              <a:gd name="connsiteY28" fmla="*/ 339634 h 1773990"/>
              <a:gd name="connsiteX29" fmla="*/ 1867989 w 1894114"/>
              <a:gd name="connsiteY29" fmla="*/ 195943 h 1773990"/>
              <a:gd name="connsiteX30" fmla="*/ 1894114 w 1894114"/>
              <a:gd name="connsiteY30" fmla="*/ 117565 h 1773990"/>
              <a:gd name="connsiteX31" fmla="*/ 1894114 w 1894114"/>
              <a:gd name="connsiteY31" fmla="*/ 0 h 177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94114" h="1773990">
                <a:moveTo>
                  <a:pt x="0" y="1267097"/>
                </a:moveTo>
                <a:cubicBezTo>
                  <a:pt x="17417" y="1275806"/>
                  <a:pt x="34018" y="1286386"/>
                  <a:pt x="52251" y="1293223"/>
                </a:cubicBezTo>
                <a:cubicBezTo>
                  <a:pt x="69061" y="1299527"/>
                  <a:pt x="89795" y="1295989"/>
                  <a:pt x="104503" y="1306285"/>
                </a:cubicBezTo>
                <a:cubicBezTo>
                  <a:pt x="134772" y="1327473"/>
                  <a:pt x="156754" y="1358537"/>
                  <a:pt x="182880" y="1384663"/>
                </a:cubicBezTo>
                <a:cubicBezTo>
                  <a:pt x="195943" y="1397726"/>
                  <a:pt x="210985" y="1409072"/>
                  <a:pt x="222069" y="1423851"/>
                </a:cubicBezTo>
                <a:cubicBezTo>
                  <a:pt x="244776" y="1454128"/>
                  <a:pt x="269252" y="1491895"/>
                  <a:pt x="300446" y="1515291"/>
                </a:cubicBezTo>
                <a:cubicBezTo>
                  <a:pt x="320758" y="1530525"/>
                  <a:pt x="343051" y="1543125"/>
                  <a:pt x="365760" y="1554480"/>
                </a:cubicBezTo>
                <a:cubicBezTo>
                  <a:pt x="378076" y="1560638"/>
                  <a:pt x="392056" y="1562708"/>
                  <a:pt x="404949" y="1567543"/>
                </a:cubicBezTo>
                <a:cubicBezTo>
                  <a:pt x="426904" y="1575776"/>
                  <a:pt x="449290" y="1583182"/>
                  <a:pt x="470263" y="1593668"/>
                </a:cubicBezTo>
                <a:cubicBezTo>
                  <a:pt x="571558" y="1644316"/>
                  <a:pt x="450133" y="1600021"/>
                  <a:pt x="548640" y="1632857"/>
                </a:cubicBezTo>
                <a:cubicBezTo>
                  <a:pt x="736818" y="1773990"/>
                  <a:pt x="609638" y="1713047"/>
                  <a:pt x="966651" y="1698171"/>
                </a:cubicBezTo>
                <a:cubicBezTo>
                  <a:pt x="1017972" y="1685341"/>
                  <a:pt x="1044280" y="1680183"/>
                  <a:pt x="1097280" y="1658983"/>
                </a:cubicBezTo>
                <a:cubicBezTo>
                  <a:pt x="1258710" y="1594411"/>
                  <a:pt x="1062564" y="1661846"/>
                  <a:pt x="1188720" y="1619794"/>
                </a:cubicBezTo>
                <a:lnTo>
                  <a:pt x="1306286" y="1528354"/>
                </a:lnTo>
                <a:cubicBezTo>
                  <a:pt x="1318679" y="1518715"/>
                  <a:pt x="1321310" y="1500266"/>
                  <a:pt x="1332411" y="1489165"/>
                </a:cubicBezTo>
                <a:cubicBezTo>
                  <a:pt x="1343512" y="1478064"/>
                  <a:pt x="1358537" y="1471748"/>
                  <a:pt x="1371600" y="1463040"/>
                </a:cubicBezTo>
                <a:cubicBezTo>
                  <a:pt x="1380309" y="1449977"/>
                  <a:pt x="1387675" y="1435912"/>
                  <a:pt x="1397726" y="1423851"/>
                </a:cubicBezTo>
                <a:cubicBezTo>
                  <a:pt x="1481543" y="1323271"/>
                  <a:pt x="1398173" y="1442774"/>
                  <a:pt x="1463040" y="1345474"/>
                </a:cubicBezTo>
                <a:cubicBezTo>
                  <a:pt x="1467394" y="1328057"/>
                  <a:pt x="1465081" y="1307394"/>
                  <a:pt x="1476103" y="1293223"/>
                </a:cubicBezTo>
                <a:cubicBezTo>
                  <a:pt x="1515702" y="1242310"/>
                  <a:pt x="1554831" y="1227732"/>
                  <a:pt x="1606731" y="1201783"/>
                </a:cubicBezTo>
                <a:cubicBezTo>
                  <a:pt x="1615440" y="1188720"/>
                  <a:pt x="1625068" y="1176225"/>
                  <a:pt x="1632857" y="1162594"/>
                </a:cubicBezTo>
                <a:cubicBezTo>
                  <a:pt x="1642518" y="1145687"/>
                  <a:pt x="1647299" y="1125921"/>
                  <a:pt x="1658983" y="1110343"/>
                </a:cubicBezTo>
                <a:cubicBezTo>
                  <a:pt x="1673762" y="1090638"/>
                  <a:pt x="1695204" y="1076793"/>
                  <a:pt x="1711234" y="1058091"/>
                </a:cubicBezTo>
                <a:cubicBezTo>
                  <a:pt x="1721451" y="1046171"/>
                  <a:pt x="1728651" y="1031966"/>
                  <a:pt x="1737360" y="1018903"/>
                </a:cubicBezTo>
                <a:cubicBezTo>
                  <a:pt x="1765644" y="905769"/>
                  <a:pt x="1731008" y="1028254"/>
                  <a:pt x="1776549" y="914400"/>
                </a:cubicBezTo>
                <a:cubicBezTo>
                  <a:pt x="1786777" y="888831"/>
                  <a:pt x="1802674" y="836023"/>
                  <a:pt x="1802674" y="836023"/>
                </a:cubicBezTo>
                <a:cubicBezTo>
                  <a:pt x="1807028" y="696686"/>
                  <a:pt x="1807784" y="557189"/>
                  <a:pt x="1815737" y="418011"/>
                </a:cubicBezTo>
                <a:cubicBezTo>
                  <a:pt x="1816523" y="404264"/>
                  <a:pt x="1822642" y="391139"/>
                  <a:pt x="1828800" y="378823"/>
                </a:cubicBezTo>
                <a:cubicBezTo>
                  <a:pt x="1835821" y="364781"/>
                  <a:pt x="1846217" y="352697"/>
                  <a:pt x="1854926" y="339634"/>
                </a:cubicBezTo>
                <a:cubicBezTo>
                  <a:pt x="1859280" y="291737"/>
                  <a:pt x="1859631" y="243306"/>
                  <a:pt x="1867989" y="195943"/>
                </a:cubicBezTo>
                <a:cubicBezTo>
                  <a:pt x="1872775" y="168823"/>
                  <a:pt x="1894114" y="145104"/>
                  <a:pt x="1894114" y="117565"/>
                </a:cubicBezTo>
                <a:lnTo>
                  <a:pt x="1894114" y="0"/>
                </a:ln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3929058" y="785794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如果有兩條邊可以讓正確聯盟連到該點</a:t>
            </a:r>
            <a:endParaRPr lang="en-US" altLang="zh-TW" dirty="0" smtClean="0"/>
          </a:p>
          <a:p>
            <a:r>
              <a:rPr lang="zh-TW" altLang="en-US" dirty="0" smtClean="0"/>
              <a:t>則保留較小權重的邊即可</a:t>
            </a:r>
            <a:endParaRPr lang="zh-TW" altLang="en-US" dirty="0"/>
          </a:p>
        </p:txBody>
      </p:sp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2571736" y="564357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範例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932363" y="3357563"/>
            <a:ext cx="3613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看看所有</a:t>
            </a:r>
            <a:r>
              <a:rPr lang="zh-TW" altLang="en-US" sz="2400" dirty="0" smtClean="0"/>
              <a:t>和正確聯盟</a:t>
            </a:r>
            <a:r>
              <a:rPr lang="zh-TW" altLang="en-US" sz="2400" dirty="0"/>
              <a:t>中的點相連的邊，挑出最小的連過去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1547812" y="4357694"/>
            <a:ext cx="309543" cy="29526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2786050" y="4214818"/>
            <a:ext cx="346088" cy="50958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86116" y="3143248"/>
            <a:ext cx="493722" cy="57309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1519" name="Oval 15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1520" name="Oval 16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1521" name="Oval 17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971550" y="1989138"/>
            <a:ext cx="764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/>
              <a:t>＊有相等的就隨意挑</a:t>
            </a:r>
          </a:p>
        </p:txBody>
      </p:sp>
      <p:sp>
        <p:nvSpPr>
          <p:cNvPr id="29" name="手繪多邊形 28"/>
          <p:cNvSpPr/>
          <p:nvPr/>
        </p:nvSpPr>
        <p:spPr>
          <a:xfrm>
            <a:off x="1807654" y="2507230"/>
            <a:ext cx="2128999" cy="2723920"/>
          </a:xfrm>
          <a:custGeom>
            <a:avLst/>
            <a:gdLst>
              <a:gd name="connsiteX0" fmla="*/ 73397 w 2128999"/>
              <a:gd name="connsiteY0" fmla="*/ 915239 h 2723920"/>
              <a:gd name="connsiteX1" fmla="*/ 47272 w 2128999"/>
              <a:gd name="connsiteY1" fmla="*/ 1045867 h 2723920"/>
              <a:gd name="connsiteX2" fmla="*/ 73397 w 2128999"/>
              <a:gd name="connsiteY2" fmla="*/ 1490004 h 2723920"/>
              <a:gd name="connsiteX3" fmla="*/ 86460 w 2128999"/>
              <a:gd name="connsiteY3" fmla="*/ 1881890 h 2723920"/>
              <a:gd name="connsiteX4" fmla="*/ 125649 w 2128999"/>
              <a:gd name="connsiteY4" fmla="*/ 2025581 h 2723920"/>
              <a:gd name="connsiteX5" fmla="*/ 151775 w 2128999"/>
              <a:gd name="connsiteY5" fmla="*/ 2130084 h 2723920"/>
              <a:gd name="connsiteX6" fmla="*/ 164837 w 2128999"/>
              <a:gd name="connsiteY6" fmla="*/ 2169273 h 2723920"/>
              <a:gd name="connsiteX7" fmla="*/ 190963 w 2128999"/>
              <a:gd name="connsiteY7" fmla="*/ 2208461 h 2723920"/>
              <a:gd name="connsiteX8" fmla="*/ 243215 w 2128999"/>
              <a:gd name="connsiteY8" fmla="*/ 2352153 h 2723920"/>
              <a:gd name="connsiteX9" fmla="*/ 256277 w 2128999"/>
              <a:gd name="connsiteY9" fmla="*/ 2391341 h 2723920"/>
              <a:gd name="connsiteX10" fmla="*/ 282403 w 2128999"/>
              <a:gd name="connsiteY10" fmla="*/ 2430530 h 2723920"/>
              <a:gd name="connsiteX11" fmla="*/ 308529 w 2128999"/>
              <a:gd name="connsiteY11" fmla="*/ 2535033 h 2723920"/>
              <a:gd name="connsiteX12" fmla="*/ 386906 w 2128999"/>
              <a:gd name="connsiteY12" fmla="*/ 2626473 h 2723920"/>
              <a:gd name="connsiteX13" fmla="*/ 478346 w 2128999"/>
              <a:gd name="connsiteY13" fmla="*/ 2691787 h 2723920"/>
              <a:gd name="connsiteX14" fmla="*/ 517535 w 2128999"/>
              <a:gd name="connsiteY14" fmla="*/ 2704850 h 2723920"/>
              <a:gd name="connsiteX15" fmla="*/ 831043 w 2128999"/>
              <a:gd name="connsiteY15" fmla="*/ 2652599 h 2723920"/>
              <a:gd name="connsiteX16" fmla="*/ 857169 w 2128999"/>
              <a:gd name="connsiteY16" fmla="*/ 2613410 h 2723920"/>
              <a:gd name="connsiteX17" fmla="*/ 896357 w 2128999"/>
              <a:gd name="connsiteY17" fmla="*/ 2508907 h 2723920"/>
              <a:gd name="connsiteX18" fmla="*/ 935546 w 2128999"/>
              <a:gd name="connsiteY18" fmla="*/ 2482781 h 2723920"/>
              <a:gd name="connsiteX19" fmla="*/ 961672 w 2128999"/>
              <a:gd name="connsiteY19" fmla="*/ 2443593 h 2723920"/>
              <a:gd name="connsiteX20" fmla="*/ 1000860 w 2128999"/>
              <a:gd name="connsiteY20" fmla="*/ 2417467 h 2723920"/>
              <a:gd name="connsiteX21" fmla="*/ 1026986 w 2128999"/>
              <a:gd name="connsiteY21" fmla="*/ 2339090 h 2723920"/>
              <a:gd name="connsiteX22" fmla="*/ 1013923 w 2128999"/>
              <a:gd name="connsiteY22" fmla="*/ 2090896 h 2723920"/>
              <a:gd name="connsiteX23" fmla="*/ 948609 w 2128999"/>
              <a:gd name="connsiteY23" fmla="*/ 1973330 h 2723920"/>
              <a:gd name="connsiteX24" fmla="*/ 935546 w 2128999"/>
              <a:gd name="connsiteY24" fmla="*/ 1934141 h 2723920"/>
              <a:gd name="connsiteX25" fmla="*/ 961672 w 2128999"/>
              <a:gd name="connsiteY25" fmla="*/ 1555319 h 2723920"/>
              <a:gd name="connsiteX26" fmla="*/ 974735 w 2128999"/>
              <a:gd name="connsiteY26" fmla="*/ 1503067 h 2723920"/>
              <a:gd name="connsiteX27" fmla="*/ 1000860 w 2128999"/>
              <a:gd name="connsiteY27" fmla="*/ 1398564 h 2723920"/>
              <a:gd name="connsiteX28" fmla="*/ 1026986 w 2128999"/>
              <a:gd name="connsiteY28" fmla="*/ 1359376 h 2723920"/>
              <a:gd name="connsiteX29" fmla="*/ 1092300 w 2128999"/>
              <a:gd name="connsiteY29" fmla="*/ 1241810 h 2723920"/>
              <a:gd name="connsiteX30" fmla="*/ 1118426 w 2128999"/>
              <a:gd name="connsiteY30" fmla="*/ 1163433 h 2723920"/>
              <a:gd name="connsiteX31" fmla="*/ 1131489 w 2128999"/>
              <a:gd name="connsiteY31" fmla="*/ 1124244 h 2723920"/>
              <a:gd name="connsiteX32" fmla="*/ 1209866 w 2128999"/>
              <a:gd name="connsiteY32" fmla="*/ 1006679 h 2723920"/>
              <a:gd name="connsiteX33" fmla="*/ 1235992 w 2128999"/>
              <a:gd name="connsiteY33" fmla="*/ 967490 h 2723920"/>
              <a:gd name="connsiteX34" fmla="*/ 1288243 w 2128999"/>
              <a:gd name="connsiteY34" fmla="*/ 836861 h 2723920"/>
              <a:gd name="connsiteX35" fmla="*/ 1327432 w 2128999"/>
              <a:gd name="connsiteY35" fmla="*/ 810736 h 2723920"/>
              <a:gd name="connsiteX36" fmla="*/ 1340495 w 2128999"/>
              <a:gd name="connsiteY36" fmla="*/ 771547 h 2723920"/>
              <a:gd name="connsiteX37" fmla="*/ 1392746 w 2128999"/>
              <a:gd name="connsiteY37" fmla="*/ 732359 h 2723920"/>
              <a:gd name="connsiteX38" fmla="*/ 1431935 w 2128999"/>
              <a:gd name="connsiteY38" fmla="*/ 693170 h 2723920"/>
              <a:gd name="connsiteX39" fmla="*/ 1458060 w 2128999"/>
              <a:gd name="connsiteY39" fmla="*/ 653981 h 2723920"/>
              <a:gd name="connsiteX40" fmla="*/ 1588689 w 2128999"/>
              <a:gd name="connsiteY40" fmla="*/ 549479 h 2723920"/>
              <a:gd name="connsiteX41" fmla="*/ 1627877 w 2128999"/>
              <a:gd name="connsiteY41" fmla="*/ 484164 h 2723920"/>
              <a:gd name="connsiteX42" fmla="*/ 1680129 w 2128999"/>
              <a:gd name="connsiteY42" fmla="*/ 444976 h 2723920"/>
              <a:gd name="connsiteX43" fmla="*/ 1719317 w 2128999"/>
              <a:gd name="connsiteY43" fmla="*/ 392724 h 2723920"/>
              <a:gd name="connsiteX44" fmla="*/ 1810757 w 2128999"/>
              <a:gd name="connsiteY44" fmla="*/ 301284 h 2723920"/>
              <a:gd name="connsiteX45" fmla="*/ 1849946 w 2128999"/>
              <a:gd name="connsiteY45" fmla="*/ 249033 h 2723920"/>
              <a:gd name="connsiteX46" fmla="*/ 1876072 w 2128999"/>
              <a:gd name="connsiteY46" fmla="*/ 209844 h 2723920"/>
              <a:gd name="connsiteX47" fmla="*/ 1915260 w 2128999"/>
              <a:gd name="connsiteY47" fmla="*/ 183719 h 2723920"/>
              <a:gd name="connsiteX48" fmla="*/ 1941386 w 2128999"/>
              <a:gd name="connsiteY48" fmla="*/ 144530 h 2723920"/>
              <a:gd name="connsiteX49" fmla="*/ 2058952 w 2128999"/>
              <a:gd name="connsiteY49" fmla="*/ 40027 h 2723920"/>
              <a:gd name="connsiteX50" fmla="*/ 2111203 w 2128999"/>
              <a:gd name="connsiteY50" fmla="*/ 13901 h 272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128999" h="2723920">
                <a:moveTo>
                  <a:pt x="73397" y="915239"/>
                </a:moveTo>
                <a:lnTo>
                  <a:pt x="47272" y="1045867"/>
                </a:lnTo>
                <a:cubicBezTo>
                  <a:pt x="0" y="1282232"/>
                  <a:pt x="23826" y="1341283"/>
                  <a:pt x="73397" y="1490004"/>
                </a:cubicBezTo>
                <a:cubicBezTo>
                  <a:pt x="77751" y="1620633"/>
                  <a:pt x="76173" y="1751594"/>
                  <a:pt x="86460" y="1881890"/>
                </a:cubicBezTo>
                <a:cubicBezTo>
                  <a:pt x="92268" y="1955460"/>
                  <a:pt x="110303" y="1969314"/>
                  <a:pt x="125649" y="2025581"/>
                </a:cubicBezTo>
                <a:cubicBezTo>
                  <a:pt x="135097" y="2060222"/>
                  <a:pt x="140421" y="2096020"/>
                  <a:pt x="151775" y="2130084"/>
                </a:cubicBezTo>
                <a:cubicBezTo>
                  <a:pt x="156129" y="2143147"/>
                  <a:pt x="158679" y="2156957"/>
                  <a:pt x="164837" y="2169273"/>
                </a:cubicBezTo>
                <a:cubicBezTo>
                  <a:pt x="171858" y="2183315"/>
                  <a:pt x="182254" y="2195398"/>
                  <a:pt x="190963" y="2208461"/>
                </a:cubicBezTo>
                <a:cubicBezTo>
                  <a:pt x="220897" y="2328195"/>
                  <a:pt x="197172" y="2283088"/>
                  <a:pt x="243215" y="2352153"/>
                </a:cubicBezTo>
                <a:cubicBezTo>
                  <a:pt x="247569" y="2365216"/>
                  <a:pt x="250119" y="2379025"/>
                  <a:pt x="256277" y="2391341"/>
                </a:cubicBezTo>
                <a:cubicBezTo>
                  <a:pt x="263298" y="2405383"/>
                  <a:pt x="276890" y="2415830"/>
                  <a:pt x="282403" y="2430530"/>
                </a:cubicBezTo>
                <a:cubicBezTo>
                  <a:pt x="294131" y="2461805"/>
                  <a:pt x="290948" y="2504265"/>
                  <a:pt x="308529" y="2535033"/>
                </a:cubicBezTo>
                <a:cubicBezTo>
                  <a:pt x="330872" y="2574134"/>
                  <a:pt x="356021" y="2595588"/>
                  <a:pt x="386906" y="2626473"/>
                </a:cubicBezTo>
                <a:cubicBezTo>
                  <a:pt x="408678" y="2691787"/>
                  <a:pt x="386906" y="2661307"/>
                  <a:pt x="478346" y="2691787"/>
                </a:cubicBezTo>
                <a:lnTo>
                  <a:pt x="517535" y="2704850"/>
                </a:lnTo>
                <a:cubicBezTo>
                  <a:pt x="638073" y="2698153"/>
                  <a:pt x="735948" y="2723920"/>
                  <a:pt x="831043" y="2652599"/>
                </a:cubicBezTo>
                <a:cubicBezTo>
                  <a:pt x="843603" y="2643179"/>
                  <a:pt x="848460" y="2626473"/>
                  <a:pt x="857169" y="2613410"/>
                </a:cubicBezTo>
                <a:cubicBezTo>
                  <a:pt x="865958" y="2578257"/>
                  <a:pt x="871963" y="2538181"/>
                  <a:pt x="896357" y="2508907"/>
                </a:cubicBezTo>
                <a:cubicBezTo>
                  <a:pt x="906408" y="2496846"/>
                  <a:pt x="922483" y="2491490"/>
                  <a:pt x="935546" y="2482781"/>
                </a:cubicBezTo>
                <a:cubicBezTo>
                  <a:pt x="944255" y="2469718"/>
                  <a:pt x="950571" y="2454694"/>
                  <a:pt x="961672" y="2443593"/>
                </a:cubicBezTo>
                <a:cubicBezTo>
                  <a:pt x="972773" y="2432492"/>
                  <a:pt x="992539" y="2430780"/>
                  <a:pt x="1000860" y="2417467"/>
                </a:cubicBezTo>
                <a:cubicBezTo>
                  <a:pt x="1015456" y="2394114"/>
                  <a:pt x="1026986" y="2339090"/>
                  <a:pt x="1026986" y="2339090"/>
                </a:cubicBezTo>
                <a:cubicBezTo>
                  <a:pt x="1022632" y="2256359"/>
                  <a:pt x="1021424" y="2173402"/>
                  <a:pt x="1013923" y="2090896"/>
                </a:cubicBezTo>
                <a:cubicBezTo>
                  <a:pt x="1008999" y="2036728"/>
                  <a:pt x="967298" y="2029396"/>
                  <a:pt x="948609" y="1973330"/>
                </a:cubicBezTo>
                <a:lnTo>
                  <a:pt x="935546" y="1934141"/>
                </a:lnTo>
                <a:cubicBezTo>
                  <a:pt x="944255" y="1807867"/>
                  <a:pt x="950212" y="1681373"/>
                  <a:pt x="961672" y="1555319"/>
                </a:cubicBezTo>
                <a:cubicBezTo>
                  <a:pt x="963297" y="1537439"/>
                  <a:pt x="970840" y="1520593"/>
                  <a:pt x="974735" y="1503067"/>
                </a:cubicBezTo>
                <a:cubicBezTo>
                  <a:pt x="980698" y="1476235"/>
                  <a:pt x="986854" y="1426576"/>
                  <a:pt x="1000860" y="1398564"/>
                </a:cubicBezTo>
                <a:cubicBezTo>
                  <a:pt x="1007881" y="1384522"/>
                  <a:pt x="1019965" y="1373418"/>
                  <a:pt x="1026986" y="1359376"/>
                </a:cubicBezTo>
                <a:cubicBezTo>
                  <a:pt x="1086858" y="1239632"/>
                  <a:pt x="1015218" y="1344587"/>
                  <a:pt x="1092300" y="1241810"/>
                </a:cubicBezTo>
                <a:lnTo>
                  <a:pt x="1118426" y="1163433"/>
                </a:lnTo>
                <a:cubicBezTo>
                  <a:pt x="1122780" y="1150370"/>
                  <a:pt x="1123851" y="1135701"/>
                  <a:pt x="1131489" y="1124244"/>
                </a:cubicBezTo>
                <a:lnTo>
                  <a:pt x="1209866" y="1006679"/>
                </a:lnTo>
                <a:cubicBezTo>
                  <a:pt x="1218575" y="993616"/>
                  <a:pt x="1231027" y="982384"/>
                  <a:pt x="1235992" y="967490"/>
                </a:cubicBezTo>
                <a:cubicBezTo>
                  <a:pt x="1244114" y="943124"/>
                  <a:pt x="1266886" y="862489"/>
                  <a:pt x="1288243" y="836861"/>
                </a:cubicBezTo>
                <a:cubicBezTo>
                  <a:pt x="1298294" y="824800"/>
                  <a:pt x="1314369" y="819444"/>
                  <a:pt x="1327432" y="810736"/>
                </a:cubicBezTo>
                <a:cubicBezTo>
                  <a:pt x="1331786" y="797673"/>
                  <a:pt x="1331680" y="782125"/>
                  <a:pt x="1340495" y="771547"/>
                </a:cubicBezTo>
                <a:cubicBezTo>
                  <a:pt x="1354433" y="754822"/>
                  <a:pt x="1376216" y="746527"/>
                  <a:pt x="1392746" y="732359"/>
                </a:cubicBezTo>
                <a:cubicBezTo>
                  <a:pt x="1406772" y="720336"/>
                  <a:pt x="1420108" y="707362"/>
                  <a:pt x="1431935" y="693170"/>
                </a:cubicBezTo>
                <a:cubicBezTo>
                  <a:pt x="1441986" y="681109"/>
                  <a:pt x="1446487" y="664590"/>
                  <a:pt x="1458060" y="653981"/>
                </a:cubicBezTo>
                <a:cubicBezTo>
                  <a:pt x="1499165" y="616301"/>
                  <a:pt x="1588689" y="549479"/>
                  <a:pt x="1588689" y="549479"/>
                </a:cubicBezTo>
                <a:cubicBezTo>
                  <a:pt x="1601752" y="527707"/>
                  <a:pt x="1611158" y="503272"/>
                  <a:pt x="1627877" y="484164"/>
                </a:cubicBezTo>
                <a:cubicBezTo>
                  <a:pt x="1642214" y="467779"/>
                  <a:pt x="1664734" y="460371"/>
                  <a:pt x="1680129" y="444976"/>
                </a:cubicBezTo>
                <a:cubicBezTo>
                  <a:pt x="1695524" y="429581"/>
                  <a:pt x="1704672" y="408834"/>
                  <a:pt x="1719317" y="392724"/>
                </a:cubicBezTo>
                <a:cubicBezTo>
                  <a:pt x="1748313" y="360829"/>
                  <a:pt x="1784894" y="335768"/>
                  <a:pt x="1810757" y="301284"/>
                </a:cubicBezTo>
                <a:cubicBezTo>
                  <a:pt x="1823820" y="283867"/>
                  <a:pt x="1837292" y="266749"/>
                  <a:pt x="1849946" y="249033"/>
                </a:cubicBezTo>
                <a:cubicBezTo>
                  <a:pt x="1859071" y="236258"/>
                  <a:pt x="1864971" y="220945"/>
                  <a:pt x="1876072" y="209844"/>
                </a:cubicBezTo>
                <a:cubicBezTo>
                  <a:pt x="1887173" y="198743"/>
                  <a:pt x="1902197" y="192427"/>
                  <a:pt x="1915260" y="183719"/>
                </a:cubicBezTo>
                <a:cubicBezTo>
                  <a:pt x="1923969" y="170656"/>
                  <a:pt x="1931048" y="156345"/>
                  <a:pt x="1941386" y="144530"/>
                </a:cubicBezTo>
                <a:cubicBezTo>
                  <a:pt x="1967941" y="114182"/>
                  <a:pt x="2020362" y="62079"/>
                  <a:pt x="2058952" y="40027"/>
                </a:cubicBezTo>
                <a:cubicBezTo>
                  <a:pt x="2128999" y="0"/>
                  <a:pt x="2077216" y="47888"/>
                  <a:pt x="2111203" y="13901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2571736" y="8572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/>
              <a:t>範例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932363" y="3357563"/>
            <a:ext cx="3613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看看所有</a:t>
            </a:r>
            <a:r>
              <a:rPr lang="zh-TW" altLang="en-US" sz="2400" dirty="0" smtClean="0"/>
              <a:t>和正確聯盟</a:t>
            </a:r>
            <a:r>
              <a:rPr lang="zh-TW" altLang="en-US" sz="2400" dirty="0"/>
              <a:t>中的點相連的邊，挑出最小的連過去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2714612" y="4071942"/>
            <a:ext cx="417526" cy="65245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2545" name="Oval 17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2143108" y="421481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/>
              <a:t>5</a:t>
            </a:r>
          </a:p>
        </p:txBody>
      </p:sp>
      <p:sp>
        <p:nvSpPr>
          <p:cNvPr id="28" name="手繪多邊形 27"/>
          <p:cNvSpPr/>
          <p:nvPr/>
        </p:nvSpPr>
        <p:spPr>
          <a:xfrm>
            <a:off x="812615" y="2690949"/>
            <a:ext cx="2701294" cy="2730137"/>
          </a:xfrm>
          <a:custGeom>
            <a:avLst/>
            <a:gdLst>
              <a:gd name="connsiteX0" fmla="*/ 2701294 w 2701294"/>
              <a:gd name="connsiteY0" fmla="*/ 0 h 2730137"/>
              <a:gd name="connsiteX1" fmla="*/ 2649042 w 2701294"/>
              <a:gd name="connsiteY1" fmla="*/ 117565 h 2730137"/>
              <a:gd name="connsiteX2" fmla="*/ 2596791 w 2701294"/>
              <a:gd name="connsiteY2" fmla="*/ 209005 h 2730137"/>
              <a:gd name="connsiteX3" fmla="*/ 2570665 w 2701294"/>
              <a:gd name="connsiteY3" fmla="*/ 274320 h 2730137"/>
              <a:gd name="connsiteX4" fmla="*/ 2544539 w 2701294"/>
              <a:gd name="connsiteY4" fmla="*/ 365760 h 2730137"/>
              <a:gd name="connsiteX5" fmla="*/ 2531476 w 2701294"/>
              <a:gd name="connsiteY5" fmla="*/ 404948 h 2730137"/>
              <a:gd name="connsiteX6" fmla="*/ 2505351 w 2701294"/>
              <a:gd name="connsiteY6" fmla="*/ 444137 h 2730137"/>
              <a:gd name="connsiteX7" fmla="*/ 2479225 w 2701294"/>
              <a:gd name="connsiteY7" fmla="*/ 535577 h 2730137"/>
              <a:gd name="connsiteX8" fmla="*/ 2453099 w 2701294"/>
              <a:gd name="connsiteY8" fmla="*/ 587828 h 2730137"/>
              <a:gd name="connsiteX9" fmla="*/ 2387785 w 2701294"/>
              <a:gd name="connsiteY9" fmla="*/ 705394 h 2730137"/>
              <a:gd name="connsiteX10" fmla="*/ 2361659 w 2701294"/>
              <a:gd name="connsiteY10" fmla="*/ 783771 h 2730137"/>
              <a:gd name="connsiteX11" fmla="*/ 2322471 w 2701294"/>
              <a:gd name="connsiteY11" fmla="*/ 836022 h 2730137"/>
              <a:gd name="connsiteX12" fmla="*/ 2296345 w 2701294"/>
              <a:gd name="connsiteY12" fmla="*/ 875211 h 2730137"/>
              <a:gd name="connsiteX13" fmla="*/ 2283282 w 2701294"/>
              <a:gd name="connsiteY13" fmla="*/ 914400 h 2730137"/>
              <a:gd name="connsiteX14" fmla="*/ 2244094 w 2701294"/>
              <a:gd name="connsiteY14" fmla="*/ 940525 h 2730137"/>
              <a:gd name="connsiteX15" fmla="*/ 2191842 w 2701294"/>
              <a:gd name="connsiteY15" fmla="*/ 1005840 h 2730137"/>
              <a:gd name="connsiteX16" fmla="*/ 2165716 w 2701294"/>
              <a:gd name="connsiteY16" fmla="*/ 1045028 h 2730137"/>
              <a:gd name="connsiteX17" fmla="*/ 2074276 w 2701294"/>
              <a:gd name="connsiteY17" fmla="*/ 1136468 h 2730137"/>
              <a:gd name="connsiteX18" fmla="*/ 2008962 w 2701294"/>
              <a:gd name="connsiteY18" fmla="*/ 1201782 h 2730137"/>
              <a:gd name="connsiteX19" fmla="*/ 1982836 w 2701294"/>
              <a:gd name="connsiteY19" fmla="*/ 1240971 h 2730137"/>
              <a:gd name="connsiteX20" fmla="*/ 1969774 w 2701294"/>
              <a:gd name="connsiteY20" fmla="*/ 1280160 h 2730137"/>
              <a:gd name="connsiteX21" fmla="*/ 1930585 w 2701294"/>
              <a:gd name="connsiteY21" fmla="*/ 1332411 h 2730137"/>
              <a:gd name="connsiteX22" fmla="*/ 1891396 w 2701294"/>
              <a:gd name="connsiteY22" fmla="*/ 1397725 h 2730137"/>
              <a:gd name="connsiteX23" fmla="*/ 1865271 w 2701294"/>
              <a:gd name="connsiteY23" fmla="*/ 1449977 h 2730137"/>
              <a:gd name="connsiteX24" fmla="*/ 1786894 w 2701294"/>
              <a:gd name="connsiteY24" fmla="*/ 1554480 h 2730137"/>
              <a:gd name="connsiteX25" fmla="*/ 1773831 w 2701294"/>
              <a:gd name="connsiteY25" fmla="*/ 1672045 h 2730137"/>
              <a:gd name="connsiteX26" fmla="*/ 1760768 w 2701294"/>
              <a:gd name="connsiteY26" fmla="*/ 1711234 h 2730137"/>
              <a:gd name="connsiteX27" fmla="*/ 1786894 w 2701294"/>
              <a:gd name="connsiteY27" fmla="*/ 1802674 h 2730137"/>
              <a:gd name="connsiteX28" fmla="*/ 1826082 w 2701294"/>
              <a:gd name="connsiteY28" fmla="*/ 1841862 h 2730137"/>
              <a:gd name="connsiteX29" fmla="*/ 1878334 w 2701294"/>
              <a:gd name="connsiteY29" fmla="*/ 1946365 h 2730137"/>
              <a:gd name="connsiteX30" fmla="*/ 1891396 w 2701294"/>
              <a:gd name="connsiteY30" fmla="*/ 2011680 h 2730137"/>
              <a:gd name="connsiteX31" fmla="*/ 1878334 w 2701294"/>
              <a:gd name="connsiteY31" fmla="*/ 2207622 h 2730137"/>
              <a:gd name="connsiteX32" fmla="*/ 1839145 w 2701294"/>
              <a:gd name="connsiteY32" fmla="*/ 2312125 h 2730137"/>
              <a:gd name="connsiteX33" fmla="*/ 1786894 w 2701294"/>
              <a:gd name="connsiteY33" fmla="*/ 2390502 h 2730137"/>
              <a:gd name="connsiteX34" fmla="*/ 1760768 w 2701294"/>
              <a:gd name="connsiteY34" fmla="*/ 2429691 h 2730137"/>
              <a:gd name="connsiteX35" fmla="*/ 1721579 w 2701294"/>
              <a:gd name="connsiteY35" fmla="*/ 2495005 h 2730137"/>
              <a:gd name="connsiteX36" fmla="*/ 1577888 w 2701294"/>
              <a:gd name="connsiteY36" fmla="*/ 2547257 h 2730137"/>
              <a:gd name="connsiteX37" fmla="*/ 1408071 w 2701294"/>
              <a:gd name="connsiteY37" fmla="*/ 2586445 h 2730137"/>
              <a:gd name="connsiteX38" fmla="*/ 1303568 w 2701294"/>
              <a:gd name="connsiteY38" fmla="*/ 2612571 h 2730137"/>
              <a:gd name="connsiteX39" fmla="*/ 1199065 w 2701294"/>
              <a:gd name="connsiteY39" fmla="*/ 2638697 h 2730137"/>
              <a:gd name="connsiteX40" fmla="*/ 1068436 w 2701294"/>
              <a:gd name="connsiteY40" fmla="*/ 2677885 h 2730137"/>
              <a:gd name="connsiteX41" fmla="*/ 937808 w 2701294"/>
              <a:gd name="connsiteY41" fmla="*/ 2704011 h 2730137"/>
              <a:gd name="connsiteX42" fmla="*/ 885556 w 2701294"/>
              <a:gd name="connsiteY42" fmla="*/ 2717074 h 2730137"/>
              <a:gd name="connsiteX43" fmla="*/ 663488 w 2701294"/>
              <a:gd name="connsiteY43" fmla="*/ 2730137 h 2730137"/>
              <a:gd name="connsiteX44" fmla="*/ 467545 w 2701294"/>
              <a:gd name="connsiteY44" fmla="*/ 2717074 h 2730137"/>
              <a:gd name="connsiteX45" fmla="*/ 428356 w 2701294"/>
              <a:gd name="connsiteY45" fmla="*/ 2704011 h 2730137"/>
              <a:gd name="connsiteX46" fmla="*/ 310791 w 2701294"/>
              <a:gd name="connsiteY46" fmla="*/ 2625634 h 2730137"/>
              <a:gd name="connsiteX47" fmla="*/ 258539 w 2701294"/>
              <a:gd name="connsiteY47" fmla="*/ 2599508 h 2730137"/>
              <a:gd name="connsiteX48" fmla="*/ 193225 w 2701294"/>
              <a:gd name="connsiteY48" fmla="*/ 2508068 h 2730137"/>
              <a:gd name="connsiteX49" fmla="*/ 114848 w 2701294"/>
              <a:gd name="connsiteY49" fmla="*/ 2429691 h 2730137"/>
              <a:gd name="connsiteX50" fmla="*/ 75659 w 2701294"/>
              <a:gd name="connsiteY50" fmla="*/ 2351314 h 2730137"/>
              <a:gd name="connsiteX51" fmla="*/ 23408 w 2701294"/>
              <a:gd name="connsiteY51" fmla="*/ 2207622 h 2730137"/>
              <a:gd name="connsiteX52" fmla="*/ 23408 w 2701294"/>
              <a:gd name="connsiteY52" fmla="*/ 1985554 h 2730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701294" h="2730137">
                <a:moveTo>
                  <a:pt x="2701294" y="0"/>
                </a:moveTo>
                <a:cubicBezTo>
                  <a:pt x="2659892" y="62102"/>
                  <a:pt x="2680133" y="24294"/>
                  <a:pt x="2649042" y="117565"/>
                </a:cubicBezTo>
                <a:cubicBezTo>
                  <a:pt x="2626140" y="186271"/>
                  <a:pt x="2625458" y="151670"/>
                  <a:pt x="2596791" y="209005"/>
                </a:cubicBezTo>
                <a:cubicBezTo>
                  <a:pt x="2586304" y="229978"/>
                  <a:pt x="2578898" y="252364"/>
                  <a:pt x="2570665" y="274320"/>
                </a:cubicBezTo>
                <a:cubicBezTo>
                  <a:pt x="2551871" y="324437"/>
                  <a:pt x="2561011" y="308108"/>
                  <a:pt x="2544539" y="365760"/>
                </a:cubicBezTo>
                <a:cubicBezTo>
                  <a:pt x="2540756" y="378999"/>
                  <a:pt x="2537634" y="392632"/>
                  <a:pt x="2531476" y="404948"/>
                </a:cubicBezTo>
                <a:cubicBezTo>
                  <a:pt x="2524455" y="418990"/>
                  <a:pt x="2514059" y="431074"/>
                  <a:pt x="2505351" y="444137"/>
                </a:cubicBezTo>
                <a:cubicBezTo>
                  <a:pt x="2498723" y="470650"/>
                  <a:pt x="2490469" y="509342"/>
                  <a:pt x="2479225" y="535577"/>
                </a:cubicBezTo>
                <a:cubicBezTo>
                  <a:pt x="2471554" y="553475"/>
                  <a:pt x="2460331" y="569748"/>
                  <a:pt x="2453099" y="587828"/>
                </a:cubicBezTo>
                <a:cubicBezTo>
                  <a:pt x="2410475" y="694388"/>
                  <a:pt x="2453596" y="639583"/>
                  <a:pt x="2387785" y="705394"/>
                </a:cubicBezTo>
                <a:lnTo>
                  <a:pt x="2361659" y="783771"/>
                </a:lnTo>
                <a:cubicBezTo>
                  <a:pt x="2354774" y="804425"/>
                  <a:pt x="2335125" y="818306"/>
                  <a:pt x="2322471" y="836022"/>
                </a:cubicBezTo>
                <a:cubicBezTo>
                  <a:pt x="2313346" y="848797"/>
                  <a:pt x="2303366" y="861169"/>
                  <a:pt x="2296345" y="875211"/>
                </a:cubicBezTo>
                <a:cubicBezTo>
                  <a:pt x="2290187" y="887527"/>
                  <a:pt x="2291884" y="903648"/>
                  <a:pt x="2283282" y="914400"/>
                </a:cubicBezTo>
                <a:cubicBezTo>
                  <a:pt x="2273475" y="926659"/>
                  <a:pt x="2255195" y="929424"/>
                  <a:pt x="2244094" y="940525"/>
                </a:cubicBezTo>
                <a:cubicBezTo>
                  <a:pt x="2224379" y="960240"/>
                  <a:pt x="2208571" y="983535"/>
                  <a:pt x="2191842" y="1005840"/>
                </a:cubicBezTo>
                <a:cubicBezTo>
                  <a:pt x="2182422" y="1018400"/>
                  <a:pt x="2176218" y="1033359"/>
                  <a:pt x="2165716" y="1045028"/>
                </a:cubicBezTo>
                <a:cubicBezTo>
                  <a:pt x="2136880" y="1077068"/>
                  <a:pt x="2098186" y="1100602"/>
                  <a:pt x="2074276" y="1136468"/>
                </a:cubicBezTo>
                <a:cubicBezTo>
                  <a:pt x="2039443" y="1188720"/>
                  <a:pt x="2061214" y="1166949"/>
                  <a:pt x="2008962" y="1201782"/>
                </a:cubicBezTo>
                <a:cubicBezTo>
                  <a:pt x="2000253" y="1214845"/>
                  <a:pt x="1989857" y="1226929"/>
                  <a:pt x="1982836" y="1240971"/>
                </a:cubicBezTo>
                <a:cubicBezTo>
                  <a:pt x="1976678" y="1253287"/>
                  <a:pt x="1976606" y="1268205"/>
                  <a:pt x="1969774" y="1280160"/>
                </a:cubicBezTo>
                <a:cubicBezTo>
                  <a:pt x="1958972" y="1299063"/>
                  <a:pt x="1942662" y="1314296"/>
                  <a:pt x="1930585" y="1332411"/>
                </a:cubicBezTo>
                <a:cubicBezTo>
                  <a:pt x="1916501" y="1353536"/>
                  <a:pt x="1903726" y="1375530"/>
                  <a:pt x="1891396" y="1397725"/>
                </a:cubicBezTo>
                <a:cubicBezTo>
                  <a:pt x="1881939" y="1414748"/>
                  <a:pt x="1876073" y="1433774"/>
                  <a:pt x="1865271" y="1449977"/>
                </a:cubicBezTo>
                <a:cubicBezTo>
                  <a:pt x="1841118" y="1486207"/>
                  <a:pt x="1786894" y="1554480"/>
                  <a:pt x="1786894" y="1554480"/>
                </a:cubicBezTo>
                <a:cubicBezTo>
                  <a:pt x="1782540" y="1593668"/>
                  <a:pt x="1780313" y="1633152"/>
                  <a:pt x="1773831" y="1672045"/>
                </a:cubicBezTo>
                <a:cubicBezTo>
                  <a:pt x="1771567" y="1685627"/>
                  <a:pt x="1760768" y="1697464"/>
                  <a:pt x="1760768" y="1711234"/>
                </a:cubicBezTo>
                <a:cubicBezTo>
                  <a:pt x="1760768" y="1715589"/>
                  <a:pt x="1780734" y="1793434"/>
                  <a:pt x="1786894" y="1802674"/>
                </a:cubicBezTo>
                <a:cubicBezTo>
                  <a:pt x="1797141" y="1818045"/>
                  <a:pt x="1816164" y="1826277"/>
                  <a:pt x="1826082" y="1841862"/>
                </a:cubicBezTo>
                <a:cubicBezTo>
                  <a:pt x="1846991" y="1874719"/>
                  <a:pt x="1878334" y="1946365"/>
                  <a:pt x="1878334" y="1946365"/>
                </a:cubicBezTo>
                <a:cubicBezTo>
                  <a:pt x="1882688" y="1968137"/>
                  <a:pt x="1891396" y="1989477"/>
                  <a:pt x="1891396" y="2011680"/>
                </a:cubicBezTo>
                <a:cubicBezTo>
                  <a:pt x="1891396" y="2077139"/>
                  <a:pt x="1885186" y="2142523"/>
                  <a:pt x="1878334" y="2207622"/>
                </a:cubicBezTo>
                <a:cubicBezTo>
                  <a:pt x="1874376" y="2245223"/>
                  <a:pt x="1858302" y="2280197"/>
                  <a:pt x="1839145" y="2312125"/>
                </a:cubicBezTo>
                <a:cubicBezTo>
                  <a:pt x="1822990" y="2339049"/>
                  <a:pt x="1804311" y="2364376"/>
                  <a:pt x="1786894" y="2390502"/>
                </a:cubicBezTo>
                <a:cubicBezTo>
                  <a:pt x="1778185" y="2403565"/>
                  <a:pt x="1768846" y="2416229"/>
                  <a:pt x="1760768" y="2429691"/>
                </a:cubicBezTo>
                <a:cubicBezTo>
                  <a:pt x="1747705" y="2451462"/>
                  <a:pt x="1738102" y="2475728"/>
                  <a:pt x="1721579" y="2495005"/>
                </a:cubicBezTo>
                <a:cubicBezTo>
                  <a:pt x="1688717" y="2533344"/>
                  <a:pt x="1614824" y="2534945"/>
                  <a:pt x="1577888" y="2547257"/>
                </a:cubicBezTo>
                <a:cubicBezTo>
                  <a:pt x="1455134" y="2588174"/>
                  <a:pt x="1543731" y="2563835"/>
                  <a:pt x="1408071" y="2586445"/>
                </a:cubicBezTo>
                <a:cubicBezTo>
                  <a:pt x="1298504" y="2604706"/>
                  <a:pt x="1382889" y="2590938"/>
                  <a:pt x="1303568" y="2612571"/>
                </a:cubicBezTo>
                <a:cubicBezTo>
                  <a:pt x="1268927" y="2622019"/>
                  <a:pt x="1233662" y="2629087"/>
                  <a:pt x="1199065" y="2638697"/>
                </a:cubicBezTo>
                <a:cubicBezTo>
                  <a:pt x="1155263" y="2650864"/>
                  <a:pt x="1112539" y="2666859"/>
                  <a:pt x="1068436" y="2677885"/>
                </a:cubicBezTo>
                <a:cubicBezTo>
                  <a:pt x="1025357" y="2688655"/>
                  <a:pt x="981227" y="2694707"/>
                  <a:pt x="937808" y="2704011"/>
                </a:cubicBezTo>
                <a:cubicBezTo>
                  <a:pt x="920253" y="2707773"/>
                  <a:pt x="903429" y="2715372"/>
                  <a:pt x="885556" y="2717074"/>
                </a:cubicBezTo>
                <a:cubicBezTo>
                  <a:pt x="811739" y="2724104"/>
                  <a:pt x="737511" y="2725783"/>
                  <a:pt x="663488" y="2730137"/>
                </a:cubicBezTo>
                <a:cubicBezTo>
                  <a:pt x="598174" y="2725783"/>
                  <a:pt x="532604" y="2724303"/>
                  <a:pt x="467545" y="2717074"/>
                </a:cubicBezTo>
                <a:cubicBezTo>
                  <a:pt x="453860" y="2715553"/>
                  <a:pt x="441012" y="2709435"/>
                  <a:pt x="428356" y="2704011"/>
                </a:cubicBezTo>
                <a:cubicBezTo>
                  <a:pt x="342833" y="2667358"/>
                  <a:pt x="403245" y="2687270"/>
                  <a:pt x="310791" y="2625634"/>
                </a:cubicBezTo>
                <a:cubicBezTo>
                  <a:pt x="294588" y="2614832"/>
                  <a:pt x="274385" y="2610827"/>
                  <a:pt x="258539" y="2599508"/>
                </a:cubicBezTo>
                <a:cubicBezTo>
                  <a:pt x="188155" y="2549234"/>
                  <a:pt x="245982" y="2574014"/>
                  <a:pt x="193225" y="2508068"/>
                </a:cubicBezTo>
                <a:cubicBezTo>
                  <a:pt x="170144" y="2479217"/>
                  <a:pt x="114848" y="2429691"/>
                  <a:pt x="114848" y="2429691"/>
                </a:cubicBezTo>
                <a:cubicBezTo>
                  <a:pt x="82012" y="2331184"/>
                  <a:pt x="126307" y="2452609"/>
                  <a:pt x="75659" y="2351314"/>
                </a:cubicBezTo>
                <a:cubicBezTo>
                  <a:pt x="57485" y="2314966"/>
                  <a:pt x="35599" y="2244196"/>
                  <a:pt x="23408" y="2207622"/>
                </a:cubicBezTo>
                <a:cubicBezTo>
                  <a:pt x="0" y="2137398"/>
                  <a:pt x="23408" y="2059577"/>
                  <a:pt x="23408" y="1985554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2357422" y="8572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/>
              <a:t>範例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932363" y="3357563"/>
            <a:ext cx="3613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看看所有</a:t>
            </a:r>
            <a:r>
              <a:rPr lang="zh-TW" altLang="en-US" sz="2400" dirty="0" smtClean="0"/>
              <a:t>和正確聯盟</a:t>
            </a:r>
            <a:r>
              <a:rPr lang="zh-TW" altLang="en-US" sz="2400" dirty="0"/>
              <a:t>中的點相連的邊，挑出最小的連過去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3286116" y="3214686"/>
            <a:ext cx="493722" cy="50165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28" name="手繪多邊形 27"/>
          <p:cNvSpPr/>
          <p:nvPr/>
        </p:nvSpPr>
        <p:spPr>
          <a:xfrm>
            <a:off x="535577" y="1828800"/>
            <a:ext cx="3095897" cy="3683726"/>
          </a:xfrm>
          <a:custGeom>
            <a:avLst/>
            <a:gdLst>
              <a:gd name="connsiteX0" fmla="*/ 2926080 w 3095897"/>
              <a:gd name="connsiteY0" fmla="*/ 0 h 3683726"/>
              <a:gd name="connsiteX1" fmla="*/ 2952206 w 3095897"/>
              <a:gd name="connsiteY1" fmla="*/ 156754 h 3683726"/>
              <a:gd name="connsiteX2" fmla="*/ 2965269 w 3095897"/>
              <a:gd name="connsiteY2" fmla="*/ 195943 h 3683726"/>
              <a:gd name="connsiteX3" fmla="*/ 2978332 w 3095897"/>
              <a:gd name="connsiteY3" fmla="*/ 248194 h 3683726"/>
              <a:gd name="connsiteX4" fmla="*/ 2965269 w 3095897"/>
              <a:gd name="connsiteY4" fmla="*/ 666206 h 3683726"/>
              <a:gd name="connsiteX5" fmla="*/ 2939143 w 3095897"/>
              <a:gd name="connsiteY5" fmla="*/ 1031966 h 3683726"/>
              <a:gd name="connsiteX6" fmla="*/ 2926080 w 3095897"/>
              <a:gd name="connsiteY6" fmla="*/ 1097280 h 3683726"/>
              <a:gd name="connsiteX7" fmla="*/ 2899954 w 3095897"/>
              <a:gd name="connsiteY7" fmla="*/ 1136469 h 3683726"/>
              <a:gd name="connsiteX8" fmla="*/ 2860766 w 3095897"/>
              <a:gd name="connsiteY8" fmla="*/ 1201783 h 3683726"/>
              <a:gd name="connsiteX9" fmla="*/ 2821577 w 3095897"/>
              <a:gd name="connsiteY9" fmla="*/ 1293223 h 3683726"/>
              <a:gd name="connsiteX10" fmla="*/ 2782389 w 3095897"/>
              <a:gd name="connsiteY10" fmla="*/ 1319349 h 3683726"/>
              <a:gd name="connsiteX11" fmla="*/ 2730137 w 3095897"/>
              <a:gd name="connsiteY11" fmla="*/ 1463040 h 3683726"/>
              <a:gd name="connsiteX12" fmla="*/ 2677886 w 3095897"/>
              <a:gd name="connsiteY12" fmla="*/ 1632857 h 3683726"/>
              <a:gd name="connsiteX13" fmla="*/ 2677886 w 3095897"/>
              <a:gd name="connsiteY13" fmla="*/ 2090057 h 3683726"/>
              <a:gd name="connsiteX14" fmla="*/ 2690949 w 3095897"/>
              <a:gd name="connsiteY14" fmla="*/ 2168434 h 3683726"/>
              <a:gd name="connsiteX15" fmla="*/ 2743200 w 3095897"/>
              <a:gd name="connsiteY15" fmla="*/ 2246811 h 3683726"/>
              <a:gd name="connsiteX16" fmla="*/ 2769326 w 3095897"/>
              <a:gd name="connsiteY16" fmla="*/ 2338251 h 3683726"/>
              <a:gd name="connsiteX17" fmla="*/ 2808514 w 3095897"/>
              <a:gd name="connsiteY17" fmla="*/ 2377440 h 3683726"/>
              <a:gd name="connsiteX18" fmla="*/ 2847703 w 3095897"/>
              <a:gd name="connsiteY18" fmla="*/ 2429691 h 3683726"/>
              <a:gd name="connsiteX19" fmla="*/ 2913017 w 3095897"/>
              <a:gd name="connsiteY19" fmla="*/ 2534194 h 3683726"/>
              <a:gd name="connsiteX20" fmla="*/ 2939143 w 3095897"/>
              <a:gd name="connsiteY20" fmla="*/ 2573383 h 3683726"/>
              <a:gd name="connsiteX21" fmla="*/ 2991394 w 3095897"/>
              <a:gd name="connsiteY21" fmla="*/ 2651760 h 3683726"/>
              <a:gd name="connsiteX22" fmla="*/ 3017520 w 3095897"/>
              <a:gd name="connsiteY22" fmla="*/ 2704011 h 3683726"/>
              <a:gd name="connsiteX23" fmla="*/ 3043646 w 3095897"/>
              <a:gd name="connsiteY23" fmla="*/ 2743200 h 3683726"/>
              <a:gd name="connsiteX24" fmla="*/ 3056709 w 3095897"/>
              <a:gd name="connsiteY24" fmla="*/ 2821577 h 3683726"/>
              <a:gd name="connsiteX25" fmla="*/ 3069772 w 3095897"/>
              <a:gd name="connsiteY25" fmla="*/ 2873829 h 3683726"/>
              <a:gd name="connsiteX26" fmla="*/ 3095897 w 3095897"/>
              <a:gd name="connsiteY26" fmla="*/ 2991394 h 3683726"/>
              <a:gd name="connsiteX27" fmla="*/ 3082834 w 3095897"/>
              <a:gd name="connsiteY27" fmla="*/ 3148149 h 3683726"/>
              <a:gd name="connsiteX28" fmla="*/ 3043646 w 3095897"/>
              <a:gd name="connsiteY28" fmla="*/ 3226526 h 3683726"/>
              <a:gd name="connsiteX29" fmla="*/ 3030583 w 3095897"/>
              <a:gd name="connsiteY29" fmla="*/ 3265714 h 3683726"/>
              <a:gd name="connsiteX30" fmla="*/ 2939143 w 3095897"/>
              <a:gd name="connsiteY30" fmla="*/ 3409406 h 3683726"/>
              <a:gd name="connsiteX31" fmla="*/ 2899954 w 3095897"/>
              <a:gd name="connsiteY31" fmla="*/ 3422469 h 3683726"/>
              <a:gd name="connsiteX32" fmla="*/ 2808514 w 3095897"/>
              <a:gd name="connsiteY32" fmla="*/ 3500846 h 3683726"/>
              <a:gd name="connsiteX33" fmla="*/ 2534194 w 3095897"/>
              <a:gd name="connsiteY33" fmla="*/ 3605349 h 3683726"/>
              <a:gd name="connsiteX34" fmla="*/ 2390503 w 3095897"/>
              <a:gd name="connsiteY34" fmla="*/ 3657600 h 3683726"/>
              <a:gd name="connsiteX35" fmla="*/ 2259874 w 3095897"/>
              <a:gd name="connsiteY35" fmla="*/ 3683726 h 3683726"/>
              <a:gd name="connsiteX36" fmla="*/ 1449977 w 3095897"/>
              <a:gd name="connsiteY36" fmla="*/ 3657600 h 3683726"/>
              <a:gd name="connsiteX37" fmla="*/ 1410789 w 3095897"/>
              <a:gd name="connsiteY37" fmla="*/ 3644537 h 3683726"/>
              <a:gd name="connsiteX38" fmla="*/ 1319349 w 3095897"/>
              <a:gd name="connsiteY38" fmla="*/ 3631474 h 3683726"/>
              <a:gd name="connsiteX39" fmla="*/ 1123406 w 3095897"/>
              <a:gd name="connsiteY39" fmla="*/ 3592286 h 3683726"/>
              <a:gd name="connsiteX40" fmla="*/ 888274 w 3095897"/>
              <a:gd name="connsiteY40" fmla="*/ 3553097 h 3683726"/>
              <a:gd name="connsiteX41" fmla="*/ 770709 w 3095897"/>
              <a:gd name="connsiteY41" fmla="*/ 3487783 h 3683726"/>
              <a:gd name="connsiteX42" fmla="*/ 613954 w 3095897"/>
              <a:gd name="connsiteY42" fmla="*/ 3435531 h 3683726"/>
              <a:gd name="connsiteX43" fmla="*/ 535577 w 3095897"/>
              <a:gd name="connsiteY43" fmla="*/ 3396343 h 3683726"/>
              <a:gd name="connsiteX44" fmla="*/ 313509 w 3095897"/>
              <a:gd name="connsiteY44" fmla="*/ 3122023 h 3683726"/>
              <a:gd name="connsiteX45" fmla="*/ 169817 w 3095897"/>
              <a:gd name="connsiteY45" fmla="*/ 2808514 h 3683726"/>
              <a:gd name="connsiteX46" fmla="*/ 104503 w 3095897"/>
              <a:gd name="connsiteY46" fmla="*/ 2638697 h 3683726"/>
              <a:gd name="connsiteX47" fmla="*/ 65314 w 3095897"/>
              <a:gd name="connsiteY47" fmla="*/ 2547257 h 3683726"/>
              <a:gd name="connsiteX48" fmla="*/ 39189 w 3095897"/>
              <a:gd name="connsiteY48" fmla="*/ 2455817 h 3683726"/>
              <a:gd name="connsiteX49" fmla="*/ 0 w 3095897"/>
              <a:gd name="connsiteY49" fmla="*/ 2351314 h 3683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95897" h="3683726">
                <a:moveTo>
                  <a:pt x="2926080" y="0"/>
                </a:moveTo>
                <a:cubicBezTo>
                  <a:pt x="2933454" y="51614"/>
                  <a:pt x="2939472" y="105817"/>
                  <a:pt x="2952206" y="156754"/>
                </a:cubicBezTo>
                <a:cubicBezTo>
                  <a:pt x="2955546" y="170112"/>
                  <a:pt x="2961486" y="182703"/>
                  <a:pt x="2965269" y="195943"/>
                </a:cubicBezTo>
                <a:cubicBezTo>
                  <a:pt x="2970201" y="213205"/>
                  <a:pt x="2973978" y="230777"/>
                  <a:pt x="2978332" y="248194"/>
                </a:cubicBezTo>
                <a:cubicBezTo>
                  <a:pt x="2973978" y="387531"/>
                  <a:pt x="2970245" y="526889"/>
                  <a:pt x="2965269" y="666206"/>
                </a:cubicBezTo>
                <a:cubicBezTo>
                  <a:pt x="2949046" y="1120445"/>
                  <a:pt x="2977988" y="857166"/>
                  <a:pt x="2939143" y="1031966"/>
                </a:cubicBezTo>
                <a:cubicBezTo>
                  <a:pt x="2934327" y="1053640"/>
                  <a:pt x="2933876" y="1076491"/>
                  <a:pt x="2926080" y="1097280"/>
                </a:cubicBezTo>
                <a:cubicBezTo>
                  <a:pt x="2920567" y="1111980"/>
                  <a:pt x="2908275" y="1123156"/>
                  <a:pt x="2899954" y="1136469"/>
                </a:cubicBezTo>
                <a:cubicBezTo>
                  <a:pt x="2886498" y="1157999"/>
                  <a:pt x="2872121" y="1179074"/>
                  <a:pt x="2860766" y="1201783"/>
                </a:cubicBezTo>
                <a:cubicBezTo>
                  <a:pt x="2840347" y="1242620"/>
                  <a:pt x="2855554" y="1252450"/>
                  <a:pt x="2821577" y="1293223"/>
                </a:cubicBezTo>
                <a:cubicBezTo>
                  <a:pt x="2811527" y="1305284"/>
                  <a:pt x="2795452" y="1310640"/>
                  <a:pt x="2782389" y="1319349"/>
                </a:cubicBezTo>
                <a:cubicBezTo>
                  <a:pt x="2756512" y="1422856"/>
                  <a:pt x="2785211" y="1319846"/>
                  <a:pt x="2730137" y="1463040"/>
                </a:cubicBezTo>
                <a:cubicBezTo>
                  <a:pt x="2710058" y="1515246"/>
                  <a:pt x="2693080" y="1579680"/>
                  <a:pt x="2677886" y="1632857"/>
                </a:cubicBezTo>
                <a:cubicBezTo>
                  <a:pt x="2666250" y="1947037"/>
                  <a:pt x="2649417" y="1890778"/>
                  <a:pt x="2677886" y="2090057"/>
                </a:cubicBezTo>
                <a:cubicBezTo>
                  <a:pt x="2681632" y="2116277"/>
                  <a:pt x="2680762" y="2143985"/>
                  <a:pt x="2690949" y="2168434"/>
                </a:cubicBezTo>
                <a:cubicBezTo>
                  <a:pt x="2703026" y="2197418"/>
                  <a:pt x="2743200" y="2246811"/>
                  <a:pt x="2743200" y="2246811"/>
                </a:cubicBezTo>
                <a:cubicBezTo>
                  <a:pt x="2744942" y="2253780"/>
                  <a:pt x="2761829" y="2327006"/>
                  <a:pt x="2769326" y="2338251"/>
                </a:cubicBezTo>
                <a:cubicBezTo>
                  <a:pt x="2779573" y="2353622"/>
                  <a:pt x="2796492" y="2363414"/>
                  <a:pt x="2808514" y="2377440"/>
                </a:cubicBezTo>
                <a:cubicBezTo>
                  <a:pt x="2822683" y="2393970"/>
                  <a:pt x="2835626" y="2411576"/>
                  <a:pt x="2847703" y="2429691"/>
                </a:cubicBezTo>
                <a:cubicBezTo>
                  <a:pt x="2870489" y="2463870"/>
                  <a:pt x="2890963" y="2499538"/>
                  <a:pt x="2913017" y="2534194"/>
                </a:cubicBezTo>
                <a:cubicBezTo>
                  <a:pt x="2921446" y="2547439"/>
                  <a:pt x="2930434" y="2560320"/>
                  <a:pt x="2939143" y="2573383"/>
                </a:cubicBezTo>
                <a:lnTo>
                  <a:pt x="2991394" y="2651760"/>
                </a:lnTo>
                <a:cubicBezTo>
                  <a:pt x="3002195" y="2667963"/>
                  <a:pt x="3007859" y="2687104"/>
                  <a:pt x="3017520" y="2704011"/>
                </a:cubicBezTo>
                <a:cubicBezTo>
                  <a:pt x="3025309" y="2717642"/>
                  <a:pt x="3034937" y="2730137"/>
                  <a:pt x="3043646" y="2743200"/>
                </a:cubicBezTo>
                <a:cubicBezTo>
                  <a:pt x="3048000" y="2769326"/>
                  <a:pt x="3051515" y="2795605"/>
                  <a:pt x="3056709" y="2821577"/>
                </a:cubicBezTo>
                <a:cubicBezTo>
                  <a:pt x="3060230" y="2839182"/>
                  <a:pt x="3066251" y="2856224"/>
                  <a:pt x="3069772" y="2873829"/>
                </a:cubicBezTo>
                <a:cubicBezTo>
                  <a:pt x="3092761" y="2988778"/>
                  <a:pt x="3070474" y="2915127"/>
                  <a:pt x="3095897" y="2991394"/>
                </a:cubicBezTo>
                <a:cubicBezTo>
                  <a:pt x="3091543" y="3043646"/>
                  <a:pt x="3094208" y="3096965"/>
                  <a:pt x="3082834" y="3148149"/>
                </a:cubicBezTo>
                <a:cubicBezTo>
                  <a:pt x="3076498" y="3176663"/>
                  <a:pt x="3055509" y="3199834"/>
                  <a:pt x="3043646" y="3226526"/>
                </a:cubicBezTo>
                <a:cubicBezTo>
                  <a:pt x="3038054" y="3239109"/>
                  <a:pt x="3037176" y="3253626"/>
                  <a:pt x="3030583" y="3265714"/>
                </a:cubicBezTo>
                <a:cubicBezTo>
                  <a:pt x="3008490" y="3306217"/>
                  <a:pt x="2968356" y="3365586"/>
                  <a:pt x="2939143" y="3409406"/>
                </a:cubicBezTo>
                <a:cubicBezTo>
                  <a:pt x="2931505" y="3420863"/>
                  <a:pt x="2913017" y="3418115"/>
                  <a:pt x="2899954" y="3422469"/>
                </a:cubicBezTo>
                <a:cubicBezTo>
                  <a:pt x="2869474" y="3448595"/>
                  <a:pt x="2844420" y="3482893"/>
                  <a:pt x="2808514" y="3500846"/>
                </a:cubicBezTo>
                <a:cubicBezTo>
                  <a:pt x="2720994" y="3544606"/>
                  <a:pt x="2625814" y="3570991"/>
                  <a:pt x="2534194" y="3605349"/>
                </a:cubicBezTo>
                <a:cubicBezTo>
                  <a:pt x="2486474" y="3623244"/>
                  <a:pt x="2440775" y="3649221"/>
                  <a:pt x="2390503" y="3657600"/>
                </a:cubicBezTo>
                <a:cubicBezTo>
                  <a:pt x="2294417" y="3673615"/>
                  <a:pt x="2337821" y="3664239"/>
                  <a:pt x="2259874" y="3683726"/>
                </a:cubicBezTo>
                <a:lnTo>
                  <a:pt x="1449977" y="3657600"/>
                </a:lnTo>
                <a:cubicBezTo>
                  <a:pt x="1436222" y="3656965"/>
                  <a:pt x="1424291" y="3647237"/>
                  <a:pt x="1410789" y="3644537"/>
                </a:cubicBezTo>
                <a:cubicBezTo>
                  <a:pt x="1380597" y="3638499"/>
                  <a:pt x="1349642" y="3636982"/>
                  <a:pt x="1319349" y="3631474"/>
                </a:cubicBezTo>
                <a:cubicBezTo>
                  <a:pt x="1253816" y="3619559"/>
                  <a:pt x="1188939" y="3604201"/>
                  <a:pt x="1123406" y="3592286"/>
                </a:cubicBezTo>
                <a:cubicBezTo>
                  <a:pt x="1045229" y="3578072"/>
                  <a:pt x="888274" y="3553097"/>
                  <a:pt x="888274" y="3553097"/>
                </a:cubicBezTo>
                <a:cubicBezTo>
                  <a:pt x="849086" y="3531326"/>
                  <a:pt x="811914" y="3505442"/>
                  <a:pt x="770709" y="3487783"/>
                </a:cubicBezTo>
                <a:cubicBezTo>
                  <a:pt x="720084" y="3466087"/>
                  <a:pt x="665287" y="3455494"/>
                  <a:pt x="613954" y="3435531"/>
                </a:cubicBezTo>
                <a:cubicBezTo>
                  <a:pt x="586731" y="3424944"/>
                  <a:pt x="561703" y="3409406"/>
                  <a:pt x="535577" y="3396343"/>
                </a:cubicBezTo>
                <a:cubicBezTo>
                  <a:pt x="489461" y="3342541"/>
                  <a:pt x="362502" y="3205311"/>
                  <a:pt x="313509" y="3122023"/>
                </a:cubicBezTo>
                <a:cubicBezTo>
                  <a:pt x="263520" y="3037042"/>
                  <a:pt x="206084" y="2893138"/>
                  <a:pt x="169817" y="2808514"/>
                </a:cubicBezTo>
                <a:cubicBezTo>
                  <a:pt x="53644" y="2537442"/>
                  <a:pt x="196040" y="2876689"/>
                  <a:pt x="104503" y="2638697"/>
                </a:cubicBezTo>
                <a:cubicBezTo>
                  <a:pt x="92599" y="2607746"/>
                  <a:pt x="76467" y="2578486"/>
                  <a:pt x="65314" y="2547257"/>
                </a:cubicBezTo>
                <a:cubicBezTo>
                  <a:pt x="54652" y="2517404"/>
                  <a:pt x="48511" y="2486115"/>
                  <a:pt x="39189" y="2455817"/>
                </a:cubicBezTo>
                <a:cubicBezTo>
                  <a:pt x="15826" y="2379888"/>
                  <a:pt x="23313" y="2397940"/>
                  <a:pt x="0" y="2351314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2428860" y="57148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4283968" y="1695167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altLang="zh-TW" sz="8000" b="1" dirty="0" smtClean="0"/>
              <a:t>M</a:t>
            </a:r>
            <a:r>
              <a:rPr lang="en-US" altLang="zh-TW" sz="3600" dirty="0" smtClean="0"/>
              <a:t>inimum Cost</a:t>
            </a:r>
            <a:endParaRPr lang="zh-TW" altLang="en-US" sz="36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2627784" y="243018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花費最小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2411760" y="3717032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/>
              <a:t>且包含所有點</a:t>
            </a:r>
            <a:endParaRPr lang="zh-TW" altLang="en-US" sz="2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2938269" y="486916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/>
              <a:t>的樹</a:t>
            </a:r>
            <a:endParaRPr lang="zh-TW" altLang="en-US" sz="2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678914" y="994441"/>
            <a:ext cx="34563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一張圖的</a:t>
            </a:r>
            <a:r>
              <a:rPr lang="en-US" altLang="zh-TW" sz="2800" dirty="0" smtClean="0"/>
              <a:t>MST</a:t>
            </a:r>
            <a:r>
              <a:rPr lang="zh-TW" altLang="en-US" sz="2800" dirty="0" smtClean="0"/>
              <a:t>就是</a:t>
            </a:r>
            <a:r>
              <a:rPr lang="en-US" altLang="zh-TW" sz="2800" dirty="0" smtClean="0"/>
              <a:t>…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4427984" y="305531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8000" b="1" dirty="0" smtClean="0"/>
              <a:t>S</a:t>
            </a:r>
            <a:r>
              <a:rPr lang="en-US" altLang="zh-TW" sz="3600" dirty="0" smtClean="0"/>
              <a:t>panning</a:t>
            </a:r>
            <a:endParaRPr lang="zh-TW" altLang="en-US" sz="3600" dirty="0"/>
          </a:p>
        </p:txBody>
      </p:sp>
      <p:sp>
        <p:nvSpPr>
          <p:cNvPr id="11" name="矩形 10"/>
          <p:cNvSpPr/>
          <p:nvPr/>
        </p:nvSpPr>
        <p:spPr>
          <a:xfrm>
            <a:off x="4413900" y="4437112"/>
            <a:ext cx="14542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 </a:t>
            </a:r>
            <a:r>
              <a:rPr lang="en-US" altLang="zh-TW" sz="7200" b="1" dirty="0"/>
              <a:t>T</a:t>
            </a:r>
            <a:r>
              <a:rPr lang="en-US" altLang="zh-TW" sz="3200" dirty="0"/>
              <a:t>ree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8906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/>
              <a:t>範例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932363" y="3357563"/>
            <a:ext cx="36131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400" dirty="0"/>
              <a:t>所有的點都</a:t>
            </a:r>
            <a:r>
              <a:rPr lang="zh-TW" altLang="en-US" sz="2400" dirty="0" smtClean="0"/>
              <a:t>加入正確聯盟</a:t>
            </a:r>
            <a:r>
              <a:rPr lang="zh-TW" altLang="en-US" sz="2400" dirty="0"/>
              <a:t>之後，就做完了！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graphicFrame>
        <p:nvGraphicFramePr>
          <p:cNvPr id="28" name="表格 27"/>
          <p:cNvGraphicFramePr>
            <a:graphicFrameLocks noGrp="1"/>
          </p:cNvGraphicFramePr>
          <p:nvPr/>
        </p:nvGraphicFramePr>
        <p:xfrm>
          <a:off x="2428860" y="92867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40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演算法描述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zh-TW" altLang="en-US" sz="2800" dirty="0" smtClean="0"/>
              <a:t>初始化，開一個陣列存放正確聯盟到各個點的最近距離</a:t>
            </a:r>
            <a:endParaRPr lang="en-US" altLang="zh-TW" sz="2800" dirty="0" smtClean="0"/>
          </a:p>
          <a:p>
            <a:pPr marL="609600" indent="-609600">
              <a:buFontTx/>
              <a:buAutoNum type="arabicPeriod"/>
            </a:pPr>
            <a:r>
              <a:rPr lang="zh-TW" altLang="en-US" sz="2800" dirty="0" smtClean="0"/>
              <a:t>將</a:t>
            </a:r>
            <a:r>
              <a:rPr lang="zh-TW" altLang="en-US" sz="2800" dirty="0"/>
              <a:t>第一個點無條件</a:t>
            </a:r>
            <a:r>
              <a:rPr lang="zh-TW" altLang="en-US" sz="2800" dirty="0" smtClean="0"/>
              <a:t>加入正確聯盟</a:t>
            </a:r>
            <a:endParaRPr lang="zh-TW" altLang="en-US" sz="2800" dirty="0"/>
          </a:p>
          <a:p>
            <a:pPr marL="609600" indent="-609600">
              <a:buFontTx/>
              <a:buAutoNum type="arabicPeriod"/>
            </a:pPr>
            <a:r>
              <a:rPr kumimoji="0" lang="zh-TW" altLang="en-US" sz="2800" dirty="0" smtClean="0"/>
              <a:t>每次</a:t>
            </a:r>
            <a:r>
              <a:rPr kumimoji="0" lang="zh-TW" altLang="en-US" sz="2800" dirty="0"/>
              <a:t>都找目前</a:t>
            </a:r>
            <a:r>
              <a:rPr kumimoji="0" lang="zh-TW" altLang="en-US" sz="2800" dirty="0" smtClean="0"/>
              <a:t>距離</a:t>
            </a:r>
            <a:r>
              <a:rPr lang="zh-TW" altLang="en-US" sz="2800" dirty="0" smtClean="0"/>
              <a:t>正確</a:t>
            </a:r>
            <a:r>
              <a:rPr kumimoji="0" lang="zh-TW" altLang="en-US" sz="2800" dirty="0" smtClean="0"/>
              <a:t>聯盟</a:t>
            </a:r>
            <a:r>
              <a:rPr kumimoji="0" lang="zh-TW" altLang="en-US" sz="2800" dirty="0"/>
              <a:t>最近的點，將之</a:t>
            </a:r>
            <a:r>
              <a:rPr kumimoji="0" lang="zh-TW" altLang="en-US" sz="2800" dirty="0" smtClean="0"/>
              <a:t>加入</a:t>
            </a:r>
            <a:r>
              <a:rPr lang="zh-TW" altLang="en-US" sz="2800" dirty="0" smtClean="0"/>
              <a:t>正確</a:t>
            </a:r>
            <a:r>
              <a:rPr kumimoji="0" lang="zh-TW" altLang="en-US" sz="2800" dirty="0" smtClean="0"/>
              <a:t>聯盟</a:t>
            </a:r>
            <a:endParaRPr kumimoji="0" lang="zh-TW" altLang="en-US" sz="2800" dirty="0"/>
          </a:p>
          <a:p>
            <a:pPr marL="609600" indent="-609600">
              <a:buFontTx/>
              <a:buAutoNum type="arabicPeriod"/>
            </a:pPr>
            <a:r>
              <a:rPr kumimoji="0" lang="zh-TW" altLang="en-US" sz="2800" dirty="0"/>
              <a:t>更新因該點而</a:t>
            </a:r>
            <a:r>
              <a:rPr kumimoji="0" lang="zh-TW" altLang="en-US" sz="2800" dirty="0" smtClean="0"/>
              <a:t>使得</a:t>
            </a:r>
            <a:r>
              <a:rPr lang="zh-TW" altLang="en-US" sz="2800" dirty="0" smtClean="0"/>
              <a:t>正確</a:t>
            </a:r>
            <a:r>
              <a:rPr kumimoji="0" lang="zh-TW" altLang="en-US" sz="2800" dirty="0" smtClean="0"/>
              <a:t>聯盟</a:t>
            </a:r>
            <a:r>
              <a:rPr kumimoji="0" lang="zh-TW" altLang="en-US" sz="2800" dirty="0"/>
              <a:t>到其距離更近的點 </a:t>
            </a:r>
            <a:r>
              <a:rPr kumimoji="0" lang="en-US" altLang="zh-TW" sz="2400" dirty="0">
                <a:solidFill>
                  <a:schemeClr val="accent2"/>
                </a:solidFill>
              </a:rPr>
              <a:t>(</a:t>
            </a:r>
            <a:r>
              <a:rPr kumimoji="0" lang="zh-TW" altLang="en-US" sz="2400" dirty="0">
                <a:solidFill>
                  <a:schemeClr val="accent2"/>
                </a:solidFill>
              </a:rPr>
              <a:t>前提是此點還沒有被走過且新加進去的點有路可到此點</a:t>
            </a:r>
            <a:r>
              <a:rPr kumimoji="0" lang="en-US" altLang="zh-TW" sz="2400" dirty="0">
                <a:solidFill>
                  <a:schemeClr val="accent2"/>
                </a:solidFill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kumimoji="0" lang="zh-TW" altLang="en-US" sz="2800" dirty="0"/>
              <a:t>重複</a:t>
            </a:r>
            <a:r>
              <a:rPr kumimoji="0" lang="en-US" altLang="zh-TW" sz="2800" dirty="0"/>
              <a:t>3 &amp; 4 </a:t>
            </a:r>
            <a:r>
              <a:rPr kumimoji="0" lang="zh-TW" altLang="en-US" sz="2800" dirty="0"/>
              <a:t>直到所有的點都</a:t>
            </a:r>
            <a:r>
              <a:rPr kumimoji="0" lang="zh-TW" altLang="en-US" sz="2800" dirty="0" smtClean="0"/>
              <a:t>加入</a:t>
            </a:r>
            <a:r>
              <a:rPr lang="zh-TW" altLang="en-US" sz="2800" dirty="0" smtClean="0"/>
              <a:t>正確</a:t>
            </a:r>
            <a:r>
              <a:rPr kumimoji="0" lang="zh-TW" altLang="en-US" sz="2800" dirty="0" smtClean="0"/>
              <a:t>聯盟</a:t>
            </a:r>
            <a:endParaRPr kumimoji="0" lang="zh-TW" altLang="en-US" sz="2800" dirty="0"/>
          </a:p>
          <a:p>
            <a:pPr marL="609600" indent="-609600">
              <a:buFontTx/>
              <a:buAutoNum type="arabicPeriod"/>
            </a:pPr>
            <a:endParaRPr kumimoji="0" lang="en-US" altLang="zh-TW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其他一些處理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0" lang="zh-TW" altLang="en-US" dirty="0"/>
              <a:t>要知道總花費</a:t>
            </a:r>
            <a:r>
              <a:rPr kumimoji="0" lang="zh-TW" altLang="en-US" dirty="0" smtClean="0"/>
              <a:t>？</a:t>
            </a:r>
            <a:endParaRPr lang="en-US" altLang="zh-TW" dirty="0"/>
          </a:p>
          <a:p>
            <a:pPr marL="457200" lvl="1" indent="0">
              <a:buNone/>
            </a:pPr>
            <a:r>
              <a:rPr kumimoji="0" lang="zh-TW" altLang="en-US" dirty="0" smtClean="0">
                <a:solidFill>
                  <a:schemeClr val="accent2"/>
                </a:solidFill>
              </a:rPr>
              <a:t>開</a:t>
            </a:r>
            <a:r>
              <a:rPr kumimoji="0" lang="zh-TW" altLang="en-US" dirty="0">
                <a:solidFill>
                  <a:schemeClr val="accent2"/>
                </a:solidFill>
              </a:rPr>
              <a:t>一個變數，邊做的時候就邊計算</a:t>
            </a:r>
            <a:br>
              <a:rPr kumimoji="0" lang="zh-TW" altLang="en-US" dirty="0">
                <a:solidFill>
                  <a:schemeClr val="accent2"/>
                </a:solidFill>
              </a:rPr>
            </a:br>
            <a:endParaRPr kumimoji="0" lang="en-US" altLang="zh-TW" dirty="0" smtClean="0">
              <a:solidFill>
                <a:schemeClr val="accent2"/>
              </a:solidFill>
            </a:endParaRPr>
          </a:p>
          <a:p>
            <a:r>
              <a:rPr kumimoji="0" lang="zh-TW" altLang="en-US" dirty="0" smtClean="0"/>
              <a:t>要知道選了那些邊？</a:t>
            </a:r>
            <a:endParaRPr lang="en-US" altLang="zh-TW" dirty="0" smtClean="0"/>
          </a:p>
          <a:p>
            <a:pPr marL="457200" lvl="1" indent="0">
              <a:buNone/>
            </a:pPr>
            <a:r>
              <a:rPr kumimoji="0" lang="zh-TW" altLang="en-US" dirty="0" smtClean="0">
                <a:solidFill>
                  <a:schemeClr val="accent2"/>
                </a:solidFill>
              </a:rPr>
              <a:t>開一個陣列，紀錄每個點是透過誰加入正確聯盟</a:t>
            </a:r>
            <a:endParaRPr kumimoji="0" lang="en-US" altLang="zh-TW" dirty="0" smtClean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endParaRPr kumimoji="0" lang="zh-TW" altLang="en-US" dirty="0">
              <a:solidFill>
                <a:schemeClr val="accent2"/>
              </a:solidFill>
            </a:endParaRPr>
          </a:p>
          <a:p>
            <a:r>
              <a:rPr lang="zh-TW" altLang="en-US" dirty="0"/>
              <a:t>要知道是哪些路有通，並依序印</a:t>
            </a:r>
            <a:r>
              <a:rPr lang="zh-TW" altLang="en-US" dirty="0" smtClean="0"/>
              <a:t>出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>
                <a:solidFill>
                  <a:schemeClr val="accent2"/>
                </a:solidFill>
              </a:rPr>
              <a:t>改用一個</a:t>
            </a:r>
            <a:r>
              <a:rPr lang="zh-TW" altLang="en-US" dirty="0">
                <a:solidFill>
                  <a:schemeClr val="accent2"/>
                </a:solidFill>
              </a:rPr>
              <a:t>鄰接矩陣紀錄，邊做的時候邊把有通的路標起來，最後用</a:t>
            </a:r>
            <a:r>
              <a:rPr lang="en-US" altLang="zh-TW" dirty="0">
                <a:solidFill>
                  <a:schemeClr val="accent2"/>
                </a:solidFill>
              </a:rPr>
              <a:t>DFS</a:t>
            </a:r>
            <a:r>
              <a:rPr lang="zh-TW" altLang="en-US" dirty="0">
                <a:solidFill>
                  <a:schemeClr val="accent2"/>
                </a:solidFill>
              </a:rPr>
              <a:t>跑一次即可</a:t>
            </a:r>
            <a:endParaRPr kumimoji="0" lang="zh-TW" altLang="en-US" dirty="0">
              <a:solidFill>
                <a:schemeClr val="accent2"/>
              </a:solidFill>
            </a:endParaRPr>
          </a:p>
          <a:p>
            <a:endParaRPr kumimoji="0" lang="en-US" altLang="zh-TW" dirty="0" smtClean="0"/>
          </a:p>
          <a:p>
            <a:r>
              <a:rPr kumimoji="0" lang="zh-TW" altLang="en-US" dirty="0" smtClean="0"/>
              <a:t>在</a:t>
            </a:r>
            <a:r>
              <a:rPr kumimoji="0" lang="zh-TW" altLang="en-US" dirty="0"/>
              <a:t>邊很少時，更快的方法找最小值</a:t>
            </a:r>
            <a:r>
              <a:rPr kumimoji="0" lang="zh-TW" altLang="en-US" dirty="0" smtClean="0"/>
              <a:t>？</a:t>
            </a:r>
            <a:endParaRPr kumimoji="0" lang="en-US" altLang="zh-TW" dirty="0" smtClean="0"/>
          </a:p>
          <a:p>
            <a:pPr marL="457200" lvl="1" indent="0">
              <a:buNone/>
            </a:pPr>
            <a:r>
              <a:rPr lang="zh-TW" altLang="en-US" dirty="0">
                <a:solidFill>
                  <a:schemeClr val="accent2"/>
                </a:solidFill>
              </a:rPr>
              <a:t>鄰接串列</a:t>
            </a:r>
            <a:r>
              <a:rPr lang="en-US" altLang="zh-TW" dirty="0">
                <a:solidFill>
                  <a:schemeClr val="accent2"/>
                </a:solidFill>
              </a:rPr>
              <a:t>+</a:t>
            </a:r>
            <a:r>
              <a:rPr kumimoji="0" lang="en-US" altLang="zh-TW" dirty="0" smtClean="0">
                <a:solidFill>
                  <a:schemeClr val="accent2"/>
                </a:solidFill>
              </a:rPr>
              <a:t>Minimum Heap</a:t>
            </a:r>
            <a:endParaRPr kumimoji="0" lang="en-US" altLang="zh-TW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另外要注意的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有可能存在不連通的點</a:t>
            </a:r>
            <a:r>
              <a:rPr lang="en-US" altLang="zh-TW" sz="2800" dirty="0"/>
              <a:t>(</a:t>
            </a:r>
            <a:r>
              <a:rPr lang="zh-TW" altLang="en-US" sz="2800" dirty="0"/>
              <a:t>要注意是否有說為連通圖</a:t>
            </a:r>
            <a:r>
              <a:rPr lang="en-US" altLang="zh-TW" sz="2800" dirty="0"/>
              <a:t>)</a:t>
            </a:r>
          </a:p>
          <a:p>
            <a:r>
              <a:rPr lang="zh-TW" altLang="en-US" sz="2800" dirty="0"/>
              <a:t>有可能會有多重邊</a:t>
            </a:r>
            <a:r>
              <a:rPr lang="en-US" altLang="zh-TW" sz="2800" dirty="0"/>
              <a:t>(</a:t>
            </a:r>
            <a:r>
              <a:rPr lang="zh-TW" altLang="en-US" sz="2800" dirty="0"/>
              <a:t>要看題目敘述，是否有說是簡單圖或兩個點之間只有一條路</a:t>
            </a:r>
            <a:r>
              <a:rPr lang="en-US" altLang="zh-TW" sz="2800" dirty="0"/>
              <a:t>)</a:t>
            </a:r>
            <a:r>
              <a:rPr lang="zh-TW" altLang="en-US" sz="2800" dirty="0"/>
              <a:t>，如果有多重邊只要留下</a:t>
            </a:r>
            <a:r>
              <a:rPr lang="en-US" altLang="zh-TW" sz="2800" dirty="0"/>
              <a:t>cost</a:t>
            </a:r>
            <a:r>
              <a:rPr lang="zh-TW" altLang="en-US" sz="2800" dirty="0"/>
              <a:t>最小的邊</a:t>
            </a:r>
            <a:r>
              <a:rPr lang="zh-TW" altLang="en-US" sz="2800" dirty="0" smtClean="0"/>
              <a:t>即可</a:t>
            </a:r>
            <a:endParaRPr lang="en-US" altLang="zh-TW" sz="2800" dirty="0" smtClean="0"/>
          </a:p>
          <a:p>
            <a:r>
              <a:rPr lang="zh-TW" altLang="en-US" sz="2800" dirty="0" smtClean="0"/>
              <a:t>整個複雜度是</a:t>
            </a:r>
            <a:r>
              <a:rPr lang="en-US" altLang="zh-TW" sz="2800" dirty="0" smtClean="0"/>
              <a:t>O(V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，用鄰接串列</a:t>
            </a:r>
            <a:r>
              <a:rPr lang="en-US" altLang="zh-TW" sz="2800" dirty="0" smtClean="0"/>
              <a:t>&amp;Heap</a:t>
            </a:r>
            <a:r>
              <a:rPr lang="zh-TW" altLang="en-US" sz="2800" dirty="0" smtClean="0"/>
              <a:t>可加速到</a:t>
            </a:r>
            <a:r>
              <a:rPr lang="en-US" altLang="zh-TW" sz="2800" dirty="0" smtClean="0"/>
              <a:t>O((V+E)</a:t>
            </a:r>
            <a:r>
              <a:rPr lang="en-US" altLang="zh-TW" sz="2800" dirty="0" err="1" smtClean="0"/>
              <a:t>lgV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07504" y="548680"/>
            <a:ext cx="9110186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#include &lt;</a:t>
            </a:r>
            <a:r>
              <a:rPr lang="en-US" altLang="zh-TW" sz="1400" b="1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string.h</a:t>
            </a:r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&gt;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為了用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function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所以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要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include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#define INF 2147483647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的最大值做為無限大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graph[N][N];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假設我們有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個點。這裡存的是邊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i,j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的花費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無向邊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沒有邊時的花費就是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cost[N];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記錄目前要把第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個點加入正確聯盟所需要的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花費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last[N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記錄第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個點是透過誰加入了正確聯盟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等於是存在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edge(last[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], 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))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[N];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記錄是否已經加入了正確聯盟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記錄已經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加入正確聯盟的點的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個數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total_cost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記錄總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花費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init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初始化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會把整塊記憶體空間都填上零，有歸零作用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但不能用來歸成除了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和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-1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之外的其他值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。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0,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sizeof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));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last = -1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代表自己就是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root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，一開始所有點都是自己的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root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(last, -1,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sizeof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(last));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以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idx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=0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的點作為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root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開始看花費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cost[0] = 0;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[0] = 1;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1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cost[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graph[0][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如果有邊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cost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就會是該條邊，反之則會是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cost[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!= INF ) 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last[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0;       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1;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一開始只有一個點在正確聯盟裡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437760" y="960120"/>
              <a:ext cx="5956920" cy="539532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400" y="950760"/>
                <a:ext cx="5975640" cy="541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617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16632"/>
            <a:ext cx="914501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prim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min;             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用來存這一輪找到的花費最小值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用來存這一輪找到花費最小的是哪個點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while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) 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如果小於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代表還沒找完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min = INF;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初始化成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INF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，用來找最小值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-1;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初始化成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-1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，之後用來判別有沒有找到新的可用的點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1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跑過所有點，找最小值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== 1 )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已經在正確聯盟裡就不考慮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continue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cost[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&lt; min ){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 = cost[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}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== -1 )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break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如果沒找到代表此圖找不到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spanning tree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1;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標記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這個點進入了正確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聯盟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total_cost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+= cost[</a:t>
            </a:r>
            <a:r>
              <a:rPr lang="en-US" altLang="zh-TW" sz="14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加上加入這個點的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cost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++;      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fin_cnt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增加一，代表多了一個點已經確定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看看還沒有被選的點，有沒有點能夠透過</a:t>
            </a:r>
            <a:r>
              <a:rPr lang="en-US" altLang="zh-TW" sz="1400" dirty="0" err="1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這個點而更近的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1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</a:p>
          <a:p>
            <a:r>
              <a:rPr lang="zh-TW" altLang="en-US" sz="1400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== 1 )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continue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被選過的就跳過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graph[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&lt; cost[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){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有更近就更新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last[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    cost[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graph[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min_idx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];   </a:t>
            </a: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 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}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zh-TW" altLang="en-US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筆跡 2"/>
              <p14:cNvContentPartPr/>
              <p14:nvPr/>
            </p14:nvContentPartPr>
            <p14:xfrm>
              <a:off x="111240" y="1077840"/>
              <a:ext cx="4774680" cy="5323320"/>
            </p14:xfrm>
          </p:contentPart>
        </mc:Choice>
        <mc:Fallback>
          <p:pic>
            <p:nvPicPr>
              <p:cNvPr id="3" name="筆跡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880" y="1068480"/>
                <a:ext cx="4793400" cy="534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014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9064" y="3337560"/>
            <a:ext cx="7929150" cy="2301240"/>
          </a:xfrm>
        </p:spPr>
        <p:txBody>
          <a:bodyPr vert="horz" lIns="45720" rIns="45720" anchor="t">
            <a:normAutofit/>
          </a:bodyPr>
          <a:lstStyle/>
          <a:p>
            <a:pPr algn="l"/>
            <a:r>
              <a:rPr altLang="zh-TW" sz="4400" dirty="0"/>
              <a:t>Algorithm II: </a:t>
            </a:r>
            <a:r>
              <a:rPr altLang="zh-TW" sz="4400" dirty="0" smtClean="0"/>
              <a:t/>
            </a:r>
            <a:br>
              <a:rPr altLang="zh-TW" sz="4400" dirty="0" smtClean="0"/>
            </a:br>
            <a:r>
              <a:rPr altLang="zh-TW" sz="4400" dirty="0" smtClean="0"/>
              <a:t>	Kruskal’s </a:t>
            </a:r>
            <a:r>
              <a:rPr altLang="zh-TW" sz="4400" dirty="0"/>
              <a:t>Algorithm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err="1">
                <a:latin typeface="+mn-lt"/>
              </a:rPr>
              <a:t>Kruskal’s</a:t>
            </a:r>
            <a:r>
              <a:rPr lang="en-US" altLang="zh-TW" sz="5400" dirty="0">
                <a:latin typeface="+mn-lt"/>
              </a:rPr>
              <a:t> Algorithm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sz="2800" dirty="0"/>
              <a:t>一樣是</a:t>
            </a:r>
            <a:r>
              <a:rPr lang="en-US" altLang="zh-TW" sz="2800" dirty="0"/>
              <a:t>Greedy</a:t>
            </a:r>
          </a:p>
          <a:p>
            <a:pPr>
              <a:lnSpc>
                <a:spcPct val="90000"/>
              </a:lnSpc>
            </a:pPr>
            <a:r>
              <a:rPr lang="zh-TW" altLang="en-US" sz="2800" dirty="0"/>
              <a:t>用到剛剛從小到大排序抓較小的方法</a:t>
            </a:r>
          </a:p>
          <a:p>
            <a:pPr>
              <a:lnSpc>
                <a:spcPct val="90000"/>
              </a:lnSpc>
            </a:pPr>
            <a:r>
              <a:rPr lang="zh-TW" altLang="en-US" sz="2800" dirty="0"/>
              <a:t>以邊為主體：</a:t>
            </a:r>
            <a:br>
              <a:rPr lang="zh-TW" altLang="en-US" sz="2800" dirty="0"/>
            </a:br>
            <a:r>
              <a:rPr lang="zh-TW" altLang="en-US" sz="2800" dirty="0"/>
              <a:t>對於每條邊，紀錄起點、終點、花費</a:t>
            </a:r>
          </a:p>
          <a:p>
            <a:pPr>
              <a:lnSpc>
                <a:spcPct val="90000"/>
              </a:lnSpc>
            </a:pPr>
            <a:r>
              <a:rPr lang="zh-TW" altLang="en-US" sz="2800" dirty="0"/>
              <a:t>先將邊依照</a:t>
            </a:r>
            <a:r>
              <a:rPr lang="en-US" altLang="zh-TW" sz="2800" dirty="0"/>
              <a:t>cost</a:t>
            </a:r>
            <a:r>
              <a:rPr lang="zh-TW" altLang="en-US" sz="2800" dirty="0"/>
              <a:t>排序，由小到大一條一條做，在選時判斷：如果會造成</a:t>
            </a:r>
            <a:r>
              <a:rPr lang="en-US" altLang="zh-TW" sz="2800" dirty="0"/>
              <a:t>Cycle</a:t>
            </a:r>
            <a:r>
              <a:rPr lang="zh-TW" altLang="en-US" sz="2800" dirty="0"/>
              <a:t>就不選該條邊，並記錄每條邊有沒有被選到</a:t>
            </a:r>
          </a:p>
          <a:p>
            <a:pPr>
              <a:lnSpc>
                <a:spcPct val="90000"/>
              </a:lnSpc>
            </a:pPr>
            <a:r>
              <a:rPr kumimoji="0" lang="zh-TW" altLang="en-US" sz="2800" dirty="0"/>
              <a:t>可以想成許多的</a:t>
            </a:r>
            <a:r>
              <a:rPr kumimoji="0" lang="en-US" altLang="zh-TW" sz="2800" dirty="0"/>
              <a:t>MST</a:t>
            </a:r>
            <a:r>
              <a:rPr kumimoji="0" lang="zh-TW" altLang="en-US" sz="2800" dirty="0"/>
              <a:t>在做</a:t>
            </a:r>
            <a:r>
              <a:rPr kumimoji="0" lang="en-US" altLang="zh-TW" sz="2800" dirty="0"/>
              <a:t>Union</a:t>
            </a:r>
            <a:br>
              <a:rPr kumimoji="0" lang="en-US" altLang="zh-TW" sz="2800" dirty="0"/>
            </a:br>
            <a:r>
              <a:rPr kumimoji="0" lang="en-US" altLang="zh-TW" sz="2800" dirty="0">
                <a:sym typeface="Wingdings" pitchFamily="2" charset="2"/>
              </a:rPr>
              <a:t> </a:t>
            </a:r>
            <a:r>
              <a:rPr kumimoji="0" lang="zh-TW" altLang="en-US" sz="2800" dirty="0" smtClean="0">
                <a:sym typeface="Wingdings" pitchFamily="2" charset="2"/>
              </a:rPr>
              <a:t>用</a:t>
            </a:r>
            <a:r>
              <a:rPr kumimoji="0" lang="en-US" altLang="zh-TW" sz="2800" dirty="0" smtClean="0">
                <a:sym typeface="Wingdings" pitchFamily="2" charset="2"/>
              </a:rPr>
              <a:t>Disjoint Set </a:t>
            </a:r>
            <a:r>
              <a:rPr kumimoji="0" lang="zh-TW" altLang="en-US" sz="2800" dirty="0" smtClean="0">
                <a:sym typeface="Wingdings" pitchFamily="2" charset="2"/>
              </a:rPr>
              <a:t>來做</a:t>
            </a:r>
            <a:r>
              <a:rPr kumimoji="0" lang="en-US" altLang="zh-TW" sz="2800" dirty="0" smtClean="0">
                <a:sym typeface="Wingdings" pitchFamily="2" charset="2"/>
              </a:rPr>
              <a:t>Union-Find</a:t>
            </a:r>
            <a:r>
              <a:rPr kumimoji="0" lang="zh-TW" altLang="en-US" sz="2800" dirty="0" smtClean="0">
                <a:sym typeface="Wingdings" pitchFamily="2" charset="2"/>
              </a:rPr>
              <a:t>輔助之！</a:t>
            </a:r>
            <a:endParaRPr kumimoji="0" lang="zh-TW" altLang="en-US" sz="2800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kumimoji="0" lang="zh-TW" altLang="en-US" sz="2800" dirty="0" smtClean="0">
                <a:sym typeface="Wingdings" pitchFamily="2" charset="2"/>
              </a:rPr>
              <a:t>整體</a:t>
            </a:r>
            <a:r>
              <a:rPr kumimoji="0" lang="zh-TW" altLang="en-US" sz="2800" dirty="0">
                <a:sym typeface="Wingdings" pitchFamily="2" charset="2"/>
              </a:rPr>
              <a:t>時間複雜度是</a:t>
            </a:r>
            <a:r>
              <a:rPr kumimoji="0" lang="en-US" altLang="zh-TW" sz="2800" dirty="0">
                <a:sym typeface="Wingdings" pitchFamily="2" charset="2"/>
              </a:rPr>
              <a:t>O(</a:t>
            </a:r>
            <a:r>
              <a:rPr kumimoji="0" lang="en-US" altLang="zh-TW" sz="2800" dirty="0" err="1">
                <a:sym typeface="Wingdings" pitchFamily="2" charset="2"/>
              </a:rPr>
              <a:t>ElogE</a:t>
            </a:r>
            <a:r>
              <a:rPr kumimoji="0" lang="en-US" altLang="zh-TW" sz="2800" dirty="0" smtClean="0">
                <a:sym typeface="Wingdings" pitchFamily="2" charset="2"/>
              </a:rPr>
              <a:t>)</a:t>
            </a:r>
            <a:endParaRPr kumimoji="0" lang="en-US" altLang="zh-TW" sz="28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805" name="Oval 13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3807" name="Oval 15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3808" name="Oval 16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33823" name="Group 31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22" name="Text Box 30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3824" name="Group 32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3833" name="Group 41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33828" name="Line 3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29" name="Text Box 3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3834" name="Group 42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33835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36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3837" name="Group 45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33838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39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33840" name="Group 48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33841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42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33843" name="Group 51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33844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45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33846" name="Group 54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33847" name="Line 55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48" name="Text Box 56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33849" name="Group 57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33850" name="Line 58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51" name="Text Box 59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dirty="0"/>
                <a:t>100</a:t>
              </a:r>
            </a:p>
          </p:txBody>
        </p:sp>
      </p:grpSp>
      <p:sp>
        <p:nvSpPr>
          <p:cNvPr id="33852" name="Text Box 60"/>
          <p:cNvSpPr txBox="1">
            <a:spLocks noChangeArrowheads="1"/>
          </p:cNvSpPr>
          <p:nvPr/>
        </p:nvSpPr>
        <p:spPr bwMode="auto">
          <a:xfrm>
            <a:off x="1403350" y="1700213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/>
              <a:t>先將所有邊從小到大排序好</a:t>
            </a:r>
          </a:p>
        </p:txBody>
      </p:sp>
      <p:sp>
        <p:nvSpPr>
          <p:cNvPr id="33853" name="Line 61"/>
          <p:cNvSpPr>
            <a:spLocks noChangeShapeType="1"/>
          </p:cNvSpPr>
          <p:nvPr/>
        </p:nvSpPr>
        <p:spPr bwMode="auto">
          <a:xfrm>
            <a:off x="5508625" y="2060575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56" name="表格 55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4829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4830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4831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4832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4833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34843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45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4846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48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4849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51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4852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34853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54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4855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34856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57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34858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34859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60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34861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34862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63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34864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34865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66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34867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34868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69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sp>
        <p:nvSpPr>
          <p:cNvPr id="34870" name="Text Box 54"/>
          <p:cNvSpPr txBox="1">
            <a:spLocks noChangeArrowheads="1"/>
          </p:cNvSpPr>
          <p:nvPr/>
        </p:nvSpPr>
        <p:spPr bwMode="auto">
          <a:xfrm>
            <a:off x="1547813" y="1557338"/>
            <a:ext cx="34179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/>
              <a:t>由小到大開始</a:t>
            </a:r>
            <a:r>
              <a:rPr lang="zh-TW" altLang="en-US" sz="2400" dirty="0"/>
              <a:t>做，</a:t>
            </a:r>
          </a:p>
          <a:p>
            <a:r>
              <a:rPr lang="zh-TW" altLang="en-US" sz="2400" dirty="0"/>
              <a:t>不會造成</a:t>
            </a:r>
            <a:r>
              <a:rPr lang="en-US" altLang="zh-TW" sz="2400" dirty="0"/>
              <a:t>Cycle</a:t>
            </a:r>
            <a:r>
              <a:rPr lang="zh-TW" altLang="en-US" sz="2400" dirty="0"/>
              <a:t>就選起來</a:t>
            </a:r>
          </a:p>
        </p:txBody>
      </p:sp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文字方塊 55"/>
          <p:cNvSpPr txBox="1"/>
          <p:nvPr/>
        </p:nvSpPr>
        <p:spPr>
          <a:xfrm>
            <a:off x="0" y="5572140"/>
            <a:ext cx="533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Find()</a:t>
            </a:r>
            <a:r>
              <a:rPr lang="zh-TW" altLang="en-US" dirty="0" smtClean="0"/>
              <a:t>操作在節點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為</a:t>
            </a:r>
            <a:r>
              <a:rPr lang="en-US" altLang="zh-TW" dirty="0" smtClean="0"/>
              <a:t>-1</a:t>
            </a:r>
            <a:r>
              <a:rPr lang="zh-TW" altLang="en-US" dirty="0" smtClean="0"/>
              <a:t>時會傳回節點本身編號</a:t>
            </a:r>
            <a:endParaRPr lang="zh-TW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4500562" y="3571876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!=</a:t>
            </a:r>
            <a:r>
              <a:rPr lang="zh-TW" altLang="en-US" dirty="0" smtClean="0"/>
              <a:t> </a:t>
            </a:r>
            <a:r>
              <a:rPr lang="en-US" altLang="zh-TW" dirty="0" smtClean="0"/>
              <a:t>5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Union</a:t>
            </a:r>
            <a:endParaRPr lang="zh-TW" altLang="en-US" dirty="0"/>
          </a:p>
        </p:txBody>
      </p:sp>
      <p:sp>
        <p:nvSpPr>
          <p:cNvPr id="59" name="文字方塊 58"/>
          <p:cNvSpPr txBox="1"/>
          <p:nvPr/>
        </p:nvSpPr>
        <p:spPr>
          <a:xfrm>
            <a:off x="6884142" y="14880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6500826" y="357166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3500430" y="357166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向下箭號 57"/>
          <p:cNvSpPr/>
          <p:nvPr/>
        </p:nvSpPr>
        <p:spPr>
          <a:xfrm>
            <a:off x="6858016" y="114298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</a:t>
            </a:r>
            <a:r>
              <a:rPr lang="zh-TW" altLang="en-US" dirty="0"/>
              <a:t>的性質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362950" cy="4681537"/>
          </a:xfrm>
        </p:spPr>
        <p:txBody>
          <a:bodyPr/>
          <a:lstStyle/>
          <a:p>
            <a:r>
              <a:rPr lang="zh-TW" altLang="en-US" sz="2800" dirty="0"/>
              <a:t>每棵樹一定都有一個</a:t>
            </a:r>
            <a:r>
              <a:rPr lang="en-US" altLang="zh-TW" sz="2800" dirty="0"/>
              <a:t>root</a:t>
            </a:r>
          </a:p>
          <a:p>
            <a:r>
              <a:rPr kumimoji="0" lang="zh-TW" altLang="en-US" sz="2800" dirty="0"/>
              <a:t>一棵樹如果有</a:t>
            </a:r>
            <a:r>
              <a:rPr kumimoji="0" lang="en-US" altLang="zh-TW" sz="2800" dirty="0"/>
              <a:t>N</a:t>
            </a:r>
            <a:r>
              <a:rPr kumimoji="0" lang="zh-TW" altLang="en-US" sz="2800" dirty="0" smtClean="0"/>
              <a:t>個點</a:t>
            </a:r>
            <a:r>
              <a:rPr kumimoji="0" lang="zh-TW" altLang="en-US" sz="2800" dirty="0"/>
              <a:t>，那麼樹上一定會有</a:t>
            </a:r>
            <a:r>
              <a:rPr kumimoji="0" lang="en-US" altLang="zh-TW" sz="2800" dirty="0"/>
              <a:t>N-1</a:t>
            </a:r>
            <a:r>
              <a:rPr kumimoji="0" lang="zh-TW" altLang="en-US" sz="2800" dirty="0"/>
              <a:t>條邊</a:t>
            </a:r>
          </a:p>
          <a:p>
            <a:r>
              <a:rPr kumimoji="0" lang="zh-TW" altLang="en-US" sz="2800" dirty="0"/>
              <a:t>樹上不會存在</a:t>
            </a:r>
            <a:r>
              <a:rPr kumimoji="0" lang="en-US" altLang="zh-TW" sz="2800" dirty="0" smtClean="0"/>
              <a:t>cycle</a:t>
            </a:r>
          </a:p>
          <a:p>
            <a:r>
              <a:rPr lang="zh-TW" altLang="en-US" sz="2800" dirty="0" smtClean="0"/>
              <a:t>樹上任兩個節點之間的路是唯一的</a:t>
            </a:r>
          </a:p>
          <a:p>
            <a:r>
              <a:rPr kumimoji="0" lang="zh-TW" altLang="en-US" sz="2800" dirty="0" smtClean="0"/>
              <a:t>樹</a:t>
            </a:r>
            <a:r>
              <a:rPr kumimoji="0" lang="zh-TW" altLang="en-US" sz="2800" dirty="0"/>
              <a:t>上的邊可以有權重</a:t>
            </a:r>
            <a:r>
              <a:rPr kumimoji="0" lang="en-US" altLang="zh-TW" sz="2800" dirty="0"/>
              <a:t>(weight</a:t>
            </a:r>
            <a:r>
              <a:rPr kumimoji="0" lang="en-US" altLang="zh-TW" sz="2800" dirty="0" smtClean="0"/>
              <a:t>)</a:t>
            </a:r>
            <a:endParaRPr kumimoji="0" lang="en-US" altLang="zh-TW" sz="2800" dirty="0"/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143636" y="4071942"/>
            <a:ext cx="2808287" cy="2446337"/>
            <a:chOff x="3424" y="1616"/>
            <a:chExt cx="1769" cy="1541"/>
          </a:xfrm>
        </p:grpSpPr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 flipH="1">
              <a:off x="3606" y="2387"/>
              <a:ext cx="49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 flipH="1">
              <a:off x="4150" y="2387"/>
              <a:ext cx="46" cy="635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4195" y="2341"/>
              <a:ext cx="409" cy="59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 flipH="1">
              <a:off x="4195" y="1797"/>
              <a:ext cx="40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4604" y="1797"/>
              <a:ext cx="408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0" name="Oval 4"/>
            <p:cNvSpPr>
              <a:spLocks noChangeArrowheads="1"/>
            </p:cNvSpPr>
            <p:nvPr/>
          </p:nvSpPr>
          <p:spPr bwMode="auto">
            <a:xfrm>
              <a:off x="4422" y="1616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1" name="Oval 5"/>
            <p:cNvSpPr>
              <a:spLocks noChangeArrowheads="1"/>
            </p:cNvSpPr>
            <p:nvPr/>
          </p:nvSpPr>
          <p:spPr bwMode="auto">
            <a:xfrm>
              <a:off x="4014" y="2160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auto">
            <a:xfrm>
              <a:off x="4513" y="2795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auto">
            <a:xfrm>
              <a:off x="3424" y="2840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auto">
            <a:xfrm>
              <a:off x="3979" y="2822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4876" y="2161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5854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5855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5856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5857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35867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35868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69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5870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35871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72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5873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35874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75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5876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35877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78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5879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35880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81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35882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35883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84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35885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87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35888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90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35891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93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1547813" y="1557338"/>
            <a:ext cx="34179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/>
              <a:t>由小到大開始做，</a:t>
            </a:r>
          </a:p>
          <a:p>
            <a:r>
              <a:rPr lang="zh-TW" altLang="en-US" sz="2400" dirty="0"/>
              <a:t>不會造成</a:t>
            </a:r>
            <a:r>
              <a:rPr lang="en-US" altLang="zh-TW" sz="2400" dirty="0"/>
              <a:t>Cycle</a:t>
            </a:r>
            <a:r>
              <a:rPr lang="zh-TW" altLang="en-US" sz="2400" dirty="0"/>
              <a:t>就選起來</a:t>
            </a:r>
          </a:p>
        </p:txBody>
      </p:sp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文字方塊 55"/>
          <p:cNvSpPr txBox="1"/>
          <p:nvPr/>
        </p:nvSpPr>
        <p:spPr>
          <a:xfrm>
            <a:off x="4500562" y="3571876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!=</a:t>
            </a:r>
            <a:r>
              <a:rPr lang="zh-TW" altLang="en-US" dirty="0" smtClean="0"/>
              <a:t> </a:t>
            </a:r>
            <a:r>
              <a:rPr lang="en-US" altLang="zh-TW" dirty="0" smtClean="0"/>
              <a:t>4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Union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5884010" y="15594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59" name="矩形 58"/>
          <p:cNvSpPr/>
          <p:nvPr/>
        </p:nvSpPr>
        <p:spPr>
          <a:xfrm>
            <a:off x="6500826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5429256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向下箭號 56"/>
          <p:cNvSpPr/>
          <p:nvPr/>
        </p:nvSpPr>
        <p:spPr>
          <a:xfrm>
            <a:off x="5857884" y="1214422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6877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6878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6880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6881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36891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6894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36895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96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6897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36898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99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6900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36901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902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6903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36904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905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36906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36907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908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36909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36910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911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36912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36913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914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36915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36916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917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sp>
        <p:nvSpPr>
          <p:cNvPr id="36918" name="Text Box 54"/>
          <p:cNvSpPr txBox="1">
            <a:spLocks noChangeArrowheads="1"/>
          </p:cNvSpPr>
          <p:nvPr/>
        </p:nvSpPr>
        <p:spPr bwMode="auto">
          <a:xfrm>
            <a:off x="1547813" y="1557338"/>
            <a:ext cx="34179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/>
              <a:t>由小到大開始做，</a:t>
            </a:r>
          </a:p>
          <a:p>
            <a:r>
              <a:rPr lang="zh-TW" altLang="en-US" sz="2400" dirty="0"/>
              <a:t>不會造成</a:t>
            </a:r>
            <a:r>
              <a:rPr lang="en-US" altLang="zh-TW" sz="2400" dirty="0"/>
              <a:t>Cycle</a:t>
            </a:r>
            <a:r>
              <a:rPr lang="zh-TW" altLang="en-US" sz="2400" dirty="0"/>
              <a:t>就選起來</a:t>
            </a:r>
          </a:p>
        </p:txBody>
      </p:sp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7" name="文字方塊 56"/>
          <p:cNvSpPr txBox="1"/>
          <p:nvPr/>
        </p:nvSpPr>
        <p:spPr>
          <a:xfrm>
            <a:off x="7858148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500562" y="3571876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!=</a:t>
            </a:r>
            <a:r>
              <a:rPr lang="zh-TW" altLang="en-US" dirty="0" smtClean="0"/>
              <a:t> </a:t>
            </a:r>
            <a:r>
              <a:rPr lang="en-US" altLang="zh-TW" dirty="0" smtClean="0"/>
              <a:t>6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Union</a:t>
            </a:r>
            <a:endParaRPr lang="zh-TW" altLang="en-US" dirty="0"/>
          </a:p>
        </p:txBody>
      </p:sp>
      <p:sp>
        <p:nvSpPr>
          <p:cNvPr id="59" name="矩形 58"/>
          <p:cNvSpPr/>
          <p:nvPr/>
        </p:nvSpPr>
        <p:spPr>
          <a:xfrm>
            <a:off x="7500958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3428992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向下箭號 55"/>
          <p:cNvSpPr/>
          <p:nvPr/>
        </p:nvSpPr>
        <p:spPr>
          <a:xfrm>
            <a:off x="7832022" y="122656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7901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7902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7903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7904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37915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37916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17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7918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37919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20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7921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23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7924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26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7927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29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37930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32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37933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37934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35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37936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37937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38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37939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37940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41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412749" y="1700213"/>
            <a:ext cx="555229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TW" altLang="en-US" sz="2000" dirty="0"/>
              <a:t>出現</a:t>
            </a:r>
            <a:r>
              <a:rPr lang="en-US" altLang="zh-TW" sz="2000" dirty="0"/>
              <a:t>Cycle</a:t>
            </a:r>
            <a:r>
              <a:rPr lang="zh-TW" altLang="en-US" sz="2000" dirty="0"/>
              <a:t>代表左右兩點本來就是</a:t>
            </a:r>
            <a:r>
              <a:rPr lang="zh-TW" altLang="en-US" sz="2000" dirty="0" smtClean="0"/>
              <a:t>在同一個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zh-TW" altLang="en-US" sz="2000" dirty="0" smtClean="0"/>
              <a:t>集合</a:t>
            </a:r>
            <a:r>
              <a:rPr lang="zh-TW" altLang="en-US" sz="2000" dirty="0"/>
              <a:t>裡了，要判斷可以</a:t>
            </a:r>
            <a:r>
              <a:rPr lang="zh-TW" altLang="en-US" sz="2000" dirty="0" smtClean="0"/>
              <a:t>用</a:t>
            </a:r>
            <a:r>
              <a:rPr lang="en-US" altLang="zh-TW" sz="2000" dirty="0" smtClean="0"/>
              <a:t>Disjoint Sets</a:t>
            </a:r>
            <a:r>
              <a:rPr lang="zh-TW" altLang="en-US" sz="2000" dirty="0" smtClean="0"/>
              <a:t>的操作。</a:t>
            </a:r>
            <a:endParaRPr lang="zh-TW" altLang="en-US" sz="2000" dirty="0"/>
          </a:p>
        </p:txBody>
      </p:sp>
      <p:sp>
        <p:nvSpPr>
          <p:cNvPr id="37943" name="Oval 55"/>
          <p:cNvSpPr>
            <a:spLocks noChangeArrowheads="1"/>
          </p:cNvSpPr>
          <p:nvPr/>
        </p:nvSpPr>
        <p:spPr bwMode="auto">
          <a:xfrm>
            <a:off x="900113" y="3357563"/>
            <a:ext cx="2376487" cy="2087562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944" name="Line 56"/>
          <p:cNvSpPr>
            <a:spLocks noChangeShapeType="1"/>
          </p:cNvSpPr>
          <p:nvPr/>
        </p:nvSpPr>
        <p:spPr bwMode="auto">
          <a:xfrm>
            <a:off x="2627313" y="5373688"/>
            <a:ext cx="4318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45" name="Text Box 57"/>
          <p:cNvSpPr txBox="1">
            <a:spLocks noChangeArrowheads="1"/>
          </p:cNvSpPr>
          <p:nvPr/>
        </p:nvSpPr>
        <p:spPr bwMode="auto">
          <a:xfrm>
            <a:off x="2051050" y="5949950"/>
            <a:ext cx="3360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/>
              <a:t>出現</a:t>
            </a:r>
            <a:r>
              <a:rPr lang="en-US" altLang="zh-TW" sz="2000"/>
              <a:t>Cycle</a:t>
            </a:r>
            <a:r>
              <a:rPr lang="zh-TW" altLang="en-US" sz="2000"/>
              <a:t>了！這條邊不選！</a:t>
            </a:r>
          </a:p>
        </p:txBody>
      </p:sp>
      <p:graphicFrame>
        <p:nvGraphicFramePr>
          <p:cNvPr id="58" name="表格 57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" name="文字方塊 60"/>
          <p:cNvSpPr txBox="1"/>
          <p:nvPr/>
        </p:nvSpPr>
        <p:spPr>
          <a:xfrm>
            <a:off x="4000496" y="4572008"/>
            <a:ext cx="1701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==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Don’t Union</a:t>
            </a:r>
            <a:endParaRPr lang="zh-TW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7500958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5429256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924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8925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8926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8927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8928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38939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41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8942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38943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44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8945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38946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47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8948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38949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50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8951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38952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53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38954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38955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56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38957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38958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59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38960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38961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62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38963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38964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965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文字方塊 55"/>
          <p:cNvSpPr txBox="1"/>
          <p:nvPr/>
        </p:nvSpPr>
        <p:spPr>
          <a:xfrm>
            <a:off x="4500562" y="3571876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!=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Union</a:t>
            </a:r>
            <a:endParaRPr lang="zh-TW" altLang="en-US" dirty="0"/>
          </a:p>
        </p:txBody>
      </p:sp>
      <p:sp>
        <p:nvSpPr>
          <p:cNvPr id="57" name="矩形 56"/>
          <p:cNvSpPr/>
          <p:nvPr/>
        </p:nvSpPr>
        <p:spPr>
          <a:xfrm>
            <a:off x="2357422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3428992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向下箭號 58"/>
          <p:cNvSpPr/>
          <p:nvPr/>
        </p:nvSpPr>
        <p:spPr>
          <a:xfrm>
            <a:off x="2721552" y="122656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文字方塊 59"/>
          <p:cNvSpPr txBox="1"/>
          <p:nvPr/>
        </p:nvSpPr>
        <p:spPr>
          <a:xfrm>
            <a:off x="2786050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9950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9952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9953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39963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65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9966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39967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68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39969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39970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71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9972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39973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74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39975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39976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77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39978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39979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80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39981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39982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83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39984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39985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86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39987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39988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989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文字方塊 55"/>
          <p:cNvSpPr txBox="1"/>
          <p:nvPr/>
        </p:nvSpPr>
        <p:spPr>
          <a:xfrm>
            <a:off x="4500562" y="3571876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!=</a:t>
            </a:r>
            <a:r>
              <a:rPr lang="zh-TW" altLang="en-US" dirty="0" smtClean="0"/>
              <a:t> </a:t>
            </a:r>
            <a:r>
              <a:rPr lang="en-US" altLang="zh-TW" dirty="0" smtClean="0"/>
              <a:t>3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Union</a:t>
            </a:r>
            <a:endParaRPr lang="zh-TW" altLang="en-US" dirty="0"/>
          </a:p>
        </p:txBody>
      </p:sp>
      <p:sp>
        <p:nvSpPr>
          <p:cNvPr id="57" name="矩形 56"/>
          <p:cNvSpPr/>
          <p:nvPr/>
        </p:nvSpPr>
        <p:spPr>
          <a:xfrm>
            <a:off x="4500562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2428860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向下箭號 58"/>
          <p:cNvSpPr/>
          <p:nvPr/>
        </p:nvSpPr>
        <p:spPr>
          <a:xfrm>
            <a:off x="4864692" y="122656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文字方塊 59"/>
          <p:cNvSpPr txBox="1"/>
          <p:nvPr/>
        </p:nvSpPr>
        <p:spPr>
          <a:xfrm>
            <a:off x="4929190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972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40973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0974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40976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0977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40987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40988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989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40990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40991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992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40993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40994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995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40996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40997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998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40999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41000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01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41002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41003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04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41005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41006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07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41008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41009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10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41012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013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sp>
        <p:nvSpPr>
          <p:cNvPr id="41015" name="Oval 55"/>
          <p:cNvSpPr>
            <a:spLocks noChangeArrowheads="1"/>
          </p:cNvSpPr>
          <p:nvPr/>
        </p:nvSpPr>
        <p:spPr bwMode="auto">
          <a:xfrm>
            <a:off x="1908175" y="2276475"/>
            <a:ext cx="2376488" cy="2087563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016" name="Line 56"/>
          <p:cNvSpPr>
            <a:spLocks noChangeShapeType="1"/>
          </p:cNvSpPr>
          <p:nvPr/>
        </p:nvSpPr>
        <p:spPr bwMode="auto">
          <a:xfrm flipH="1">
            <a:off x="3059113" y="4365625"/>
            <a:ext cx="73025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017" name="Text Box 57"/>
          <p:cNvSpPr txBox="1">
            <a:spLocks noChangeArrowheads="1"/>
          </p:cNvSpPr>
          <p:nvPr/>
        </p:nvSpPr>
        <p:spPr bwMode="auto">
          <a:xfrm>
            <a:off x="2051050" y="5949950"/>
            <a:ext cx="3360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/>
              <a:t>出現</a:t>
            </a:r>
            <a:r>
              <a:rPr lang="en-US" altLang="zh-TW" sz="2000"/>
              <a:t>Cycle</a:t>
            </a:r>
            <a:r>
              <a:rPr lang="zh-TW" altLang="en-US" sz="2000"/>
              <a:t>了！這條邊不選！</a:t>
            </a:r>
          </a:p>
        </p:txBody>
      </p:sp>
      <p:graphicFrame>
        <p:nvGraphicFramePr>
          <p:cNvPr id="58" name="表格 57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文字方塊 58"/>
          <p:cNvSpPr txBox="1"/>
          <p:nvPr/>
        </p:nvSpPr>
        <p:spPr>
          <a:xfrm>
            <a:off x="3857620" y="4357694"/>
            <a:ext cx="1701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==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Don’t Union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4500562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3428992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42000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2001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42011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42012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13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42014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42015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16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42017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42018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19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42020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42021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22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42023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42024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25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42026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42027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28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42029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42030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31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42032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42033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34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42035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42036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037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sp>
        <p:nvSpPr>
          <p:cNvPr id="42039" name="Oval 55"/>
          <p:cNvSpPr>
            <a:spLocks noChangeArrowheads="1"/>
          </p:cNvSpPr>
          <p:nvPr/>
        </p:nvSpPr>
        <p:spPr bwMode="auto">
          <a:xfrm>
            <a:off x="1692275" y="3284538"/>
            <a:ext cx="2087563" cy="1944687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2040" name="Line 56"/>
          <p:cNvSpPr>
            <a:spLocks noChangeShapeType="1"/>
          </p:cNvSpPr>
          <p:nvPr/>
        </p:nvSpPr>
        <p:spPr bwMode="auto">
          <a:xfrm>
            <a:off x="2916238" y="5229225"/>
            <a:ext cx="14287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2041" name="Text Box 57"/>
          <p:cNvSpPr txBox="1">
            <a:spLocks noChangeArrowheads="1"/>
          </p:cNvSpPr>
          <p:nvPr/>
        </p:nvSpPr>
        <p:spPr bwMode="auto">
          <a:xfrm>
            <a:off x="2051050" y="5949950"/>
            <a:ext cx="3360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/>
              <a:t>出現</a:t>
            </a:r>
            <a:r>
              <a:rPr lang="en-US" altLang="zh-TW" sz="2000"/>
              <a:t>Cycle</a:t>
            </a:r>
            <a:r>
              <a:rPr lang="zh-TW" altLang="en-US" sz="2000"/>
              <a:t>了！這條邊不選！</a:t>
            </a:r>
          </a:p>
        </p:txBody>
      </p:sp>
      <p:graphicFrame>
        <p:nvGraphicFramePr>
          <p:cNvPr id="58" name="表格 57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文字方塊 58"/>
          <p:cNvSpPr txBox="1"/>
          <p:nvPr/>
        </p:nvSpPr>
        <p:spPr>
          <a:xfrm>
            <a:off x="3857620" y="4357694"/>
            <a:ext cx="1701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==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Don’t Union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6429388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7500958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20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43021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43024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3025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43035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43036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37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43038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43039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40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43041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43042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43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43044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43045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46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43047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43048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49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43050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43051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52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43053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43054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55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43056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43057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58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43059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43060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61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sp>
        <p:nvSpPr>
          <p:cNvPr id="43063" name="Oval 55"/>
          <p:cNvSpPr>
            <a:spLocks noChangeArrowheads="1"/>
          </p:cNvSpPr>
          <p:nvPr/>
        </p:nvSpPr>
        <p:spPr bwMode="auto">
          <a:xfrm>
            <a:off x="2124075" y="3141663"/>
            <a:ext cx="2087563" cy="1944687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64" name="Line 56"/>
          <p:cNvSpPr>
            <a:spLocks noChangeShapeType="1"/>
          </p:cNvSpPr>
          <p:nvPr/>
        </p:nvSpPr>
        <p:spPr bwMode="auto">
          <a:xfrm flipH="1">
            <a:off x="3059113" y="5157788"/>
            <a:ext cx="1444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3065" name="Text Box 57"/>
          <p:cNvSpPr txBox="1">
            <a:spLocks noChangeArrowheads="1"/>
          </p:cNvSpPr>
          <p:nvPr/>
        </p:nvSpPr>
        <p:spPr bwMode="auto">
          <a:xfrm>
            <a:off x="2051050" y="5949950"/>
            <a:ext cx="3360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/>
              <a:t>出現</a:t>
            </a:r>
            <a:r>
              <a:rPr lang="en-US" altLang="zh-TW" sz="2000"/>
              <a:t>Cycle</a:t>
            </a:r>
            <a:r>
              <a:rPr lang="zh-TW" altLang="en-US" sz="2000"/>
              <a:t>了！這條邊不選！</a:t>
            </a:r>
          </a:p>
        </p:txBody>
      </p:sp>
      <p:graphicFrame>
        <p:nvGraphicFramePr>
          <p:cNvPr id="58" name="表格 57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文字方塊 58"/>
          <p:cNvSpPr txBox="1"/>
          <p:nvPr/>
        </p:nvSpPr>
        <p:spPr>
          <a:xfrm>
            <a:off x="3857620" y="4357694"/>
            <a:ext cx="1701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==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</a:p>
          <a:p>
            <a:pPr algn="ctr"/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Don’t Union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4500562" y="285728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7500958" y="357166"/>
            <a:ext cx="1071570" cy="11430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範例</a:t>
            </a: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 flipH="1">
            <a:off x="1546225" y="47974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2338388" y="4797425"/>
            <a:ext cx="936625" cy="71438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3275013" y="3862388"/>
            <a:ext cx="574675" cy="93503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H="1">
            <a:off x="2409825" y="3644900"/>
            <a:ext cx="1511300" cy="1444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H="1">
            <a:off x="1547813" y="3860800"/>
            <a:ext cx="792162" cy="79216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2411413" y="38608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2482850" y="37877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2482850" y="2924175"/>
            <a:ext cx="649288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3132138" y="2924175"/>
            <a:ext cx="647700" cy="7921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44" name="Oval 12"/>
          <p:cNvSpPr>
            <a:spLocks noChangeArrowheads="1"/>
          </p:cNvSpPr>
          <p:nvPr/>
        </p:nvSpPr>
        <p:spPr bwMode="auto">
          <a:xfrm>
            <a:off x="2843213" y="26368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2195513" y="3500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2987675" y="45085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1258888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44048" name="Oval 16"/>
          <p:cNvSpPr>
            <a:spLocks noChangeArrowheads="1"/>
          </p:cNvSpPr>
          <p:nvPr/>
        </p:nvSpPr>
        <p:spPr bwMode="auto">
          <a:xfrm>
            <a:off x="2139950" y="45513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3563938" y="35020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1474788" y="39338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2338388" y="3070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346450" y="2925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2914650" y="33575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3562350" y="41497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26987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2409825" y="422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1690688" y="4870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555875" y="47974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/>
              <a:t>80</a:t>
            </a:r>
          </a:p>
        </p:txBody>
      </p:sp>
      <p:grpSp>
        <p:nvGrpSpPr>
          <p:cNvPr id="44059" name="Group 27"/>
          <p:cNvGrpSpPr>
            <a:grpSpLocks/>
          </p:cNvGrpSpPr>
          <p:nvPr/>
        </p:nvGrpSpPr>
        <p:grpSpPr bwMode="auto">
          <a:xfrm>
            <a:off x="5868988" y="1784350"/>
            <a:ext cx="1295400" cy="366713"/>
            <a:chOff x="3334" y="1038"/>
            <a:chExt cx="816" cy="231"/>
          </a:xfrm>
        </p:grpSpPr>
        <p:sp>
          <p:nvSpPr>
            <p:cNvPr id="44060" name="Line 28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1" name="Text Box 29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44062" name="Group 30"/>
          <p:cNvGrpSpPr>
            <a:grpSpLocks/>
          </p:cNvGrpSpPr>
          <p:nvPr/>
        </p:nvGrpSpPr>
        <p:grpSpPr bwMode="auto">
          <a:xfrm>
            <a:off x="5868988" y="2270125"/>
            <a:ext cx="1295400" cy="366713"/>
            <a:chOff x="3334" y="1038"/>
            <a:chExt cx="816" cy="231"/>
          </a:xfrm>
        </p:grpSpPr>
        <p:sp>
          <p:nvSpPr>
            <p:cNvPr id="44063" name="Line 31"/>
            <p:cNvSpPr>
              <a:spLocks noChangeShapeType="1"/>
            </p:cNvSpPr>
            <p:nvPr/>
          </p:nvSpPr>
          <p:spPr bwMode="auto">
            <a:xfrm>
              <a:off x="3334" y="1253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4" name="Text Box 32"/>
            <p:cNvSpPr txBox="1">
              <a:spLocks noChangeArrowheads="1"/>
            </p:cNvSpPr>
            <p:nvPr/>
          </p:nvSpPr>
          <p:spPr bwMode="auto">
            <a:xfrm>
              <a:off x="3684" y="103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grpSp>
        <p:nvGrpSpPr>
          <p:cNvPr id="44065" name="Group 33"/>
          <p:cNvGrpSpPr>
            <a:grpSpLocks/>
          </p:cNvGrpSpPr>
          <p:nvPr/>
        </p:nvGrpSpPr>
        <p:grpSpPr bwMode="auto">
          <a:xfrm>
            <a:off x="5868988" y="2844800"/>
            <a:ext cx="1295400" cy="366713"/>
            <a:chOff x="3334" y="1706"/>
            <a:chExt cx="816" cy="231"/>
          </a:xfrm>
        </p:grpSpPr>
        <p:sp>
          <p:nvSpPr>
            <p:cNvPr id="44066" name="Line 34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67" name="Text Box 35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44068" name="Group 36"/>
          <p:cNvGrpSpPr>
            <a:grpSpLocks/>
          </p:cNvGrpSpPr>
          <p:nvPr/>
        </p:nvGrpSpPr>
        <p:grpSpPr bwMode="auto">
          <a:xfrm>
            <a:off x="5868988" y="3421063"/>
            <a:ext cx="1295400" cy="366712"/>
            <a:chOff x="3334" y="1706"/>
            <a:chExt cx="816" cy="231"/>
          </a:xfrm>
        </p:grpSpPr>
        <p:sp>
          <p:nvSpPr>
            <p:cNvPr id="44069" name="Line 37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0" name="Text Box 38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grpSp>
        <p:nvGrpSpPr>
          <p:cNvPr id="44071" name="Group 39"/>
          <p:cNvGrpSpPr>
            <a:grpSpLocks/>
          </p:cNvGrpSpPr>
          <p:nvPr/>
        </p:nvGrpSpPr>
        <p:grpSpPr bwMode="auto">
          <a:xfrm>
            <a:off x="5868988" y="3925888"/>
            <a:ext cx="1295400" cy="366712"/>
            <a:chOff x="3334" y="1706"/>
            <a:chExt cx="816" cy="231"/>
          </a:xfrm>
        </p:grpSpPr>
        <p:sp>
          <p:nvSpPr>
            <p:cNvPr id="44072" name="Line 40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3" name="Text Box 41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</p:grpSp>
      <p:grpSp>
        <p:nvGrpSpPr>
          <p:cNvPr id="44074" name="Group 42"/>
          <p:cNvGrpSpPr>
            <a:grpSpLocks/>
          </p:cNvGrpSpPr>
          <p:nvPr/>
        </p:nvGrpSpPr>
        <p:grpSpPr bwMode="auto">
          <a:xfrm>
            <a:off x="5868988" y="4502150"/>
            <a:ext cx="1295400" cy="366713"/>
            <a:chOff x="3334" y="1706"/>
            <a:chExt cx="816" cy="231"/>
          </a:xfrm>
        </p:grpSpPr>
        <p:sp>
          <p:nvSpPr>
            <p:cNvPr id="44075" name="Line 43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6" name="Text Box 44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</p:grpSp>
      <p:grpSp>
        <p:nvGrpSpPr>
          <p:cNvPr id="44077" name="Group 45"/>
          <p:cNvGrpSpPr>
            <a:grpSpLocks/>
          </p:cNvGrpSpPr>
          <p:nvPr/>
        </p:nvGrpSpPr>
        <p:grpSpPr bwMode="auto">
          <a:xfrm>
            <a:off x="5868988" y="5078413"/>
            <a:ext cx="1295400" cy="366712"/>
            <a:chOff x="3334" y="1706"/>
            <a:chExt cx="816" cy="231"/>
          </a:xfrm>
        </p:grpSpPr>
        <p:sp>
          <p:nvSpPr>
            <p:cNvPr id="44078" name="Line 46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79" name="Text Box 47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</p:grpSp>
      <p:grpSp>
        <p:nvGrpSpPr>
          <p:cNvPr id="44080" name="Group 48"/>
          <p:cNvGrpSpPr>
            <a:grpSpLocks/>
          </p:cNvGrpSpPr>
          <p:nvPr/>
        </p:nvGrpSpPr>
        <p:grpSpPr bwMode="auto">
          <a:xfrm>
            <a:off x="5868988" y="5581650"/>
            <a:ext cx="1295400" cy="366713"/>
            <a:chOff x="3334" y="1706"/>
            <a:chExt cx="816" cy="231"/>
          </a:xfrm>
        </p:grpSpPr>
        <p:sp>
          <p:nvSpPr>
            <p:cNvPr id="44081" name="Line 49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82" name="Text Box 50"/>
            <p:cNvSpPr txBox="1">
              <a:spLocks noChangeArrowheads="1"/>
            </p:cNvSpPr>
            <p:nvPr/>
          </p:nvSpPr>
          <p:spPr bwMode="auto">
            <a:xfrm>
              <a:off x="3606" y="170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44083" name="Group 51"/>
          <p:cNvGrpSpPr>
            <a:grpSpLocks/>
          </p:cNvGrpSpPr>
          <p:nvPr/>
        </p:nvGrpSpPr>
        <p:grpSpPr bwMode="auto">
          <a:xfrm>
            <a:off x="5868988" y="6086475"/>
            <a:ext cx="1295400" cy="366713"/>
            <a:chOff x="3334" y="1706"/>
            <a:chExt cx="816" cy="231"/>
          </a:xfrm>
        </p:grpSpPr>
        <p:sp>
          <p:nvSpPr>
            <p:cNvPr id="44084" name="Line 52"/>
            <p:cNvSpPr>
              <a:spLocks noChangeShapeType="1"/>
            </p:cNvSpPr>
            <p:nvPr/>
          </p:nvSpPr>
          <p:spPr bwMode="auto">
            <a:xfrm>
              <a:off x="3334" y="1921"/>
              <a:ext cx="816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085" name="Text Box 53"/>
            <p:cNvSpPr txBox="1">
              <a:spLocks noChangeArrowheads="1"/>
            </p:cNvSpPr>
            <p:nvPr/>
          </p:nvSpPr>
          <p:spPr bwMode="auto">
            <a:xfrm>
              <a:off x="3606" y="170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</p:grpSp>
      <p:sp>
        <p:nvSpPr>
          <p:cNvPr id="44086" name="Text Box 54"/>
          <p:cNvSpPr txBox="1">
            <a:spLocks noChangeArrowheads="1"/>
          </p:cNvSpPr>
          <p:nvPr/>
        </p:nvSpPr>
        <p:spPr bwMode="auto">
          <a:xfrm>
            <a:off x="3563938" y="1916113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/>
              <a:t>做完了！</a:t>
            </a:r>
          </a:p>
        </p:txBody>
      </p:sp>
      <p:graphicFrame>
        <p:nvGraphicFramePr>
          <p:cNvPr id="55" name="表格 54"/>
          <p:cNvGraphicFramePr>
            <a:graphicFrameLocks noGrp="1"/>
          </p:cNvGraphicFramePr>
          <p:nvPr/>
        </p:nvGraphicFramePr>
        <p:xfrm>
          <a:off x="2428860" y="50004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演算法描述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zh-TW" altLang="en-US" sz="2800" dirty="0"/>
              <a:t>將所有的邊按照</a:t>
            </a:r>
            <a:r>
              <a:rPr lang="en-US" altLang="zh-TW" sz="2800" dirty="0"/>
              <a:t>cost</a:t>
            </a:r>
            <a:r>
              <a:rPr lang="zh-TW" altLang="en-US" sz="2800" dirty="0"/>
              <a:t>排序</a:t>
            </a:r>
          </a:p>
          <a:p>
            <a:pPr marL="609600" indent="-609600">
              <a:buFontTx/>
              <a:buAutoNum type="arabicPeriod"/>
            </a:pPr>
            <a:r>
              <a:rPr kumimoji="0" lang="zh-TW" altLang="en-US" sz="2800" dirty="0"/>
              <a:t>對所有的點</a:t>
            </a:r>
            <a:r>
              <a:rPr kumimoji="0" lang="zh-TW" altLang="en-US" sz="2800" dirty="0" smtClean="0"/>
              <a:t>作</a:t>
            </a:r>
            <a:r>
              <a:rPr kumimoji="0" lang="en-US" altLang="zh-TW" sz="2800" dirty="0" smtClean="0"/>
              <a:t>Disjoint set</a:t>
            </a:r>
            <a:r>
              <a:rPr kumimoji="0" lang="zh-TW" altLang="en-US" sz="2800" dirty="0" smtClean="0"/>
              <a:t>的</a:t>
            </a:r>
            <a:r>
              <a:rPr kumimoji="0" lang="zh-TW" altLang="en-US" sz="2800" dirty="0"/>
              <a:t>初始化</a:t>
            </a:r>
          </a:p>
          <a:p>
            <a:pPr marL="609600" indent="-609600">
              <a:buFontTx/>
              <a:buAutoNum type="arabicPeriod"/>
            </a:pPr>
            <a:r>
              <a:rPr kumimoji="0" lang="zh-TW" altLang="en-US" sz="2800" dirty="0"/>
              <a:t>從</a:t>
            </a:r>
            <a:r>
              <a:rPr kumimoji="0" lang="en-US" altLang="zh-TW" sz="2800" dirty="0"/>
              <a:t>cost</a:t>
            </a:r>
            <a:r>
              <a:rPr kumimoji="0" lang="zh-TW" altLang="en-US" sz="2800" dirty="0"/>
              <a:t>小的到</a:t>
            </a:r>
            <a:r>
              <a:rPr kumimoji="0" lang="en-US" altLang="zh-TW" sz="2800" dirty="0"/>
              <a:t>cost</a:t>
            </a:r>
            <a:r>
              <a:rPr kumimoji="0" lang="zh-TW" altLang="en-US" sz="2800" dirty="0"/>
              <a:t>大的，枚舉每條邊</a:t>
            </a:r>
          </a:p>
          <a:p>
            <a:pPr marL="609600" indent="-609600">
              <a:buFontTx/>
              <a:buAutoNum type="arabicPeriod"/>
            </a:pPr>
            <a:r>
              <a:rPr kumimoji="0" lang="zh-TW" altLang="en-US" sz="2800" dirty="0"/>
              <a:t>對於每條邊</a:t>
            </a:r>
            <a:r>
              <a:rPr kumimoji="0" lang="zh-TW" altLang="en-US" sz="2800" dirty="0" smtClean="0"/>
              <a:t>，</a:t>
            </a:r>
            <a:r>
              <a:rPr lang="zh-TW" altLang="en-US" sz="2800" dirty="0"/>
              <a:t>看看</a:t>
            </a:r>
            <a:r>
              <a:rPr kumimoji="0" lang="zh-TW" altLang="en-US" sz="2800" dirty="0" smtClean="0"/>
              <a:t>該</a:t>
            </a:r>
            <a:r>
              <a:rPr kumimoji="0" lang="zh-TW" altLang="en-US" sz="2800" dirty="0"/>
              <a:t>條邊所連接的</a:t>
            </a:r>
            <a:r>
              <a:rPr kumimoji="0" lang="zh-TW" altLang="en-US" sz="2800" dirty="0" smtClean="0"/>
              <a:t>兩點是否屬於同的</a:t>
            </a:r>
            <a:r>
              <a:rPr kumimoji="0" lang="en-US" altLang="zh-TW" sz="2800" dirty="0" smtClean="0"/>
              <a:t>Set(</a:t>
            </a:r>
            <a:r>
              <a:rPr kumimoji="0" lang="zh-TW" altLang="en-US" sz="2800" dirty="0"/>
              <a:t>代表有</a:t>
            </a:r>
            <a:r>
              <a:rPr kumimoji="0" lang="en-US" altLang="zh-TW" sz="2800" dirty="0"/>
              <a:t>Cycle)</a:t>
            </a:r>
            <a:r>
              <a:rPr kumimoji="0" lang="zh-TW" altLang="en-US" sz="2800" dirty="0"/>
              <a:t>，如果不同則將該條邊標上使用，並</a:t>
            </a:r>
            <a:r>
              <a:rPr kumimoji="0" lang="en-US" altLang="zh-TW" sz="2800" dirty="0"/>
              <a:t>Union</a:t>
            </a:r>
            <a:r>
              <a:rPr kumimoji="0" lang="zh-TW" altLang="en-US" sz="2800" dirty="0"/>
              <a:t>他們</a:t>
            </a:r>
          </a:p>
          <a:p>
            <a:pPr marL="609600" indent="-609600">
              <a:buFontTx/>
              <a:buAutoNum type="arabicPeriod"/>
            </a:pPr>
            <a:r>
              <a:rPr kumimoji="0" lang="zh-TW" altLang="en-US" sz="2800" dirty="0"/>
              <a:t>重複</a:t>
            </a:r>
            <a:r>
              <a:rPr kumimoji="0" lang="en-US" altLang="zh-TW" sz="2800" dirty="0"/>
              <a:t>4</a:t>
            </a:r>
            <a:r>
              <a:rPr kumimoji="0" lang="zh-TW" altLang="en-US" sz="2800" dirty="0"/>
              <a:t>直到所有的邊都枚舉完</a:t>
            </a:r>
          </a:p>
          <a:p>
            <a:pPr marL="609600" indent="-609600"/>
            <a:endParaRPr kumimoji="0" lang="en-US" altLang="zh-TW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Line 16"/>
          <p:cNvSpPr>
            <a:spLocks noChangeShapeType="1"/>
          </p:cNvSpPr>
          <p:nvPr/>
        </p:nvSpPr>
        <p:spPr bwMode="auto">
          <a:xfrm flipH="1">
            <a:off x="6372225" y="58769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7164388" y="5876925"/>
            <a:ext cx="936625" cy="71438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>
            <a:off x="8101013" y="4941888"/>
            <a:ext cx="574675" cy="935037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H="1">
            <a:off x="7235825" y="4724400"/>
            <a:ext cx="1511300" cy="1444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MST-</a:t>
            </a:r>
            <a:r>
              <a:rPr lang="zh-TW" altLang="en-US" dirty="0" smtClean="0"/>
              <a:t>問題描述</a:t>
            </a:r>
            <a:endParaRPr lang="zh-TW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zh-TW" altLang="en-US" dirty="0" smtClean="0"/>
              <a:t>給妳一張圖，圖上有</a:t>
            </a:r>
            <a:r>
              <a:rPr lang="en-US" altLang="zh-TW" dirty="0" smtClean="0"/>
              <a:t>N</a:t>
            </a:r>
            <a:r>
              <a:rPr lang="zh-TW" altLang="en-US" dirty="0" smtClean="0"/>
              <a:t>個節點和</a:t>
            </a:r>
            <a:r>
              <a:rPr lang="en-US" altLang="zh-TW" dirty="0" smtClean="0"/>
              <a:t>M</a:t>
            </a:r>
            <a:r>
              <a:rPr lang="zh-TW" altLang="en-US" dirty="0" smtClean="0"/>
              <a:t>條邊，每條邊上有權重</a:t>
            </a:r>
            <a:r>
              <a:rPr lang="en-US" altLang="zh-TW" dirty="0" smtClean="0"/>
              <a:t>(Weight)</a:t>
            </a:r>
            <a:r>
              <a:rPr lang="zh-TW" altLang="en-US" dirty="0" smtClean="0"/>
              <a:t>，代表建這條邊需要的花費</a:t>
            </a:r>
            <a:r>
              <a:rPr lang="en-US" altLang="zh-TW" dirty="0" smtClean="0"/>
              <a:t>(Cost)</a:t>
            </a:r>
            <a:r>
              <a:rPr lang="zh-TW" altLang="en-US" dirty="0" smtClean="0"/>
              <a:t>，問你如何在這張圖上選出一些邊，使得這張圖兩兩之間都有路徑可以到達，並且建邊的總花費最少。</a:t>
            </a:r>
            <a:endParaRPr lang="zh-TW" altLang="en-US" dirty="0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6373813" y="4940300"/>
            <a:ext cx="792162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7237413" y="49403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7308850" y="48672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7308850" y="40036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958138" y="4003675"/>
            <a:ext cx="647700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7669213" y="37163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7021513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7813675" y="55880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6084888" y="5659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6965950" y="56308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8389938" y="45815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300788" y="50133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164388" y="4149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81724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7740650" y="4437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8388350" y="52292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7524750" y="5084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7235825" y="5300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6516688" y="59499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60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7380288" y="5876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其他一些處理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zh-TW" altLang="en-US" sz="2800" dirty="0"/>
              <a:t>要知道總花費</a:t>
            </a:r>
            <a:r>
              <a:rPr kumimoji="0" lang="zh-TW" altLang="en-US" sz="2800" dirty="0" smtClean="0"/>
              <a:t>？</a:t>
            </a:r>
            <a:endParaRPr kumimoji="0" lang="en-US" altLang="zh-TW" sz="2800" dirty="0" smtClean="0"/>
          </a:p>
          <a:p>
            <a:pPr marL="457200" lvl="1" indent="0">
              <a:buNone/>
            </a:pPr>
            <a:r>
              <a:rPr kumimoji="0" lang="zh-TW" altLang="en-US" sz="2400" dirty="0" smtClean="0">
                <a:solidFill>
                  <a:schemeClr val="accent2"/>
                </a:solidFill>
              </a:rPr>
              <a:t>開</a:t>
            </a:r>
            <a:r>
              <a:rPr kumimoji="0" lang="zh-TW" altLang="en-US" sz="2400" dirty="0">
                <a:solidFill>
                  <a:schemeClr val="accent2"/>
                </a:solidFill>
              </a:rPr>
              <a:t>一個變數，邊做的時候就邊計算</a:t>
            </a:r>
            <a:br>
              <a:rPr kumimoji="0" lang="zh-TW" altLang="en-US" sz="2400" dirty="0">
                <a:solidFill>
                  <a:schemeClr val="accent2"/>
                </a:solidFill>
              </a:rPr>
            </a:br>
            <a:endParaRPr kumimoji="0" lang="zh-TW" altLang="en-US" sz="2400" dirty="0">
              <a:solidFill>
                <a:schemeClr val="accent2"/>
              </a:solidFill>
            </a:endParaRPr>
          </a:p>
          <a:p>
            <a:r>
              <a:rPr lang="zh-TW" altLang="en-US" sz="2800" dirty="0"/>
              <a:t>要知道是哪些路有通，並依序印</a:t>
            </a:r>
            <a:r>
              <a:rPr lang="zh-TW" altLang="en-US" sz="2800" dirty="0" smtClean="0"/>
              <a:t>出</a:t>
            </a:r>
            <a:endParaRPr lang="en-US" altLang="zh-TW" sz="2800" dirty="0" smtClean="0"/>
          </a:p>
          <a:p>
            <a:pPr marL="457200" lvl="1" indent="0">
              <a:buNone/>
            </a:pPr>
            <a:r>
              <a:rPr lang="zh-TW" altLang="en-US" sz="2400" dirty="0" smtClean="0">
                <a:solidFill>
                  <a:schemeClr val="accent2"/>
                </a:solidFill>
              </a:rPr>
              <a:t>把</a:t>
            </a:r>
            <a:r>
              <a:rPr lang="zh-TW" altLang="en-US" sz="2400" dirty="0">
                <a:solidFill>
                  <a:schemeClr val="accent2"/>
                </a:solidFill>
              </a:rPr>
              <a:t>所有有使用的邊印出來即可</a:t>
            </a:r>
          </a:p>
          <a:p>
            <a:endParaRPr lang="zh-TW" altLang="en-US" sz="2800" dirty="0">
              <a:solidFill>
                <a:schemeClr val="accent2"/>
              </a:solidFill>
            </a:endParaRPr>
          </a:p>
          <a:p>
            <a:r>
              <a:rPr lang="zh-TW" altLang="en-US" sz="2800" dirty="0"/>
              <a:t>要注意是否所有的點都有連通 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(</a:t>
            </a:r>
            <a:r>
              <a:rPr lang="zh-TW" altLang="en-US" sz="2800" dirty="0"/>
              <a:t>才算整張圖存在一個</a:t>
            </a:r>
            <a:r>
              <a:rPr lang="en-US" altLang="zh-TW" sz="2800" dirty="0"/>
              <a:t>MST)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3228" y="116632"/>
            <a:ext cx="8460971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#include &lt;</a:t>
            </a:r>
            <a:r>
              <a:rPr lang="en-US" altLang="zh-TW" sz="1400" b="1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stdlib.h</a:t>
            </a:r>
            <a:r>
              <a:rPr lang="en-US" altLang="zh-TW" sz="1400" b="1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&gt;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為了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qsort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所以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要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include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#include &lt;</a:t>
            </a:r>
            <a:r>
              <a:rPr lang="en-US" altLang="zh-TW" sz="1400" b="1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string.h</a:t>
            </a:r>
            <a:r>
              <a:rPr lang="en-US" altLang="zh-TW" sz="14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&gt;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為了用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function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所以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要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include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這個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[M],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[M], cost[M];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假設我們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有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條邊。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edge(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],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])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cost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為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cost[</a:t>
            </a:r>
            <a:r>
              <a:rPr lang="en-US" altLang="zh-TW" sz="1400" dirty="0" err="1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[M]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用來索引排序的陣列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[M];  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用來記該邊是否有被選到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zh-TW" altLang="en-US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set_r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[N];         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用來記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disjoint set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中每個點的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parent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的陣列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total_cost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init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初始化</a:t>
            </a:r>
            <a:endParaRPr lang="en-US" altLang="zh-TW" sz="1400" dirty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memset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0,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sizeof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));   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qsort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M,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sizeof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), comp);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comp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裡請以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cost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由小到大排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        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N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set_r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 -1;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disjoint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set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初始化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total_cost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0;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void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kruskal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(){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</a:t>
            </a:r>
            <a:r>
              <a:rPr lang="en-US" altLang="zh-TW" sz="14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, vRt1, vRt2;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for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= 0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&lt; M ;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++ ){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vRt1 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findRoot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]]);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disjoint set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的操作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: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找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root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vRt2 </a:t>
            </a:r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findRoot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]]);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4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vRt1 != vRt2 ){          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 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如果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root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不同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=&gt;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代表在不同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set=&gt;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做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union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set_r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[vRt2] = vRt1;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choosed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 = 1;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標上選了這條邊</a:t>
            </a:r>
            <a:endParaRPr lang="en-US" altLang="zh-TW" sz="14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    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total_cost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+= cost[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ind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4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]];</a:t>
            </a:r>
            <a:r>
              <a:rPr lang="zh-TW" altLang="en-US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加上這條邊的</a:t>
            </a:r>
            <a:r>
              <a:rPr lang="en-US" altLang="zh-TW" sz="1400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cost</a:t>
            </a:r>
          </a:p>
          <a:p>
            <a:r>
              <a:rPr lang="en-US" altLang="zh-TW" sz="14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}</a:t>
            </a:r>
          </a:p>
          <a:p>
            <a:r>
              <a:rPr lang="en-US" altLang="zh-TW" sz="14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400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572000" y="3394452"/>
            <a:ext cx="4320480" cy="938719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TW" sz="11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1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findRoot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(</a:t>
            </a:r>
            <a:r>
              <a:rPr lang="en-US" altLang="zh-TW" sz="1100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1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idx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){</a:t>
            </a:r>
          </a:p>
          <a:p>
            <a:r>
              <a:rPr lang="en-US" altLang="zh-TW" sz="1100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</a:t>
            </a:r>
            <a:r>
              <a:rPr lang="en-US" altLang="zh-TW" sz="11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if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( </a:t>
            </a:r>
            <a:r>
              <a:rPr lang="en-US" altLang="zh-TW" sz="11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set_r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[</a:t>
            </a:r>
            <a:r>
              <a:rPr lang="en-US" altLang="zh-TW" sz="11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idx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] == -1 )</a:t>
            </a:r>
            <a:r>
              <a:rPr lang="en-US" altLang="zh-TW" sz="1100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endParaRPr lang="en-US" altLang="zh-TW" sz="1100" dirty="0" smtClean="0">
              <a:solidFill>
                <a:srgbClr val="00B050"/>
              </a:solidFill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sz="1100" b="1" dirty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100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 </a:t>
            </a:r>
            <a:r>
              <a:rPr lang="en-US" altLang="zh-TW" sz="11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return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sz="1100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idx</a:t>
            </a: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;</a:t>
            </a:r>
          </a:p>
          <a:p>
            <a:r>
              <a:rPr lang="en-US" altLang="zh-TW" sz="1100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return </a:t>
            </a:r>
            <a:r>
              <a:rPr lang="en-US" altLang="zh-TW" sz="11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100" dirty="0" err="1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1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100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1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altLang="zh-TW" sz="1100" dirty="0" err="1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1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100" dirty="0" err="1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1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100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100" dirty="0">
                <a:latin typeface="Courier New" pitchFamily="49" charset="0"/>
                <a:cs typeface="Courier New" pitchFamily="49" charset="0"/>
              </a:rPr>
              <a:t>])); </a:t>
            </a:r>
            <a:br>
              <a:rPr lang="en-US" altLang="zh-TW" sz="1100" dirty="0">
                <a:latin typeface="Courier New" pitchFamily="49" charset="0"/>
                <a:cs typeface="Courier New" pitchFamily="49" charset="0"/>
              </a:rPr>
            </a:br>
            <a:r>
              <a:rPr lang="en-US" altLang="zh-TW" sz="1100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  <a:endParaRPr lang="en-US" altLang="zh-TW" sz="1100" dirty="0" smtClean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7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一些參考資料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642350" cy="4681537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latin typeface="Gentium" pitchFamily="2" charset="0"/>
              </a:rPr>
              <a:t>http://en.wikipedia.org/wiki/Prim%27s_algorithm</a:t>
            </a:r>
          </a:p>
          <a:p>
            <a:r>
              <a:rPr lang="en-US" altLang="zh-TW" sz="2400" dirty="0">
                <a:latin typeface="Gentium" pitchFamily="2" charset="0"/>
              </a:rPr>
              <a:t>http://en.wikipedia.org/wiki/Kruskal%27s_algorithm</a:t>
            </a:r>
          </a:p>
          <a:p>
            <a:r>
              <a:rPr lang="en-US" altLang="zh-TW" sz="2400" dirty="0">
                <a:latin typeface="Gentium" pitchFamily="2" charset="0"/>
              </a:rPr>
              <a:t>http://www.csie.ntnu.edu.tw/~u91029/SpanningTree.html</a:t>
            </a:r>
          </a:p>
          <a:p>
            <a:endParaRPr lang="en-US" altLang="zh-TW" sz="2400" dirty="0">
              <a:latin typeface="Gentium" pitchFamily="2" charset="0"/>
            </a:endParaRPr>
          </a:p>
          <a:p>
            <a:r>
              <a:rPr lang="en-US" altLang="zh-TW" sz="2400" dirty="0">
                <a:latin typeface="Gentium" pitchFamily="2" charset="0"/>
              </a:rPr>
              <a:t>http://en.wikipedia.org/wiki/Minimum_spanning_tree</a:t>
            </a:r>
          </a:p>
          <a:p>
            <a:r>
              <a:rPr lang="en-US" altLang="zh-TW" sz="2400" dirty="0">
                <a:latin typeface="Gentium" pitchFamily="2" charset="0"/>
              </a:rPr>
              <a:t>http://www.cyut.edu.tw/~ckhung/b/al/graph.php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看完影片你應該要知道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什麼是</a:t>
            </a:r>
            <a:r>
              <a:rPr lang="en-US" altLang="zh-TW" dirty="0" smtClean="0"/>
              <a:t>Spanning Tree</a:t>
            </a:r>
          </a:p>
          <a:p>
            <a:r>
              <a:rPr lang="en-US" altLang="zh-TW" dirty="0" smtClean="0"/>
              <a:t>MST</a:t>
            </a:r>
            <a:r>
              <a:rPr lang="zh-TW" altLang="en-US" dirty="0" smtClean="0"/>
              <a:t>的問題定義是什麼</a:t>
            </a:r>
            <a:endParaRPr lang="en-US" altLang="zh-TW" dirty="0" smtClean="0"/>
          </a:p>
          <a:p>
            <a:r>
              <a:rPr lang="en-US" altLang="zh-TW" dirty="0" smtClean="0"/>
              <a:t>Prim</a:t>
            </a:r>
            <a:r>
              <a:rPr lang="zh-TW" altLang="en-US" dirty="0" smtClean="0"/>
              <a:t>演算法的操作過程</a:t>
            </a:r>
            <a:endParaRPr lang="en-US" altLang="zh-TW" dirty="0" smtClean="0"/>
          </a:p>
          <a:p>
            <a:r>
              <a:rPr lang="zh-TW" altLang="en-US" dirty="0" smtClean="0"/>
              <a:t>「正確聯盟」的概念</a:t>
            </a:r>
            <a:endParaRPr lang="en-US" altLang="zh-TW" dirty="0" smtClean="0"/>
          </a:p>
          <a:p>
            <a:r>
              <a:rPr lang="en-US" altLang="zh-TW" dirty="0" smtClean="0"/>
              <a:t>Prim</a:t>
            </a:r>
            <a:r>
              <a:rPr lang="zh-TW" altLang="en-US" dirty="0" smtClean="0"/>
              <a:t>演算法和</a:t>
            </a:r>
            <a:r>
              <a:rPr lang="en-US" altLang="zh-TW" dirty="0" smtClean="0"/>
              <a:t>Heap</a:t>
            </a:r>
            <a:r>
              <a:rPr lang="zh-TW" altLang="en-US" dirty="0" smtClean="0"/>
              <a:t>的搭配</a:t>
            </a:r>
            <a:endParaRPr lang="en-US" altLang="zh-TW" dirty="0" smtClean="0"/>
          </a:p>
          <a:p>
            <a:r>
              <a:rPr lang="en-US" altLang="zh-TW" dirty="0" err="1" smtClean="0"/>
              <a:t>Kruskal</a:t>
            </a:r>
            <a:r>
              <a:rPr lang="zh-TW" altLang="en-US" dirty="0" smtClean="0"/>
              <a:t>演算法的操作過程</a:t>
            </a:r>
            <a:endParaRPr lang="en-US" altLang="zh-TW" dirty="0" smtClean="0"/>
          </a:p>
          <a:p>
            <a:r>
              <a:rPr lang="en-US" altLang="zh-TW" dirty="0" err="1" smtClean="0"/>
              <a:t>Kruskal</a:t>
            </a:r>
            <a:r>
              <a:rPr lang="zh-TW" altLang="en-US" dirty="0" smtClean="0"/>
              <a:t>演算法儲存圖的方式</a:t>
            </a:r>
            <a:endParaRPr lang="en-US" altLang="zh-TW" dirty="0" smtClean="0"/>
          </a:p>
          <a:p>
            <a:r>
              <a:rPr lang="en-US" altLang="zh-TW" dirty="0" err="1" smtClean="0"/>
              <a:t>Kruskal</a:t>
            </a:r>
            <a:r>
              <a:rPr lang="zh-TW" altLang="en-US" dirty="0" smtClean="0"/>
              <a:t>演算法和</a:t>
            </a:r>
            <a:r>
              <a:rPr lang="en-US" altLang="zh-TW" dirty="0" smtClean="0"/>
              <a:t>Disjoint Sets</a:t>
            </a:r>
            <a:r>
              <a:rPr lang="zh-TW" altLang="en-US" dirty="0" smtClean="0"/>
              <a:t>的搭配</a:t>
            </a:r>
            <a:endParaRPr lang="en-US" altLang="zh-TW" dirty="0" smtClean="0"/>
          </a:p>
          <a:p>
            <a:r>
              <a:rPr lang="zh-TW" altLang="en-US" dirty="0"/>
              <a:t>如何印出兩種演算法的</a:t>
            </a:r>
            <a:r>
              <a:rPr lang="zh-TW" altLang="en-US" dirty="0" smtClean="0"/>
              <a:t>結果</a:t>
            </a:r>
            <a:r>
              <a:rPr lang="en-US" altLang="zh-TW" dirty="0" smtClean="0"/>
              <a:t>(</a:t>
            </a:r>
            <a:r>
              <a:rPr lang="zh-TW" altLang="en-US" dirty="0" smtClean="0"/>
              <a:t>總值跟選那些邊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595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問題始源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在二</a:t>
            </a:r>
            <a:r>
              <a:rPr lang="zh-TW" altLang="en-US" dirty="0"/>
              <a:t>次世界大戰過後</a:t>
            </a:r>
            <a:r>
              <a:rPr lang="zh-TW" altLang="en-US" dirty="0" smtClean="0"/>
              <a:t>的波希米亞要</a:t>
            </a:r>
            <a:r>
              <a:rPr lang="zh-TW" altLang="en-US" dirty="0"/>
              <a:t>重新</a:t>
            </a:r>
            <a:r>
              <a:rPr lang="zh-TW" altLang="en-US" dirty="0" smtClean="0"/>
              <a:t>鋪設電力線</a:t>
            </a:r>
            <a:r>
              <a:rPr lang="zh-TW" altLang="en-US" dirty="0"/>
              <a:t>，但是因為他們沒有什麼錢了，所以他們</a:t>
            </a:r>
            <a:r>
              <a:rPr lang="zh-TW" altLang="en-US" dirty="0" smtClean="0"/>
              <a:t>希望所有的區域都可以配到電，且鋪設電力線的成本要最低。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143108" y="4071942"/>
            <a:ext cx="63498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Minimum Cost </a:t>
            </a:r>
            <a:r>
              <a:rPr lang="en-US" altLang="zh-TW" dirty="0" smtClean="0">
                <a:sym typeface="Wingdings" pitchFamily="2" charset="2"/>
              </a:rPr>
              <a:t> </a:t>
            </a:r>
            <a:r>
              <a:rPr lang="zh-TW" altLang="en-US" dirty="0" smtClean="0">
                <a:sym typeface="Wingdings" pitchFamily="2" charset="2"/>
              </a:rPr>
              <a:t>成本要最低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en-US" altLang="zh-TW" dirty="0" smtClean="0">
                <a:sym typeface="Wingdings" pitchFamily="2" charset="2"/>
              </a:rPr>
              <a:t>Spanning Tree  </a:t>
            </a:r>
            <a:r>
              <a:rPr lang="zh-TW" altLang="en-US" dirty="0" smtClean="0">
                <a:sym typeface="Wingdings" pitchFamily="2" charset="2"/>
              </a:rPr>
              <a:t>原圖所有點的集合</a:t>
            </a:r>
            <a:r>
              <a:rPr lang="en-US" altLang="zh-TW" dirty="0" smtClean="0">
                <a:sym typeface="Wingdings" pitchFamily="2" charset="2"/>
              </a:rPr>
              <a:t>+</a:t>
            </a:r>
            <a:r>
              <a:rPr lang="zh-TW" altLang="en-US" dirty="0" smtClean="0">
                <a:sym typeface="Wingdings" pitchFamily="2" charset="2"/>
              </a:rPr>
              <a:t>原圖所有邊的子集合，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en-US" altLang="zh-TW" dirty="0" smtClean="0">
                <a:sym typeface="Wingdings" pitchFamily="2" charset="2"/>
              </a:rPr>
              <a:t>		</a:t>
            </a:r>
            <a:r>
              <a:rPr lang="zh-TW" altLang="en-US" dirty="0" smtClean="0">
                <a:sym typeface="Wingdings" pitchFamily="2" charset="2"/>
              </a:rPr>
              <a:t>邊的子集合要使得整張圖是連通的</a:t>
            </a:r>
            <a:r>
              <a:rPr lang="en-US" altLang="zh-TW" dirty="0" smtClean="0">
                <a:sym typeface="Wingdings" pitchFamily="2" charset="2"/>
              </a:rPr>
              <a:t/>
            </a:r>
            <a:br>
              <a:rPr lang="en-US" altLang="zh-TW" dirty="0" smtClean="0">
                <a:sym typeface="Wingdings" pitchFamily="2" charset="2"/>
              </a:rPr>
            </a:br>
            <a:r>
              <a:rPr lang="en-US" altLang="zh-TW" dirty="0" smtClean="0">
                <a:sym typeface="Wingdings" pitchFamily="2" charset="2"/>
              </a:rPr>
              <a:t>		=</a:t>
            </a:r>
            <a:r>
              <a:rPr lang="zh-TW" altLang="en-US" dirty="0" smtClean="0">
                <a:sym typeface="Wingdings" pitchFamily="2" charset="2"/>
              </a:rPr>
              <a:t> 所有區域都可以配到電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Line 16"/>
          <p:cNvSpPr>
            <a:spLocks noChangeShapeType="1"/>
          </p:cNvSpPr>
          <p:nvPr/>
        </p:nvSpPr>
        <p:spPr bwMode="auto">
          <a:xfrm flipH="1">
            <a:off x="6372225" y="58769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7164388" y="5876925"/>
            <a:ext cx="936625" cy="71438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>
            <a:off x="8101013" y="4941888"/>
            <a:ext cx="574675" cy="935037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H="1">
            <a:off x="7235825" y="4724400"/>
            <a:ext cx="1511300" cy="1444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問題轉換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6373813" y="4940300"/>
            <a:ext cx="792162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7237413" y="49403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7308850" y="48672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7308850" y="40036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958138" y="4003675"/>
            <a:ext cx="647700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7669213" y="37163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7021513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7813675" y="55880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6084888" y="5659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6965950" y="56308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8389938" y="45815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300788" y="50133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164388" y="4149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20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81724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40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7740650" y="4437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70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8388350" y="5229225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100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7524750" y="5084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7235825" y="5300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5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6516688" y="59499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60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7380288" y="5876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80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642911" y="2428868"/>
            <a:ext cx="56493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區域 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節點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algn="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兩區域之間可建電力線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邊　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algn="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建電力線的花費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權重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特性觀察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9600" cy="86518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/>
              <a:t>		</a:t>
            </a:r>
            <a:r>
              <a:rPr lang="zh-TW" altLang="en-US"/>
              <a:t>可能不是唯一解	</a:t>
            </a:r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5076825" y="692150"/>
            <a:ext cx="2808288" cy="2600325"/>
            <a:chOff x="3833" y="2341"/>
            <a:chExt cx="1769" cy="1638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 flipH="1">
              <a:off x="4014" y="3702"/>
              <a:ext cx="544" cy="46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 flipH="1">
              <a:off x="4513" y="3702"/>
              <a:ext cx="590" cy="45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H="1">
              <a:off x="5103" y="3113"/>
              <a:ext cx="362" cy="58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H="1">
              <a:off x="4558" y="2976"/>
              <a:ext cx="952" cy="91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4015" y="3112"/>
              <a:ext cx="49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>
              <a:off x="4559" y="3112"/>
              <a:ext cx="46" cy="635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4604" y="3066"/>
              <a:ext cx="409" cy="59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 flipH="1">
              <a:off x="4604" y="2522"/>
              <a:ext cx="40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5013" y="2522"/>
              <a:ext cx="408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53" name="Oval 13"/>
            <p:cNvSpPr>
              <a:spLocks noChangeArrowheads="1"/>
            </p:cNvSpPr>
            <p:nvPr/>
          </p:nvSpPr>
          <p:spPr bwMode="auto">
            <a:xfrm>
              <a:off x="4831" y="2341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4423" y="2885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4922" y="3520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6" name="Oval 16"/>
            <p:cNvSpPr>
              <a:spLocks noChangeArrowheads="1"/>
            </p:cNvSpPr>
            <p:nvPr/>
          </p:nvSpPr>
          <p:spPr bwMode="auto">
            <a:xfrm>
              <a:off x="3833" y="3565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7" name="Oval 17"/>
            <p:cNvSpPr>
              <a:spLocks noChangeArrowheads="1"/>
            </p:cNvSpPr>
            <p:nvPr/>
          </p:nvSpPr>
          <p:spPr bwMode="auto">
            <a:xfrm>
              <a:off x="4388" y="3547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8" name="Oval 18"/>
            <p:cNvSpPr>
              <a:spLocks noChangeArrowheads="1"/>
            </p:cNvSpPr>
            <p:nvPr/>
          </p:nvSpPr>
          <p:spPr bwMode="auto">
            <a:xfrm>
              <a:off x="5285" y="2886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3969" y="315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0260" name="Text Box 20"/>
            <p:cNvSpPr txBox="1">
              <a:spLocks noChangeArrowheads="1"/>
            </p:cNvSpPr>
            <p:nvPr/>
          </p:nvSpPr>
          <p:spPr bwMode="auto">
            <a:xfrm>
              <a:off x="4513" y="261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0" lang="en-US" altLang="zh-TW"/>
                <a:t>10</a:t>
              </a:r>
              <a:endParaRPr lang="en-US" altLang="zh-TW"/>
            </a:p>
          </p:txBody>
        </p:sp>
        <p:sp>
          <p:nvSpPr>
            <p:cNvPr id="10261" name="Text Box 21"/>
            <p:cNvSpPr txBox="1">
              <a:spLocks noChangeArrowheads="1"/>
            </p:cNvSpPr>
            <p:nvPr/>
          </p:nvSpPr>
          <p:spPr bwMode="auto">
            <a:xfrm>
              <a:off x="5148" y="252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4876" y="279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0263" name="Text Box 23"/>
            <p:cNvSpPr txBox="1">
              <a:spLocks noChangeArrowheads="1"/>
            </p:cNvSpPr>
            <p:nvPr/>
          </p:nvSpPr>
          <p:spPr bwMode="auto">
            <a:xfrm>
              <a:off x="5284" y="329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4740" y="320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4558" y="3339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4105" y="374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0267" name="Text Box 27"/>
            <p:cNvSpPr txBox="1">
              <a:spLocks noChangeArrowheads="1"/>
            </p:cNvSpPr>
            <p:nvPr/>
          </p:nvSpPr>
          <p:spPr bwMode="auto">
            <a:xfrm>
              <a:off x="4649" y="370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</p:grpSp>
      <p:sp>
        <p:nvSpPr>
          <p:cNvPr id="10299" name="Line 59"/>
          <p:cNvSpPr>
            <a:spLocks noChangeShapeType="1"/>
          </p:cNvSpPr>
          <p:nvPr/>
        </p:nvSpPr>
        <p:spPr bwMode="auto">
          <a:xfrm flipH="1">
            <a:off x="1116013" y="4940300"/>
            <a:ext cx="792162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 flipH="1">
            <a:off x="1979613" y="4940300"/>
            <a:ext cx="73025" cy="10080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>
            <a:off x="2051050" y="4867275"/>
            <a:ext cx="649288" cy="9366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02" name="Line 62"/>
          <p:cNvSpPr>
            <a:spLocks noChangeShapeType="1"/>
          </p:cNvSpPr>
          <p:nvPr/>
        </p:nvSpPr>
        <p:spPr bwMode="auto">
          <a:xfrm flipH="1">
            <a:off x="2051050" y="40036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2700338" y="4003675"/>
            <a:ext cx="647700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04" name="Oval 64"/>
          <p:cNvSpPr>
            <a:spLocks noChangeArrowheads="1"/>
          </p:cNvSpPr>
          <p:nvPr/>
        </p:nvSpPr>
        <p:spPr bwMode="auto">
          <a:xfrm>
            <a:off x="2411413" y="37163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05" name="Oval 65"/>
          <p:cNvSpPr>
            <a:spLocks noChangeArrowheads="1"/>
          </p:cNvSpPr>
          <p:nvPr/>
        </p:nvSpPr>
        <p:spPr bwMode="auto">
          <a:xfrm>
            <a:off x="1763713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06" name="Oval 66"/>
          <p:cNvSpPr>
            <a:spLocks noChangeArrowheads="1"/>
          </p:cNvSpPr>
          <p:nvPr/>
        </p:nvSpPr>
        <p:spPr bwMode="auto">
          <a:xfrm>
            <a:off x="2555875" y="55880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07" name="Oval 67"/>
          <p:cNvSpPr>
            <a:spLocks noChangeArrowheads="1"/>
          </p:cNvSpPr>
          <p:nvPr/>
        </p:nvSpPr>
        <p:spPr bwMode="auto">
          <a:xfrm>
            <a:off x="827088" y="5659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08" name="Oval 68"/>
          <p:cNvSpPr>
            <a:spLocks noChangeArrowheads="1"/>
          </p:cNvSpPr>
          <p:nvPr/>
        </p:nvSpPr>
        <p:spPr bwMode="auto">
          <a:xfrm>
            <a:off x="1708150" y="56308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3132138" y="45815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1042988" y="50133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1906588" y="4149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TW"/>
              <a:t>10</a:t>
            </a:r>
            <a:endParaRPr lang="en-US" altLang="zh-TW"/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291465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0315" name="Text Box 75"/>
          <p:cNvSpPr txBox="1">
            <a:spLocks noChangeArrowheads="1"/>
          </p:cNvSpPr>
          <p:nvPr/>
        </p:nvSpPr>
        <p:spPr bwMode="auto">
          <a:xfrm>
            <a:off x="2266950" y="50847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1978025" y="53006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 flipH="1">
            <a:off x="5146675" y="5876925"/>
            <a:ext cx="863600" cy="73025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H="1">
            <a:off x="5938838" y="5876925"/>
            <a:ext cx="936625" cy="71438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 flipH="1">
            <a:off x="6875463" y="4941888"/>
            <a:ext cx="574675" cy="935037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27" name="Line 87"/>
          <p:cNvSpPr>
            <a:spLocks noChangeShapeType="1"/>
          </p:cNvSpPr>
          <p:nvPr/>
        </p:nvSpPr>
        <p:spPr bwMode="auto">
          <a:xfrm flipH="1">
            <a:off x="6083300" y="4003675"/>
            <a:ext cx="649288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28" name="Line 88"/>
          <p:cNvSpPr>
            <a:spLocks noChangeShapeType="1"/>
          </p:cNvSpPr>
          <p:nvPr/>
        </p:nvSpPr>
        <p:spPr bwMode="auto">
          <a:xfrm>
            <a:off x="6732588" y="4003675"/>
            <a:ext cx="647700" cy="7921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6443663" y="37163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5795963" y="45799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6588125" y="5588000"/>
            <a:ext cx="503238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859338" y="5659438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740400" y="5630863"/>
            <a:ext cx="503238" cy="50323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7164388" y="4581525"/>
            <a:ext cx="503237" cy="503238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6" name="Text Box 96"/>
          <p:cNvSpPr txBox="1">
            <a:spLocks noChangeArrowheads="1"/>
          </p:cNvSpPr>
          <p:nvPr/>
        </p:nvSpPr>
        <p:spPr bwMode="auto">
          <a:xfrm>
            <a:off x="5938838" y="4149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TW"/>
              <a:t>10</a:t>
            </a:r>
            <a:endParaRPr lang="en-US" altLang="zh-TW"/>
          </a:p>
        </p:txBody>
      </p:sp>
      <p:sp>
        <p:nvSpPr>
          <p:cNvPr id="10337" name="Text Box 97"/>
          <p:cNvSpPr txBox="1">
            <a:spLocks noChangeArrowheads="1"/>
          </p:cNvSpPr>
          <p:nvPr/>
        </p:nvSpPr>
        <p:spPr bwMode="auto">
          <a:xfrm>
            <a:off x="6946900" y="40052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0339" name="Text Box 99"/>
          <p:cNvSpPr txBox="1">
            <a:spLocks noChangeArrowheads="1"/>
          </p:cNvSpPr>
          <p:nvPr/>
        </p:nvSpPr>
        <p:spPr bwMode="auto">
          <a:xfrm>
            <a:off x="7162800" y="52292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0342" name="Text Box 102"/>
          <p:cNvSpPr txBox="1">
            <a:spLocks noChangeArrowheads="1"/>
          </p:cNvSpPr>
          <p:nvPr/>
        </p:nvSpPr>
        <p:spPr bwMode="auto">
          <a:xfrm>
            <a:off x="5291138" y="59499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  <p:sp>
        <p:nvSpPr>
          <p:cNvPr id="10343" name="Text Box 103"/>
          <p:cNvSpPr txBox="1">
            <a:spLocks noChangeArrowheads="1"/>
          </p:cNvSpPr>
          <p:nvPr/>
        </p:nvSpPr>
        <p:spPr bwMode="auto">
          <a:xfrm>
            <a:off x="6154738" y="58769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特性觀察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492500" y="1214422"/>
            <a:ext cx="5241925" cy="1063641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zh-TW" altLang="en-US" dirty="0" smtClean="0"/>
              <a:t>如果原圖有</a:t>
            </a:r>
            <a:r>
              <a:rPr lang="en-US" altLang="zh-TW" dirty="0" smtClean="0"/>
              <a:t>cycle</a:t>
            </a:r>
            <a:r>
              <a:rPr lang="zh-TW" altLang="en-US" dirty="0" smtClean="0"/>
              <a:t>，則拿掉的邊</a:t>
            </a:r>
            <a:endParaRPr lang="en-US" altLang="zh-TW" dirty="0" smtClean="0"/>
          </a:p>
          <a:p>
            <a:pPr>
              <a:buFontTx/>
              <a:buNone/>
            </a:pPr>
            <a:r>
              <a:rPr lang="zh-TW" altLang="en-US" dirty="0" smtClean="0"/>
              <a:t>一定會是比較重的邊</a:t>
            </a:r>
            <a:endParaRPr lang="zh-TW" altLang="en-US" dirty="0"/>
          </a:p>
          <a:p>
            <a:endParaRPr lang="en-US" altLang="zh-TW" dirty="0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643174" y="2786058"/>
            <a:ext cx="2868613" cy="2600325"/>
            <a:chOff x="3833" y="2341"/>
            <a:chExt cx="1807" cy="1638"/>
          </a:xfrm>
        </p:grpSpPr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 flipH="1">
              <a:off x="4014" y="3702"/>
              <a:ext cx="544" cy="4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 flipH="1">
              <a:off x="4513" y="3702"/>
              <a:ext cx="590" cy="45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 flipH="1">
              <a:off x="5103" y="3113"/>
              <a:ext cx="362" cy="58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 flipH="1">
              <a:off x="4558" y="2976"/>
              <a:ext cx="952" cy="9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 flipH="1">
              <a:off x="4015" y="3112"/>
              <a:ext cx="49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9" name="Line 35"/>
            <p:cNvSpPr>
              <a:spLocks noChangeShapeType="1"/>
            </p:cNvSpPr>
            <p:nvPr/>
          </p:nvSpPr>
          <p:spPr bwMode="auto">
            <a:xfrm flipH="1">
              <a:off x="4559" y="3112"/>
              <a:ext cx="46" cy="635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>
              <a:off x="4604" y="3066"/>
              <a:ext cx="409" cy="59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 flipH="1">
              <a:off x="4604" y="2522"/>
              <a:ext cx="40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auto">
            <a:xfrm>
              <a:off x="5013" y="2522"/>
              <a:ext cx="408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03" name="Oval 39"/>
            <p:cNvSpPr>
              <a:spLocks noChangeArrowheads="1"/>
            </p:cNvSpPr>
            <p:nvPr/>
          </p:nvSpPr>
          <p:spPr bwMode="auto">
            <a:xfrm>
              <a:off x="4831" y="2341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4" name="Oval 40"/>
            <p:cNvSpPr>
              <a:spLocks noChangeArrowheads="1"/>
            </p:cNvSpPr>
            <p:nvPr/>
          </p:nvSpPr>
          <p:spPr bwMode="auto">
            <a:xfrm>
              <a:off x="4423" y="2885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5" name="Oval 41"/>
            <p:cNvSpPr>
              <a:spLocks noChangeArrowheads="1"/>
            </p:cNvSpPr>
            <p:nvPr/>
          </p:nvSpPr>
          <p:spPr bwMode="auto">
            <a:xfrm>
              <a:off x="4922" y="3520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6" name="Oval 42"/>
            <p:cNvSpPr>
              <a:spLocks noChangeArrowheads="1"/>
            </p:cNvSpPr>
            <p:nvPr/>
          </p:nvSpPr>
          <p:spPr bwMode="auto">
            <a:xfrm>
              <a:off x="3833" y="3565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7" name="Oval 43"/>
            <p:cNvSpPr>
              <a:spLocks noChangeArrowheads="1"/>
            </p:cNvSpPr>
            <p:nvPr/>
          </p:nvSpPr>
          <p:spPr bwMode="auto">
            <a:xfrm>
              <a:off x="4388" y="3547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8" name="Oval 44"/>
            <p:cNvSpPr>
              <a:spLocks noChangeArrowheads="1"/>
            </p:cNvSpPr>
            <p:nvPr/>
          </p:nvSpPr>
          <p:spPr bwMode="auto">
            <a:xfrm>
              <a:off x="5285" y="2886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9" name="Text Box 45"/>
            <p:cNvSpPr txBox="1">
              <a:spLocks noChangeArrowheads="1"/>
            </p:cNvSpPr>
            <p:nvPr/>
          </p:nvSpPr>
          <p:spPr bwMode="auto">
            <a:xfrm>
              <a:off x="3969" y="315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1310" name="Text Box 46"/>
            <p:cNvSpPr txBox="1">
              <a:spLocks noChangeArrowheads="1"/>
            </p:cNvSpPr>
            <p:nvPr/>
          </p:nvSpPr>
          <p:spPr bwMode="auto">
            <a:xfrm>
              <a:off x="4513" y="261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  <p:sp>
          <p:nvSpPr>
            <p:cNvPr id="11311" name="Text Box 47"/>
            <p:cNvSpPr txBox="1">
              <a:spLocks noChangeArrowheads="1"/>
            </p:cNvSpPr>
            <p:nvPr/>
          </p:nvSpPr>
          <p:spPr bwMode="auto">
            <a:xfrm>
              <a:off x="5148" y="252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  <p:sp>
          <p:nvSpPr>
            <p:cNvPr id="11312" name="Text Box 48"/>
            <p:cNvSpPr txBox="1">
              <a:spLocks noChangeArrowheads="1"/>
            </p:cNvSpPr>
            <p:nvPr/>
          </p:nvSpPr>
          <p:spPr bwMode="auto">
            <a:xfrm>
              <a:off x="4876" y="279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  <p:sp>
          <p:nvSpPr>
            <p:cNvPr id="11313" name="Text Box 49"/>
            <p:cNvSpPr txBox="1">
              <a:spLocks noChangeArrowheads="1"/>
            </p:cNvSpPr>
            <p:nvPr/>
          </p:nvSpPr>
          <p:spPr bwMode="auto">
            <a:xfrm>
              <a:off x="5284" y="3294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  <p:sp>
          <p:nvSpPr>
            <p:cNvPr id="11314" name="Text Box 50"/>
            <p:cNvSpPr txBox="1">
              <a:spLocks noChangeArrowheads="1"/>
            </p:cNvSpPr>
            <p:nvPr/>
          </p:nvSpPr>
          <p:spPr bwMode="auto">
            <a:xfrm>
              <a:off x="4740" y="320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1315" name="Text Box 51"/>
            <p:cNvSpPr txBox="1">
              <a:spLocks noChangeArrowheads="1"/>
            </p:cNvSpPr>
            <p:nvPr/>
          </p:nvSpPr>
          <p:spPr bwMode="auto">
            <a:xfrm>
              <a:off x="4558" y="333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  <p:sp>
          <p:nvSpPr>
            <p:cNvPr id="11316" name="Text Box 52"/>
            <p:cNvSpPr txBox="1">
              <a:spLocks noChangeArrowheads="1"/>
            </p:cNvSpPr>
            <p:nvPr/>
          </p:nvSpPr>
          <p:spPr bwMode="auto">
            <a:xfrm>
              <a:off x="4105" y="374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60</a:t>
              </a:r>
            </a:p>
          </p:txBody>
        </p:sp>
        <p:sp>
          <p:nvSpPr>
            <p:cNvPr id="11317" name="Text Box 53"/>
            <p:cNvSpPr txBox="1">
              <a:spLocks noChangeArrowheads="1"/>
            </p:cNvSpPr>
            <p:nvPr/>
          </p:nvSpPr>
          <p:spPr bwMode="auto">
            <a:xfrm>
              <a:off x="4643" y="3736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dirty="0"/>
                <a:t>80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特性觀察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492500" y="1557338"/>
            <a:ext cx="5241925" cy="720725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altLang="zh-TW" dirty="0"/>
              <a:t>	</a:t>
            </a:r>
            <a:r>
              <a:rPr lang="zh-TW" altLang="en-US" dirty="0"/>
              <a:t>比較小的邊一定</a:t>
            </a:r>
            <a:r>
              <a:rPr lang="zh-TW" altLang="en-US" dirty="0" smtClean="0"/>
              <a:t>會先被</a:t>
            </a:r>
            <a:r>
              <a:rPr lang="zh-TW" altLang="en-US" dirty="0"/>
              <a:t>挑到</a:t>
            </a:r>
          </a:p>
          <a:p>
            <a:endParaRPr lang="en-US" altLang="zh-TW" dirty="0"/>
          </a:p>
        </p:txBody>
      </p:sp>
      <p:grpSp>
        <p:nvGrpSpPr>
          <p:cNvPr id="11293" name="Group 29"/>
          <p:cNvGrpSpPr>
            <a:grpSpLocks/>
          </p:cNvGrpSpPr>
          <p:nvPr/>
        </p:nvGrpSpPr>
        <p:grpSpPr bwMode="auto">
          <a:xfrm>
            <a:off x="323850" y="1628775"/>
            <a:ext cx="2868613" cy="2600325"/>
            <a:chOff x="3833" y="2341"/>
            <a:chExt cx="1807" cy="1638"/>
          </a:xfrm>
        </p:grpSpPr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 flipH="1">
              <a:off x="4014" y="3702"/>
              <a:ext cx="544" cy="46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 flipH="1">
              <a:off x="4513" y="3702"/>
              <a:ext cx="590" cy="45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 flipH="1">
              <a:off x="5103" y="3113"/>
              <a:ext cx="362" cy="58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 flipH="1">
              <a:off x="4558" y="2976"/>
              <a:ext cx="952" cy="91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 flipH="1">
              <a:off x="4015" y="3112"/>
              <a:ext cx="49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99" name="Line 35"/>
            <p:cNvSpPr>
              <a:spLocks noChangeShapeType="1"/>
            </p:cNvSpPr>
            <p:nvPr/>
          </p:nvSpPr>
          <p:spPr bwMode="auto">
            <a:xfrm flipH="1">
              <a:off x="4559" y="3112"/>
              <a:ext cx="46" cy="635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>
              <a:off x="4604" y="3066"/>
              <a:ext cx="409" cy="59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 flipH="1">
              <a:off x="4604" y="2522"/>
              <a:ext cx="40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auto">
            <a:xfrm>
              <a:off x="5013" y="2522"/>
              <a:ext cx="408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03" name="Oval 39"/>
            <p:cNvSpPr>
              <a:spLocks noChangeArrowheads="1"/>
            </p:cNvSpPr>
            <p:nvPr/>
          </p:nvSpPr>
          <p:spPr bwMode="auto">
            <a:xfrm>
              <a:off x="4831" y="2341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4" name="Oval 40"/>
            <p:cNvSpPr>
              <a:spLocks noChangeArrowheads="1"/>
            </p:cNvSpPr>
            <p:nvPr/>
          </p:nvSpPr>
          <p:spPr bwMode="auto">
            <a:xfrm>
              <a:off x="4423" y="2885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5" name="Oval 41"/>
            <p:cNvSpPr>
              <a:spLocks noChangeArrowheads="1"/>
            </p:cNvSpPr>
            <p:nvPr/>
          </p:nvSpPr>
          <p:spPr bwMode="auto">
            <a:xfrm>
              <a:off x="4922" y="3520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6" name="Oval 42"/>
            <p:cNvSpPr>
              <a:spLocks noChangeArrowheads="1"/>
            </p:cNvSpPr>
            <p:nvPr/>
          </p:nvSpPr>
          <p:spPr bwMode="auto">
            <a:xfrm>
              <a:off x="3833" y="3565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7" name="Oval 43"/>
            <p:cNvSpPr>
              <a:spLocks noChangeArrowheads="1"/>
            </p:cNvSpPr>
            <p:nvPr/>
          </p:nvSpPr>
          <p:spPr bwMode="auto">
            <a:xfrm>
              <a:off x="4388" y="3547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8" name="Oval 44"/>
            <p:cNvSpPr>
              <a:spLocks noChangeArrowheads="1"/>
            </p:cNvSpPr>
            <p:nvPr/>
          </p:nvSpPr>
          <p:spPr bwMode="auto">
            <a:xfrm>
              <a:off x="5285" y="2886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9" name="Text Box 45"/>
            <p:cNvSpPr txBox="1">
              <a:spLocks noChangeArrowheads="1"/>
            </p:cNvSpPr>
            <p:nvPr/>
          </p:nvSpPr>
          <p:spPr bwMode="auto">
            <a:xfrm>
              <a:off x="3969" y="315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1310" name="Text Box 46"/>
            <p:cNvSpPr txBox="1">
              <a:spLocks noChangeArrowheads="1"/>
            </p:cNvSpPr>
            <p:nvPr/>
          </p:nvSpPr>
          <p:spPr bwMode="auto">
            <a:xfrm>
              <a:off x="4513" y="261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  <p:sp>
          <p:nvSpPr>
            <p:cNvPr id="11311" name="Text Box 47"/>
            <p:cNvSpPr txBox="1">
              <a:spLocks noChangeArrowheads="1"/>
            </p:cNvSpPr>
            <p:nvPr/>
          </p:nvSpPr>
          <p:spPr bwMode="auto">
            <a:xfrm>
              <a:off x="5148" y="252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  <p:sp>
          <p:nvSpPr>
            <p:cNvPr id="11312" name="Text Box 48"/>
            <p:cNvSpPr txBox="1">
              <a:spLocks noChangeArrowheads="1"/>
            </p:cNvSpPr>
            <p:nvPr/>
          </p:nvSpPr>
          <p:spPr bwMode="auto">
            <a:xfrm>
              <a:off x="4876" y="279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70</a:t>
              </a:r>
            </a:p>
          </p:txBody>
        </p:sp>
        <p:sp>
          <p:nvSpPr>
            <p:cNvPr id="11313" name="Text Box 49"/>
            <p:cNvSpPr txBox="1">
              <a:spLocks noChangeArrowheads="1"/>
            </p:cNvSpPr>
            <p:nvPr/>
          </p:nvSpPr>
          <p:spPr bwMode="auto">
            <a:xfrm>
              <a:off x="5284" y="3294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100</a:t>
              </a:r>
            </a:p>
          </p:txBody>
        </p:sp>
        <p:sp>
          <p:nvSpPr>
            <p:cNvPr id="11314" name="Text Box 50"/>
            <p:cNvSpPr txBox="1">
              <a:spLocks noChangeArrowheads="1"/>
            </p:cNvSpPr>
            <p:nvPr/>
          </p:nvSpPr>
          <p:spPr bwMode="auto">
            <a:xfrm>
              <a:off x="4740" y="320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1315" name="Text Box 51"/>
            <p:cNvSpPr txBox="1">
              <a:spLocks noChangeArrowheads="1"/>
            </p:cNvSpPr>
            <p:nvPr/>
          </p:nvSpPr>
          <p:spPr bwMode="auto">
            <a:xfrm>
              <a:off x="4558" y="333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  <p:sp>
          <p:nvSpPr>
            <p:cNvPr id="11316" name="Text Box 52"/>
            <p:cNvSpPr txBox="1">
              <a:spLocks noChangeArrowheads="1"/>
            </p:cNvSpPr>
            <p:nvPr/>
          </p:nvSpPr>
          <p:spPr bwMode="auto">
            <a:xfrm>
              <a:off x="4105" y="374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60</a:t>
              </a:r>
            </a:p>
          </p:txBody>
        </p:sp>
        <p:sp>
          <p:nvSpPr>
            <p:cNvPr id="11317" name="Text Box 53"/>
            <p:cNvSpPr txBox="1">
              <a:spLocks noChangeArrowheads="1"/>
            </p:cNvSpPr>
            <p:nvPr/>
          </p:nvSpPr>
          <p:spPr bwMode="auto">
            <a:xfrm>
              <a:off x="4649" y="370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80</a:t>
              </a:r>
            </a:p>
          </p:txBody>
        </p:sp>
      </p:grpSp>
      <p:grpSp>
        <p:nvGrpSpPr>
          <p:cNvPr id="11369" name="Group 105"/>
          <p:cNvGrpSpPr>
            <a:grpSpLocks/>
          </p:cNvGrpSpPr>
          <p:nvPr/>
        </p:nvGrpSpPr>
        <p:grpSpPr bwMode="auto">
          <a:xfrm>
            <a:off x="5724525" y="3644900"/>
            <a:ext cx="2808288" cy="2446338"/>
            <a:chOff x="1519" y="2432"/>
            <a:chExt cx="1769" cy="1541"/>
          </a:xfrm>
        </p:grpSpPr>
        <p:sp>
          <p:nvSpPr>
            <p:cNvPr id="11323" name="Line 59"/>
            <p:cNvSpPr>
              <a:spLocks noChangeShapeType="1"/>
            </p:cNvSpPr>
            <p:nvPr/>
          </p:nvSpPr>
          <p:spPr bwMode="auto">
            <a:xfrm flipH="1">
              <a:off x="1701" y="3203"/>
              <a:ext cx="49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24" name="Line 60"/>
            <p:cNvSpPr>
              <a:spLocks noChangeShapeType="1"/>
            </p:cNvSpPr>
            <p:nvPr/>
          </p:nvSpPr>
          <p:spPr bwMode="auto">
            <a:xfrm flipH="1">
              <a:off x="2245" y="3203"/>
              <a:ext cx="46" cy="635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25" name="Line 61"/>
            <p:cNvSpPr>
              <a:spLocks noChangeShapeType="1"/>
            </p:cNvSpPr>
            <p:nvPr/>
          </p:nvSpPr>
          <p:spPr bwMode="auto">
            <a:xfrm>
              <a:off x="2290" y="3157"/>
              <a:ext cx="409" cy="590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26" name="Line 62"/>
            <p:cNvSpPr>
              <a:spLocks noChangeShapeType="1"/>
            </p:cNvSpPr>
            <p:nvPr/>
          </p:nvSpPr>
          <p:spPr bwMode="auto">
            <a:xfrm flipH="1">
              <a:off x="2290" y="2613"/>
              <a:ext cx="409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27" name="Line 63"/>
            <p:cNvSpPr>
              <a:spLocks noChangeShapeType="1"/>
            </p:cNvSpPr>
            <p:nvPr/>
          </p:nvSpPr>
          <p:spPr bwMode="auto">
            <a:xfrm>
              <a:off x="2699" y="2613"/>
              <a:ext cx="408" cy="499"/>
            </a:xfrm>
            <a:prstGeom prst="line">
              <a:avLst/>
            </a:prstGeom>
            <a:noFill/>
            <a:ln w="571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28" name="Oval 64"/>
            <p:cNvSpPr>
              <a:spLocks noChangeArrowheads="1"/>
            </p:cNvSpPr>
            <p:nvPr/>
          </p:nvSpPr>
          <p:spPr bwMode="auto">
            <a:xfrm>
              <a:off x="2517" y="2432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29" name="Oval 65"/>
            <p:cNvSpPr>
              <a:spLocks noChangeArrowheads="1"/>
            </p:cNvSpPr>
            <p:nvPr/>
          </p:nvSpPr>
          <p:spPr bwMode="auto">
            <a:xfrm>
              <a:off x="2109" y="2976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30" name="Oval 66"/>
            <p:cNvSpPr>
              <a:spLocks noChangeArrowheads="1"/>
            </p:cNvSpPr>
            <p:nvPr/>
          </p:nvSpPr>
          <p:spPr bwMode="auto">
            <a:xfrm>
              <a:off x="2608" y="3611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31" name="Oval 67"/>
            <p:cNvSpPr>
              <a:spLocks noChangeArrowheads="1"/>
            </p:cNvSpPr>
            <p:nvPr/>
          </p:nvSpPr>
          <p:spPr bwMode="auto">
            <a:xfrm>
              <a:off x="1519" y="3656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32" name="Oval 68"/>
            <p:cNvSpPr>
              <a:spLocks noChangeArrowheads="1"/>
            </p:cNvSpPr>
            <p:nvPr/>
          </p:nvSpPr>
          <p:spPr bwMode="auto">
            <a:xfrm>
              <a:off x="2074" y="3638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33" name="Oval 69"/>
            <p:cNvSpPr>
              <a:spLocks noChangeArrowheads="1"/>
            </p:cNvSpPr>
            <p:nvPr/>
          </p:nvSpPr>
          <p:spPr bwMode="auto">
            <a:xfrm>
              <a:off x="2971" y="2977"/>
              <a:ext cx="317" cy="317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34" name="Text Box 70"/>
            <p:cNvSpPr txBox="1">
              <a:spLocks noChangeArrowheads="1"/>
            </p:cNvSpPr>
            <p:nvPr/>
          </p:nvSpPr>
          <p:spPr bwMode="auto">
            <a:xfrm>
              <a:off x="1655" y="3249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1335" name="Text Box 71"/>
            <p:cNvSpPr txBox="1">
              <a:spLocks noChangeArrowheads="1"/>
            </p:cNvSpPr>
            <p:nvPr/>
          </p:nvSpPr>
          <p:spPr bwMode="auto">
            <a:xfrm>
              <a:off x="2199" y="2705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20</a:t>
              </a:r>
            </a:p>
          </p:txBody>
        </p:sp>
        <p:sp>
          <p:nvSpPr>
            <p:cNvPr id="11336" name="Text Box 72"/>
            <p:cNvSpPr txBox="1">
              <a:spLocks noChangeArrowheads="1"/>
            </p:cNvSpPr>
            <p:nvPr/>
          </p:nvSpPr>
          <p:spPr bwMode="auto">
            <a:xfrm>
              <a:off x="2834" y="261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40</a:t>
              </a:r>
            </a:p>
          </p:txBody>
        </p:sp>
        <p:sp>
          <p:nvSpPr>
            <p:cNvPr id="11339" name="Text Box 75"/>
            <p:cNvSpPr txBox="1">
              <a:spLocks noChangeArrowheads="1"/>
            </p:cNvSpPr>
            <p:nvPr/>
          </p:nvSpPr>
          <p:spPr bwMode="auto">
            <a:xfrm>
              <a:off x="2426" y="329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10</a:t>
              </a:r>
            </a:p>
          </p:txBody>
        </p:sp>
        <p:sp>
          <p:nvSpPr>
            <p:cNvPr id="11340" name="Text Box 76"/>
            <p:cNvSpPr txBox="1">
              <a:spLocks noChangeArrowheads="1"/>
            </p:cNvSpPr>
            <p:nvPr/>
          </p:nvSpPr>
          <p:spPr bwMode="auto">
            <a:xfrm>
              <a:off x="2244" y="343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/>
                <a:t>5</a:t>
              </a:r>
            </a:p>
          </p:txBody>
        </p:sp>
      </p:grpSp>
      <p:sp>
        <p:nvSpPr>
          <p:cNvPr id="11368" name="Text Box 104"/>
          <p:cNvSpPr txBox="1">
            <a:spLocks noChangeArrowheads="1"/>
          </p:cNvSpPr>
          <p:nvPr/>
        </p:nvSpPr>
        <p:spPr bwMode="auto">
          <a:xfrm>
            <a:off x="2124075" y="2708275"/>
            <a:ext cx="2968625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kumimoji="0" lang="zh-TW" altLang="en-US" sz="2000" dirty="0">
                <a:latin typeface="Gentium" pitchFamily="2" charset="0"/>
              </a:rPr>
              <a:t>把邊的</a:t>
            </a:r>
            <a:r>
              <a:rPr kumimoji="0" lang="en-US" altLang="zh-TW" sz="2000" dirty="0">
                <a:latin typeface="Gentium" pitchFamily="2" charset="0"/>
              </a:rPr>
              <a:t>Weight</a:t>
            </a:r>
          </a:p>
          <a:p>
            <a:pPr algn="r"/>
            <a:r>
              <a:rPr kumimoji="0" lang="zh-TW" altLang="en-US" sz="2000" dirty="0" smtClean="0">
                <a:latin typeface="Gentium" pitchFamily="2" charset="0"/>
              </a:rPr>
              <a:t>由小到</a:t>
            </a:r>
            <a:r>
              <a:rPr kumimoji="0" lang="zh-TW" altLang="en-US" sz="2000" dirty="0">
                <a:latin typeface="Gentium" pitchFamily="2" charset="0"/>
              </a:rPr>
              <a:t>大</a:t>
            </a:r>
            <a:r>
              <a:rPr kumimoji="0" lang="zh-TW" altLang="en-US" sz="2000" dirty="0" smtClean="0">
                <a:latin typeface="Gentium" pitchFamily="2" charset="0"/>
              </a:rPr>
              <a:t>排序</a:t>
            </a:r>
            <a:endParaRPr kumimoji="0" lang="zh-TW" altLang="en-US" sz="2000" dirty="0">
              <a:latin typeface="Gentium" pitchFamily="2" charset="0"/>
            </a:endParaRPr>
          </a:p>
          <a:p>
            <a:pPr algn="r"/>
            <a:endParaRPr lang="zh-TW" altLang="en-US" dirty="0"/>
          </a:p>
          <a:p>
            <a:pPr algn="r"/>
            <a:r>
              <a:rPr lang="en-US" altLang="zh-TW" dirty="0"/>
              <a:t>5</a:t>
            </a:r>
          </a:p>
          <a:p>
            <a:pPr algn="r"/>
            <a:r>
              <a:rPr lang="en-US" altLang="zh-TW" dirty="0"/>
              <a:t>10</a:t>
            </a:r>
          </a:p>
          <a:p>
            <a:pPr algn="r"/>
            <a:r>
              <a:rPr lang="en-US" altLang="zh-TW" dirty="0"/>
              <a:t>10</a:t>
            </a:r>
          </a:p>
          <a:p>
            <a:pPr algn="r"/>
            <a:r>
              <a:rPr lang="en-US" altLang="zh-TW" dirty="0"/>
              <a:t>20</a:t>
            </a:r>
          </a:p>
          <a:p>
            <a:pPr algn="r"/>
            <a:r>
              <a:rPr lang="en-US" altLang="zh-TW" dirty="0"/>
              <a:t>40</a:t>
            </a:r>
          </a:p>
          <a:p>
            <a:pPr algn="r"/>
            <a:r>
              <a:rPr lang="en-US" altLang="zh-TW" dirty="0"/>
              <a:t>60</a:t>
            </a:r>
          </a:p>
          <a:p>
            <a:pPr algn="r"/>
            <a:r>
              <a:rPr lang="en-US" altLang="zh-TW" dirty="0"/>
              <a:t>70</a:t>
            </a:r>
          </a:p>
          <a:p>
            <a:pPr algn="r"/>
            <a:r>
              <a:rPr lang="en-US" altLang="zh-TW" dirty="0"/>
              <a:t>80</a:t>
            </a:r>
          </a:p>
          <a:p>
            <a:pPr algn="r"/>
            <a:r>
              <a:rPr lang="en-US" altLang="zh-TW" dirty="0"/>
              <a:t>100</a:t>
            </a:r>
          </a:p>
          <a:p>
            <a:pPr algn="r"/>
            <a:endParaRPr lang="en-US" altLang="zh-TW" dirty="0"/>
          </a:p>
        </p:txBody>
      </p:sp>
      <p:sp>
        <p:nvSpPr>
          <p:cNvPr id="11370" name="Rectangle 106"/>
          <p:cNvSpPr>
            <a:spLocks noChangeArrowheads="1"/>
          </p:cNvSpPr>
          <p:nvPr/>
        </p:nvSpPr>
        <p:spPr bwMode="auto">
          <a:xfrm>
            <a:off x="4213225" y="3644900"/>
            <a:ext cx="1368425" cy="13684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371" name="Line 107"/>
          <p:cNvSpPr>
            <a:spLocks noChangeShapeType="1"/>
          </p:cNvSpPr>
          <p:nvPr/>
        </p:nvSpPr>
        <p:spPr bwMode="auto">
          <a:xfrm>
            <a:off x="5581650" y="42926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</TotalTime>
  <Words>2676</Words>
  <Application>Microsoft Office PowerPoint</Application>
  <PresentationFormat>如螢幕大小 (4:3)</PresentationFormat>
  <Paragraphs>919</Paragraphs>
  <Slides>43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43</vt:i4>
      </vt:variant>
    </vt:vector>
  </HeadingPairs>
  <TitlesOfParts>
    <vt:vector size="45" baseType="lpstr">
      <vt:lpstr>Office 佈景主題</vt:lpstr>
      <vt:lpstr>Equation</vt:lpstr>
      <vt:lpstr>101北一女中 資訊選手培訓營</vt:lpstr>
      <vt:lpstr>Minimum Cost</vt:lpstr>
      <vt:lpstr>Tree的性質</vt:lpstr>
      <vt:lpstr>MST-問題描述</vt:lpstr>
      <vt:lpstr>問題始源</vt:lpstr>
      <vt:lpstr>問題轉換</vt:lpstr>
      <vt:lpstr>特性觀察</vt:lpstr>
      <vt:lpstr>特性觀察</vt:lpstr>
      <vt:lpstr>特性觀察</vt:lpstr>
      <vt:lpstr>簡單的方向：Greedy</vt:lpstr>
      <vt:lpstr>Algorithm I :   Prim’s Algorithm</vt:lpstr>
      <vt:lpstr>Prim’s Algorithm</vt:lpstr>
      <vt:lpstr>Prim’s Algorithm</vt:lpstr>
      <vt:lpstr>範例</vt:lpstr>
      <vt:lpstr>範例</vt:lpstr>
      <vt:lpstr>範例</vt:lpstr>
      <vt:lpstr>範例</vt:lpstr>
      <vt:lpstr>範例</vt:lpstr>
      <vt:lpstr>範例</vt:lpstr>
      <vt:lpstr>範例</vt:lpstr>
      <vt:lpstr>演算法描述</vt:lpstr>
      <vt:lpstr>其他一些處理</vt:lpstr>
      <vt:lpstr>另外要注意的</vt:lpstr>
      <vt:lpstr>PowerPoint 簡報</vt:lpstr>
      <vt:lpstr>PowerPoint 簡報</vt:lpstr>
      <vt:lpstr>Algorithm II:   Kruskal’s Algorithm</vt:lpstr>
      <vt:lpstr>Kruskal’s Algorithm</vt:lpstr>
      <vt:lpstr>範例</vt:lpstr>
      <vt:lpstr>範例</vt:lpstr>
      <vt:lpstr>範例</vt:lpstr>
      <vt:lpstr>範例</vt:lpstr>
      <vt:lpstr>範例</vt:lpstr>
      <vt:lpstr>範例</vt:lpstr>
      <vt:lpstr>範例</vt:lpstr>
      <vt:lpstr>範例</vt:lpstr>
      <vt:lpstr>範例</vt:lpstr>
      <vt:lpstr>範例</vt:lpstr>
      <vt:lpstr>範例</vt:lpstr>
      <vt:lpstr>演算法描述</vt:lpstr>
      <vt:lpstr>其他一些處理</vt:lpstr>
      <vt:lpstr>PowerPoint 簡報</vt:lpstr>
      <vt:lpstr>一些參考資料</vt:lpstr>
      <vt:lpstr>看完影片你應該要知道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最小花費擴張樹 Minimum (Cost) Spanning Tree</dc:title>
  <dc:creator>anfranion</dc:creator>
  <cp:lastModifiedBy>anfranion</cp:lastModifiedBy>
  <cp:revision>79</cp:revision>
  <dcterms:created xsi:type="dcterms:W3CDTF">2009-11-09T14:50:34Z</dcterms:created>
  <dcterms:modified xsi:type="dcterms:W3CDTF">2012-08-07T02:22:35Z</dcterms:modified>
</cp:coreProperties>
</file>