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72" r:id="rId2"/>
    <p:sldId id="258" r:id="rId3"/>
    <p:sldId id="300" r:id="rId4"/>
    <p:sldId id="301" r:id="rId5"/>
    <p:sldId id="257" r:id="rId6"/>
    <p:sldId id="303" r:id="rId7"/>
    <p:sldId id="302" r:id="rId8"/>
    <p:sldId id="304" r:id="rId9"/>
    <p:sldId id="305" r:id="rId10"/>
    <p:sldId id="306" r:id="rId11"/>
    <p:sldId id="307" r:id="rId12"/>
    <p:sldId id="313" r:id="rId13"/>
    <p:sldId id="282" r:id="rId14"/>
    <p:sldId id="308" r:id="rId15"/>
    <p:sldId id="310" r:id="rId16"/>
    <p:sldId id="311" r:id="rId17"/>
    <p:sldId id="312" r:id="rId18"/>
    <p:sldId id="309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5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04243-E90B-4355-8A51-3C1F99F02594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DD36B-1CA9-4B1A-AE83-BA652746EE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48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21T03:28:42.4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944 7783,'0'37,"0"-19,0 0,-55 18,1 0,17 1,1 17,18-18,-36 37,35 0,-17-1,-18 19,36-19,18 37,0-36,0 54,0 0,0 18,36 18,-36-36,36 18,19-18,-19 37,-18 17,-18-18,0-17,0 35,0-18,0-72,0 54,0-54,0 18,0 0,0-1,0 19,0-18,0 36,0-18,0 0,0 19,0-19,0-19,0-35,0 18,0-1,36 19,-36-36,18 18,37 17,-55-17,0-18,18 36,-18-1,18 1,-18-18,0 36,0-18,0-18,0-19,0 19,0-55,0-36,0 36,0-17,0-19,0 18,0 0,0 0,0-18,0 36,-18 19,18-19,0-18,0 18,0-17,0-1,0 18,0 18,0-54</inkml:trace>
  <inkml:trace contextRef="#ctx0" brushRef="#br0" timeOffset="2200.1258">73 10904,'0'18,"0"36,0 1,0 17,0 19,0 0,18-37,-18 1,18-1,-18-54,18-91,-18 19,0-1,0 19,0 36,0-37,0 37,0 0,0 0,0 18,0-18,0 0,0-1,18 1,0-18,-18 18,19 0,-1 18,-18-18,18 18,0 0,0 0,18 0,1 0,17 18,-36 36,19 19,-1 36,-36-37,0 19,0-55,0-18,0 0,0 1,0-19,0 0,-55 0,-17 0,54 0,-37-19,-35-35,71 54,38 0,-19 0,18 0,18 18,0 37,1-37,-19 36,-18 1,0-1,0-36,0 18,0-17,0-1,0 18,0-36,-18 18,-19 0,19-18,0 0,-18 0,36 0,-37 0,19 0,0 0,0 0,0 0,0-18,0 18</inkml:trace>
  <inkml:trace contextRef="#ctx0" brushRef="#br0" timeOffset="2608.1492">690 11085,'72'0,"19"0,-55 0,19 18,35 1,-72-19,-18 0,37 0,-19 0</inkml:trace>
  <inkml:trace contextRef="#ctx0" brushRef="#br0" timeOffset="2976.1702">853 11049,'0'0,"0"54,0 37,0 0,0 36,0-55,0-17,0 17,0 1,18 18,-18-37,0-18,0-17,0-1</inkml:trace>
  <inkml:trace contextRef="#ctx0" brushRef="#br0" timeOffset="3264.1867">817 11521,'0'0,"36"0,18 0,-36 0,37 0,-1 18,-54-18,37 0,-19 0</inkml:trace>
  <inkml:trace contextRef="#ctx0" brushRef="#br0" timeOffset="3944.2256">1488 11158,'0'0,"0"0,-36 0,36 0,-19 0,1 0,18 0,0 18,0 0,0 37,0-1,37 0,35 55,-17-36,17 18,-17-37,-37 0,36 1,-36-1,-18-36,55 19,-55-19,0-18,0 18,0-18,-18 36,-37-36,1 0,-1 0,19 0,0 0,18 0,-37 0,55 0,-18 0,0 0,0 0,18 0</inkml:trace>
  <inkml:trace contextRef="#ctx0" brushRef="#br0" timeOffset="9591.5486">1814 8836,'0'0,"19"0,17 0,-18 0,36 0,-35 0,35 0,-36 0,18 0,-17 0,17 0,-18 0</inkml:trace>
  <inkml:trace contextRef="#ctx0" brushRef="#br0" timeOffset="10175.582">2087 8781,'18'-18,"36"18,-18 0,19 18,-1 0,-17 19,-19-37,0 0,-18 18,18-18,0 18,-18 0,-18 0,0-18,0 0,-37 0,55 18,-18-18,-18 0,0 18,17 1,-17-19,36 0,-36 18</inkml:trace>
  <inkml:trace contextRef="#ctx0" brushRef="#br0" timeOffset="12831.7339">15657 8981,'0'0,"37"0,-37 0,18 0,36 0,1 0,17 0,1 0,-1 0,37 0,-54 0,17 0,1 0,-55 0,36 0,-54 0,19 0,-19 0,36 0,-36 0</inkml:trace>
  <inkml:trace contextRef="#ctx0" brushRef="#br0" timeOffset="17544.0034">4862 9670,'0'0,"19"0,-1 0,36 0,-36 0,37 0,17 0,-17 0,17 0,-35 0,53 0,19 0,-54 0,17 0,19 0,18 0,-37 0,1 18,18-18,-55 0,36 0,-35 0,17 0,-18 0,19 0,17 0,-17 0,17 0,-35 0,35 0,-17 0,17 0,1 0,18 37,-19-37,1 0,17 0,-17 0,0 0,-19 0,0 0,-17 0,17 0,1 0,-19 0,0 0,19 0,-37 0,0 0,36 0,-36 0,1 0,17 0,-18 0,0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284DF-C351-4568-B256-97A5586DEFF2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7B86A-26F6-427C-A987-40069C0140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966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662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79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8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51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pPr/>
              <a:t>2012/8/21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87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17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91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43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5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0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142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109E1C70-B85D-485D-A22D-10249C85D39F}" type="datetimeFigureOut">
              <a:rPr lang="zh-TW" altLang="en-US" smtClean="0"/>
              <a:pPr/>
              <a:t>2012/8/21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39773451-6239-4BA0-BE85-480B60DB2C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72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491880" y="3224384"/>
            <a:ext cx="5256584" cy="146456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最大網路流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Max</a:t>
            </a:r>
            <a:r>
              <a:rPr lang="zh-TW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zh-TW" b="1" dirty="0" smtClean="0">
                <a:solidFill>
                  <a:schemeClr val="tx1"/>
                </a:solidFill>
              </a:rPr>
              <a:t>(Network) Flow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296723" y="429309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2012.08. 16 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剛剛找路徑的動作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最初這個演算法被發明的時候，用的是</a:t>
            </a:r>
            <a:r>
              <a:rPr lang="en-US" altLang="zh-TW" dirty="0" smtClean="0"/>
              <a:t>DFS</a:t>
            </a:r>
          </a:p>
          <a:p>
            <a:pPr lvl="1"/>
            <a:r>
              <a:rPr lang="zh-TW" altLang="en-US" dirty="0" smtClean="0">
                <a:sym typeface="Wingdings" pitchFamily="2" charset="2"/>
              </a:rPr>
              <a:t>其名為</a:t>
            </a:r>
            <a:r>
              <a:rPr lang="en-US" altLang="zh-TW" dirty="0" smtClean="0">
                <a:sym typeface="Wingdings" pitchFamily="2" charset="2"/>
              </a:rPr>
              <a:t>Ford-Fulkerson’s algorithm</a:t>
            </a:r>
          </a:p>
          <a:p>
            <a:pPr lvl="1"/>
            <a:r>
              <a:rPr lang="zh-TW" altLang="en-US" dirty="0" smtClean="0">
                <a:sym typeface="Wingdings" pitchFamily="2" charset="2"/>
              </a:rPr>
              <a:t>複雜度是</a:t>
            </a:r>
            <a:r>
              <a:rPr lang="en-US" altLang="zh-TW" dirty="0" smtClean="0">
                <a:sym typeface="Wingdings" pitchFamily="2" charset="2"/>
              </a:rPr>
              <a:t>O(</a:t>
            </a:r>
            <a:r>
              <a:rPr lang="en-US" altLang="zh-TW" dirty="0" err="1" smtClean="0">
                <a:sym typeface="Wingdings" pitchFamily="2" charset="2"/>
              </a:rPr>
              <a:t>Ef</a:t>
            </a:r>
            <a:r>
              <a:rPr lang="en-US" altLang="zh-TW" dirty="0" smtClean="0">
                <a:sym typeface="Wingdings" pitchFamily="2" charset="2"/>
              </a:rPr>
              <a:t>)</a:t>
            </a:r>
            <a:r>
              <a:rPr lang="zh-TW" altLang="en-US" dirty="0" smtClean="0">
                <a:sym typeface="Wingdings" pitchFamily="2" charset="2"/>
              </a:rPr>
              <a:t>，</a:t>
            </a:r>
            <a:r>
              <a:rPr lang="en-US" altLang="zh-TW" dirty="0" smtClean="0">
                <a:sym typeface="Wingdings" pitchFamily="2" charset="2"/>
              </a:rPr>
              <a:t>f</a:t>
            </a:r>
            <a:r>
              <a:rPr lang="zh-TW" altLang="en-US" dirty="0" smtClean="0">
                <a:sym typeface="Wingdings" pitchFamily="2" charset="2"/>
              </a:rPr>
              <a:t>為</a:t>
            </a:r>
            <a:r>
              <a:rPr lang="en-US" altLang="zh-TW" dirty="0" smtClean="0">
                <a:sym typeface="Wingdings" pitchFamily="2" charset="2"/>
              </a:rPr>
              <a:t>max-flow</a:t>
            </a:r>
            <a:r>
              <a:rPr lang="zh-TW" altLang="en-US" dirty="0" smtClean="0">
                <a:sym typeface="Wingdings" pitchFamily="2" charset="2"/>
              </a:rPr>
              <a:t>的值</a:t>
            </a:r>
            <a:r>
              <a:rPr lang="en-US" altLang="zh-TW" dirty="0" smtClean="0">
                <a:sym typeface="Wingdings" pitchFamily="2" charset="2"/>
              </a:rPr>
              <a:t/>
            </a:r>
            <a:br>
              <a:rPr lang="en-US" altLang="zh-TW" dirty="0" smtClean="0">
                <a:sym typeface="Wingdings" pitchFamily="2" charset="2"/>
              </a:rPr>
            </a:br>
            <a:r>
              <a:rPr lang="en-US" altLang="zh-TW" dirty="0" smtClean="0">
                <a:sym typeface="Wingdings" pitchFamily="2" charset="2"/>
              </a:rPr>
              <a:t>f</a:t>
            </a:r>
            <a:r>
              <a:rPr lang="zh-TW" altLang="en-US" dirty="0" smtClean="0">
                <a:sym typeface="Wingdings" pitchFamily="2" charset="2"/>
              </a:rPr>
              <a:t>可能很大，不能說是多項是時間的演算法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en-US" dirty="0" smtClean="0">
                <a:sym typeface="Wingdings" pitchFamily="2" charset="2"/>
              </a:rPr>
              <a:t>後來</a:t>
            </a:r>
            <a:r>
              <a:rPr lang="en-US" altLang="zh-TW" dirty="0" err="1" smtClean="0">
                <a:sym typeface="Wingdings" pitchFamily="2" charset="2"/>
              </a:rPr>
              <a:t>Edmonds&amp;Karp</a:t>
            </a:r>
            <a:r>
              <a:rPr lang="zh-TW" altLang="en-US" dirty="0" smtClean="0">
                <a:sym typeface="Wingdings" pitchFamily="2" charset="2"/>
              </a:rPr>
              <a:t>改良他，用</a:t>
            </a:r>
            <a:r>
              <a:rPr lang="en-US" altLang="zh-TW" dirty="0" smtClean="0">
                <a:sym typeface="Wingdings" pitchFamily="2" charset="2"/>
              </a:rPr>
              <a:t>BFS</a:t>
            </a:r>
            <a:r>
              <a:rPr lang="zh-TW" altLang="en-US" dirty="0" smtClean="0">
                <a:sym typeface="Wingdings" pitchFamily="2" charset="2"/>
              </a:rPr>
              <a:t>去跑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每次都</a:t>
            </a:r>
            <a:r>
              <a:rPr lang="zh-TW" altLang="en-US" dirty="0" smtClean="0">
                <a:sym typeface="Wingdings" pitchFamily="2" charset="2"/>
              </a:rPr>
              <a:t>跑</a:t>
            </a:r>
            <a:r>
              <a:rPr lang="en-US" altLang="zh-TW" dirty="0" smtClean="0">
                <a:sym typeface="Wingdings" pitchFamily="2" charset="2"/>
              </a:rPr>
              <a:t>“</a:t>
            </a:r>
            <a:r>
              <a:rPr lang="zh-TW" altLang="en-US" dirty="0" smtClean="0">
                <a:sym typeface="Wingdings" pitchFamily="2" charset="2"/>
              </a:rPr>
              <a:t>最</a:t>
            </a:r>
            <a:r>
              <a:rPr lang="zh-TW" altLang="en-US" dirty="0">
                <a:sym typeface="Wingdings" pitchFamily="2" charset="2"/>
              </a:rPr>
              <a:t>短</a:t>
            </a:r>
            <a:r>
              <a:rPr lang="zh-TW" altLang="en-US" dirty="0" smtClean="0">
                <a:sym typeface="Wingdings" pitchFamily="2" charset="2"/>
              </a:rPr>
              <a:t>路徑</a:t>
            </a:r>
            <a:r>
              <a:rPr lang="en-US" altLang="zh-TW" dirty="0" smtClean="0">
                <a:sym typeface="Wingdings" pitchFamily="2" charset="2"/>
              </a:rPr>
              <a:t>”(</a:t>
            </a:r>
            <a:r>
              <a:rPr lang="zh-TW" altLang="en-US" dirty="0">
                <a:sym typeface="Wingdings" pitchFamily="2" charset="2"/>
              </a:rPr>
              <a:t>用邊的數量做距離</a:t>
            </a:r>
            <a:r>
              <a:rPr lang="en-US" altLang="zh-TW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altLang="zh-TW" dirty="0" smtClean="0">
                <a:sym typeface="Wingdings" pitchFamily="2" charset="2"/>
              </a:rPr>
              <a:t>Edmonds-Karp’s Algorithm: </a:t>
            </a:r>
            <a:r>
              <a:rPr lang="zh-TW" altLang="en-US" dirty="0" smtClean="0">
                <a:sym typeface="Wingdings" pitchFamily="2" charset="2"/>
              </a:rPr>
              <a:t>複雜度</a:t>
            </a:r>
            <a:r>
              <a:rPr lang="en-US" altLang="zh-TW" dirty="0" smtClean="0">
                <a:sym typeface="Wingdings" pitchFamily="2" charset="2"/>
              </a:rPr>
              <a:t>O(VE)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51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為什麼要有反向邊？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因為有些時候一開始流的那條可能占掉了別條的空間，所以要讓他有機會反向取消。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 smtClean="0"/>
              <a:t>例子？自己想想看</a:t>
            </a:r>
            <a:r>
              <a:rPr lang="en-US" altLang="zh-TW" dirty="0" smtClean="0"/>
              <a:t>XD</a:t>
            </a:r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 smtClean="0"/>
              <a:t>提示：某一條流先流在某個點有兩條路可以走，但它選了擋住了另一條的空間的那條。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48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關於剩餘網路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其實不需要新增一張圖，如果有流過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-&gt;j</a:t>
            </a:r>
            <a:r>
              <a:rPr lang="zh-TW" altLang="en-US" dirty="0" smtClean="0"/>
              <a:t>，流</a:t>
            </a:r>
            <a:r>
              <a:rPr lang="zh-TW" altLang="en-US" dirty="0"/>
              <a:t>過的</a:t>
            </a:r>
            <a:r>
              <a:rPr lang="zh-TW" altLang="en-US" dirty="0" smtClean="0"/>
              <a:t>量是</a:t>
            </a:r>
            <a:r>
              <a:rPr lang="en-US" altLang="zh-TW" dirty="0" smtClean="0"/>
              <a:t>f</a:t>
            </a:r>
            <a:r>
              <a:rPr lang="zh-TW" altLang="en-US" dirty="0" smtClean="0"/>
              <a:t>，那麼只需要</a:t>
            </a: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en-US" altLang="zh-TW" dirty="0" smtClean="0"/>
              <a:t>map[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][j]</a:t>
            </a:r>
            <a:r>
              <a:rPr lang="zh-TW" altLang="en-US" dirty="0" smtClean="0"/>
              <a:t>去扣掉</a:t>
            </a:r>
            <a:r>
              <a:rPr lang="en-US" altLang="zh-TW" dirty="0" smtClean="0"/>
              <a:t>f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map[j][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]</a:t>
            </a:r>
            <a:r>
              <a:rPr lang="zh-TW" altLang="en-US" dirty="0" smtClean="0"/>
              <a:t>去加上</a:t>
            </a:r>
            <a:r>
              <a:rPr lang="en-US" altLang="zh-TW" dirty="0" smtClean="0"/>
              <a:t>f</a:t>
            </a:r>
          </a:p>
          <a:p>
            <a:pPr marL="514350" indent="-514350">
              <a:buAutoNum type="arabicPeriod"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就等</a:t>
            </a:r>
            <a:r>
              <a:rPr lang="zh-TW" altLang="en-US" dirty="0" smtClean="0"/>
              <a:t>於是加上反向邊</a:t>
            </a:r>
            <a:r>
              <a:rPr lang="en-US" altLang="zh-TW" dirty="0" smtClean="0"/>
              <a:t>&amp;</a:t>
            </a:r>
            <a:r>
              <a:rPr lang="zh-TW" altLang="en-US" dirty="0"/>
              <a:t>扣掉</a:t>
            </a:r>
            <a:r>
              <a:rPr lang="zh-TW" altLang="en-US" dirty="0" smtClean="0"/>
              <a:t>正向邊的容量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=</a:t>
            </a:r>
            <a:r>
              <a:rPr lang="zh-TW" altLang="en-US" dirty="0" smtClean="0"/>
              <a:t>新的剩餘網路。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582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-36512" y="116632"/>
            <a:ext cx="8215711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#include &lt;</a:t>
            </a:r>
            <a:r>
              <a:rPr lang="en-US" altLang="zh-TW" sz="1400" b="1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string.h</a:t>
            </a:r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&gt;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為了用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function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所以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要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include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#define INF 2147483647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的最大值做為無限大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map[N][N];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假設我們有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個點。這裡存的是邊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-&gt;j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的容量上限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有向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沒有邊時的容量就是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</a:t>
            </a: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queue[N];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用來跑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BFS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qTail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=queue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裡現在的元素個數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last[N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紀錄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BFS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來的上一個點是誰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min[N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紀錄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BFS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來到這個點的一路上邊容量最小為多少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visited[N];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跑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BFS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紀錄那些點被跑過了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max_flow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我們要的解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edmonds_karp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tar){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整張圖的起點編號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，終點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tar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max_flow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0;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new_flow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0;</a:t>
            </a:r>
          </a:p>
          <a:p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下去一直找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path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，找到找不到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回傳值為零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為止。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do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{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new_flow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find_path_bfs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tar);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max_flow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+=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new_flow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}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while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new_flow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!=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0 );</a:t>
            </a:r>
          </a:p>
          <a:p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max_flow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-8045" y="116632"/>
            <a:ext cx="8000908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find_path_bfs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tar){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找路用，回傳值為這次找到的大小，起點編號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，終點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tar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歸零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(visited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0, 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sizeof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(visited));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//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本身要做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BFS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前的初始化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min[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INF;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last[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-1;</a:t>
            </a:r>
          </a:p>
          <a:p>
            <a:r>
              <a:rPr lang="zh-TW" altLang="en-US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visited[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1;</a:t>
            </a:r>
          </a:p>
          <a:p>
            <a:endParaRPr lang="en-US" altLang="zh-TW" sz="12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將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放入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queue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queue[0] =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src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qTail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1;</a:t>
            </a:r>
          </a:p>
          <a:p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qHead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qHead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0 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qHead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qTail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qHead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queue[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qHead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== tar )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break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找到了</a:t>
            </a:r>
            <a:endParaRPr lang="en-US" altLang="zh-TW" sz="12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cur = queue[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qHead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                   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目前處理的點的編號</a:t>
            </a:r>
            <a:endParaRPr lang="en-US" altLang="zh-TW" sz="12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0 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visited[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==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&amp;&amp;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map[cur][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!= 0 ){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queue[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qTail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++] =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min[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(min[cur] &lt; map[cur][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]) ? min[cur] :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map[cur][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last[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cur;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visited[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1;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}</a:t>
            </a:r>
            <a:endParaRPr lang="en-US" altLang="zh-TW" sz="12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}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}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沒路了就會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qHead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== 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qTail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，直接結束</a:t>
            </a:r>
            <a:endParaRPr lang="en-US" altLang="zh-TW" sz="12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qHead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==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qTail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)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0;</a:t>
            </a:r>
          </a:p>
          <a:p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build_residual_network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(tar);</a:t>
            </a:r>
          </a:p>
          <a:p>
            <a:r>
              <a:rPr lang="zh-TW" altLang="en-US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min[tar];</a:t>
            </a: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endParaRPr lang="en-US" altLang="zh-TW" sz="12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707904" y="4797152"/>
            <a:ext cx="5317481" cy="1938992"/>
          </a:xfrm>
          <a:prstGeom prst="rect">
            <a:avLst/>
          </a:prstGeom>
          <a:noFill/>
          <a:ln>
            <a:solidFill>
              <a:schemeClr val="accent3"/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build_residual_network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tar){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建剩餘網路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flow = min[tar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此次流的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flow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量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cur = tar;</a:t>
            </a:r>
          </a:p>
          <a:p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while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last[cur]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!=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-1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map[ last[cur] ][ cur ] -= flow;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正向邊減少</a:t>
            </a:r>
            <a:endParaRPr lang="en-US" altLang="zh-TW" sz="12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map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 cur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last[cur]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+=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flow;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反向邊增加</a:t>
            </a:r>
            <a:endParaRPr lang="en-US" altLang="zh-TW" sz="12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cur = last[cur];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}</a:t>
            </a: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endParaRPr lang="en-US" altLang="zh-TW" sz="12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9800" y="2801880"/>
              <a:ext cx="5911200" cy="2384280"/>
            </p14:xfrm>
          </p:contentPart>
        </mc:Choice>
        <mc:Fallback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40" y="2792520"/>
                <a:ext cx="5929920" cy="240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76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Max-Flow</a:t>
            </a:r>
            <a:r>
              <a:rPr lang="zh-TW" altLang="en-US" dirty="0" smtClean="0"/>
              <a:t>應用：二分圖匹配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(Bipartite Matching)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給你</a:t>
            </a:r>
            <a:r>
              <a:rPr lang="en-US" altLang="zh-TW" dirty="0" smtClean="0"/>
              <a:t>Group A</a:t>
            </a:r>
            <a:r>
              <a:rPr lang="zh-TW" altLang="en-US" dirty="0" smtClean="0"/>
              <a:t>和</a:t>
            </a:r>
            <a:r>
              <a:rPr lang="en-US" altLang="zh-TW" dirty="0" smtClean="0"/>
              <a:t>Group B</a:t>
            </a:r>
            <a:r>
              <a:rPr lang="zh-TW" altLang="en-US" dirty="0" smtClean="0"/>
              <a:t>，他們之間要配對，但只能一對一，請你找出配對總數最多的配對法。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Ex: </a:t>
            </a:r>
            <a:r>
              <a:rPr lang="zh-TW" altLang="en-US" dirty="0" smtClean="0"/>
              <a:t> </a:t>
            </a:r>
            <a:r>
              <a:rPr lang="en-US" altLang="zh-TW" dirty="0" smtClean="0"/>
              <a:t>Group A=</a:t>
            </a:r>
            <a:r>
              <a:rPr lang="zh-TW" altLang="en-US" dirty="0" smtClean="0"/>
              <a:t>組員；</a:t>
            </a:r>
            <a:r>
              <a:rPr lang="en-US" altLang="zh-TW" dirty="0" smtClean="0"/>
              <a:t>Group B=</a:t>
            </a:r>
            <a:r>
              <a:rPr lang="zh-TW" altLang="en-US" dirty="0" smtClean="0"/>
              <a:t>工作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</a:t>
            </a:r>
            <a:r>
              <a:rPr lang="zh-TW" altLang="en-US" dirty="0" smtClean="0"/>
              <a:t>他們之間的配對</a:t>
            </a:r>
            <a:r>
              <a:rPr lang="en-US" altLang="zh-TW" dirty="0" smtClean="0"/>
              <a:t>=</a:t>
            </a:r>
            <a:r>
              <a:rPr lang="zh-TW" altLang="en-US" dirty="0" smtClean="0"/>
              <a:t>組員擅長的工作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237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接點 18"/>
          <p:cNvCxnSpPr>
            <a:stCxn id="4" idx="6"/>
            <a:endCxn id="10" idx="2"/>
          </p:cNvCxnSpPr>
          <p:nvPr/>
        </p:nvCxnSpPr>
        <p:spPr>
          <a:xfrm>
            <a:off x="3275856" y="1988840"/>
            <a:ext cx="2304320" cy="98744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4" idx="6"/>
            <a:endCxn id="13" idx="2"/>
          </p:cNvCxnSpPr>
          <p:nvPr/>
        </p:nvCxnSpPr>
        <p:spPr>
          <a:xfrm>
            <a:off x="3275856" y="1988840"/>
            <a:ext cx="2304320" cy="250217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4" idx="6"/>
            <a:endCxn id="14" idx="2"/>
          </p:cNvCxnSpPr>
          <p:nvPr/>
        </p:nvCxnSpPr>
        <p:spPr>
          <a:xfrm>
            <a:off x="3275856" y="1988840"/>
            <a:ext cx="2304320" cy="33033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5" idx="6"/>
            <a:endCxn id="10" idx="2"/>
          </p:cNvCxnSpPr>
          <p:nvPr/>
        </p:nvCxnSpPr>
        <p:spPr>
          <a:xfrm flipV="1">
            <a:off x="3275856" y="2087584"/>
            <a:ext cx="2304320" cy="711346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6" idx="6"/>
            <a:endCxn id="9" idx="2"/>
          </p:cNvCxnSpPr>
          <p:nvPr/>
        </p:nvCxnSpPr>
        <p:spPr>
          <a:xfrm flipV="1">
            <a:off x="3276036" y="1286442"/>
            <a:ext cx="2304140" cy="2322578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7" idx="6"/>
            <a:endCxn id="9" idx="2"/>
          </p:cNvCxnSpPr>
          <p:nvPr/>
        </p:nvCxnSpPr>
        <p:spPr>
          <a:xfrm flipV="1">
            <a:off x="3275856" y="1286442"/>
            <a:ext cx="2304320" cy="3132668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7" idx="6"/>
            <a:endCxn id="14" idx="2"/>
          </p:cNvCxnSpPr>
          <p:nvPr/>
        </p:nvCxnSpPr>
        <p:spPr>
          <a:xfrm>
            <a:off x="3275856" y="4419110"/>
            <a:ext cx="2304320" cy="87304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6" idx="6"/>
            <a:endCxn id="13" idx="2"/>
          </p:cNvCxnSpPr>
          <p:nvPr/>
        </p:nvCxnSpPr>
        <p:spPr>
          <a:xfrm>
            <a:off x="3276036" y="3609020"/>
            <a:ext cx="2304140" cy="88199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8" idx="6"/>
            <a:endCxn id="11" idx="3"/>
          </p:cNvCxnSpPr>
          <p:nvPr/>
        </p:nvCxnSpPr>
        <p:spPr>
          <a:xfrm flipV="1">
            <a:off x="3276036" y="3092395"/>
            <a:ext cx="2388493" cy="213680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8" idx="6"/>
            <a:endCxn id="10" idx="2"/>
          </p:cNvCxnSpPr>
          <p:nvPr/>
        </p:nvCxnSpPr>
        <p:spPr>
          <a:xfrm flipV="1">
            <a:off x="3276036" y="2087584"/>
            <a:ext cx="2304140" cy="3141616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6" idx="6"/>
            <a:endCxn id="15" idx="2"/>
          </p:cNvCxnSpPr>
          <p:nvPr/>
        </p:nvCxnSpPr>
        <p:spPr>
          <a:xfrm>
            <a:off x="3276036" y="3609020"/>
            <a:ext cx="2304140" cy="2484276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橢圓 3"/>
          <p:cNvSpPr/>
          <p:nvPr/>
        </p:nvSpPr>
        <p:spPr>
          <a:xfrm>
            <a:off x="2699856" y="1700808"/>
            <a:ext cx="576000" cy="57606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2699856" y="2510898"/>
            <a:ext cx="576000" cy="57606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2700036" y="3320988"/>
            <a:ext cx="576000" cy="57606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2699856" y="4131078"/>
            <a:ext cx="576000" cy="57606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2700036" y="4941168"/>
            <a:ext cx="576000" cy="57606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5580176" y="998410"/>
            <a:ext cx="5760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5580176" y="1799552"/>
            <a:ext cx="5760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5580176" y="2600694"/>
            <a:ext cx="5760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5580176" y="3401836"/>
            <a:ext cx="5760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5580176" y="4202978"/>
            <a:ext cx="5760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5580176" y="5004120"/>
            <a:ext cx="5760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15" name="橢圓 14"/>
          <p:cNvSpPr/>
          <p:nvPr/>
        </p:nvSpPr>
        <p:spPr>
          <a:xfrm>
            <a:off x="5580176" y="5805264"/>
            <a:ext cx="5760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467544" y="192553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二分圖：可以把圖分成兩群，所有的邊都在群間，也就是群內無邊。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39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2699792" y="998402"/>
            <a:ext cx="3456320" cy="5382918"/>
            <a:chOff x="2339752" y="782386"/>
            <a:chExt cx="3456320" cy="5382918"/>
          </a:xfrm>
        </p:grpSpPr>
        <p:cxnSp>
          <p:nvCxnSpPr>
            <p:cNvPr id="19" name="直線接點 18"/>
            <p:cNvCxnSpPr>
              <a:stCxn id="4" idx="6"/>
              <a:endCxn id="10" idx="2"/>
            </p:cNvCxnSpPr>
            <p:nvPr/>
          </p:nvCxnSpPr>
          <p:spPr>
            <a:xfrm>
              <a:off x="2915752" y="1772816"/>
              <a:ext cx="2304320" cy="98744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>
              <a:stCxn id="4" idx="6"/>
              <a:endCxn id="13" idx="2"/>
            </p:cNvCxnSpPr>
            <p:nvPr/>
          </p:nvCxnSpPr>
          <p:spPr>
            <a:xfrm>
              <a:off x="2915752" y="1772816"/>
              <a:ext cx="2304320" cy="2502170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>
              <a:stCxn id="4" idx="6"/>
              <a:endCxn id="14" idx="2"/>
            </p:cNvCxnSpPr>
            <p:nvPr/>
          </p:nvCxnSpPr>
          <p:spPr>
            <a:xfrm>
              <a:off x="2915752" y="1772816"/>
              <a:ext cx="2304320" cy="3303312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>
              <a:stCxn id="5" idx="6"/>
              <a:endCxn id="10" idx="2"/>
            </p:cNvCxnSpPr>
            <p:nvPr/>
          </p:nvCxnSpPr>
          <p:spPr>
            <a:xfrm flipV="1">
              <a:off x="2915752" y="1871560"/>
              <a:ext cx="2304320" cy="711346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stCxn id="6" idx="6"/>
              <a:endCxn id="9" idx="2"/>
            </p:cNvCxnSpPr>
            <p:nvPr/>
          </p:nvCxnSpPr>
          <p:spPr>
            <a:xfrm flipV="1">
              <a:off x="2915932" y="1070418"/>
              <a:ext cx="2304140" cy="2322578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7" idx="6"/>
              <a:endCxn id="9" idx="2"/>
            </p:cNvCxnSpPr>
            <p:nvPr/>
          </p:nvCxnSpPr>
          <p:spPr>
            <a:xfrm flipV="1">
              <a:off x="2915752" y="1070418"/>
              <a:ext cx="2304320" cy="3132668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>
              <a:stCxn id="7" idx="6"/>
              <a:endCxn id="14" idx="2"/>
            </p:cNvCxnSpPr>
            <p:nvPr/>
          </p:nvCxnSpPr>
          <p:spPr>
            <a:xfrm>
              <a:off x="2915752" y="4203086"/>
              <a:ext cx="2304320" cy="873042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>
              <a:stCxn id="6" idx="6"/>
              <a:endCxn id="13" idx="2"/>
            </p:cNvCxnSpPr>
            <p:nvPr/>
          </p:nvCxnSpPr>
          <p:spPr>
            <a:xfrm>
              <a:off x="2915932" y="3392996"/>
              <a:ext cx="2304140" cy="881990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>
              <a:stCxn id="8" idx="6"/>
              <a:endCxn id="11" idx="3"/>
            </p:cNvCxnSpPr>
            <p:nvPr/>
          </p:nvCxnSpPr>
          <p:spPr>
            <a:xfrm flipV="1">
              <a:off x="2915932" y="2876371"/>
              <a:ext cx="2388493" cy="2136805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stCxn id="8" idx="6"/>
              <a:endCxn id="10" idx="2"/>
            </p:cNvCxnSpPr>
            <p:nvPr/>
          </p:nvCxnSpPr>
          <p:spPr>
            <a:xfrm flipV="1">
              <a:off x="2915932" y="1871560"/>
              <a:ext cx="2304140" cy="3141616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6" idx="6"/>
              <a:endCxn id="15" idx="2"/>
            </p:cNvCxnSpPr>
            <p:nvPr/>
          </p:nvCxnSpPr>
          <p:spPr>
            <a:xfrm>
              <a:off x="2915932" y="3392996"/>
              <a:ext cx="2304140" cy="2484276"/>
            </a:xfrm>
            <a:prstGeom prst="line">
              <a:avLst/>
            </a:prstGeom>
            <a:ln w="28575">
              <a:solidFill>
                <a:schemeClr val="accent6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橢圓 3"/>
            <p:cNvSpPr/>
            <p:nvPr/>
          </p:nvSpPr>
          <p:spPr>
            <a:xfrm>
              <a:off x="2339752" y="148478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5" name="橢圓 4"/>
            <p:cNvSpPr/>
            <p:nvPr/>
          </p:nvSpPr>
          <p:spPr>
            <a:xfrm>
              <a:off x="2339752" y="229487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6" name="橢圓 5"/>
            <p:cNvSpPr/>
            <p:nvPr/>
          </p:nvSpPr>
          <p:spPr>
            <a:xfrm>
              <a:off x="2339932" y="310496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7" name="橢圓 6"/>
            <p:cNvSpPr/>
            <p:nvPr/>
          </p:nvSpPr>
          <p:spPr>
            <a:xfrm>
              <a:off x="2339752" y="391505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8" name="橢圓 7"/>
            <p:cNvSpPr/>
            <p:nvPr/>
          </p:nvSpPr>
          <p:spPr>
            <a:xfrm>
              <a:off x="2339932" y="472514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sp>
          <p:nvSpPr>
            <p:cNvPr id="9" name="橢圓 8"/>
            <p:cNvSpPr/>
            <p:nvPr/>
          </p:nvSpPr>
          <p:spPr>
            <a:xfrm>
              <a:off x="5220072" y="782386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5220072" y="1583528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2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5220072" y="2384670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3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5220072" y="3185812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4</a:t>
              </a:r>
              <a:endParaRPr lang="zh-TW" altLang="en-US" dirty="0"/>
            </a:p>
          </p:txBody>
        </p:sp>
        <p:sp>
          <p:nvSpPr>
            <p:cNvPr id="13" name="橢圓 12"/>
            <p:cNvSpPr/>
            <p:nvPr/>
          </p:nvSpPr>
          <p:spPr>
            <a:xfrm>
              <a:off x="5220072" y="3986954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5220072" y="4788096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6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5220072" y="5589240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7</a:t>
              </a:r>
              <a:endParaRPr lang="zh-TW" altLang="en-US" dirty="0"/>
            </a:p>
          </p:txBody>
        </p:sp>
      </p:grpSp>
      <p:sp>
        <p:nvSpPr>
          <p:cNvPr id="17" name="文字方塊 16"/>
          <p:cNvSpPr txBox="1"/>
          <p:nvPr/>
        </p:nvSpPr>
        <p:spPr>
          <a:xfrm>
            <a:off x="467544" y="192553"/>
            <a:ext cx="7473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轉換法：把所有邊變成單向、並加上一個起點跟終點，且所有邊容量為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56" name="群組 55"/>
          <p:cNvGrpSpPr/>
          <p:nvPr/>
        </p:nvGrpSpPr>
        <p:grpSpPr>
          <a:xfrm>
            <a:off x="2699792" y="998410"/>
            <a:ext cx="3456320" cy="5382918"/>
            <a:chOff x="2339752" y="782386"/>
            <a:chExt cx="3456320" cy="5382918"/>
          </a:xfrm>
        </p:grpSpPr>
        <p:cxnSp>
          <p:nvCxnSpPr>
            <p:cNvPr id="57" name="直線接點 56"/>
            <p:cNvCxnSpPr>
              <a:stCxn id="68" idx="6"/>
              <a:endCxn id="74" idx="2"/>
            </p:cNvCxnSpPr>
            <p:nvPr/>
          </p:nvCxnSpPr>
          <p:spPr>
            <a:xfrm>
              <a:off x="2915752" y="1772816"/>
              <a:ext cx="2304320" cy="98744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>
              <a:stCxn id="68" idx="6"/>
              <a:endCxn id="77" idx="2"/>
            </p:cNvCxnSpPr>
            <p:nvPr/>
          </p:nvCxnSpPr>
          <p:spPr>
            <a:xfrm>
              <a:off x="2915752" y="1772816"/>
              <a:ext cx="2304320" cy="2502170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>
              <a:stCxn id="68" idx="6"/>
              <a:endCxn id="78" idx="2"/>
            </p:cNvCxnSpPr>
            <p:nvPr/>
          </p:nvCxnSpPr>
          <p:spPr>
            <a:xfrm>
              <a:off x="2915752" y="1772816"/>
              <a:ext cx="2304320" cy="3303312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>
              <a:stCxn id="69" idx="6"/>
              <a:endCxn id="74" idx="2"/>
            </p:cNvCxnSpPr>
            <p:nvPr/>
          </p:nvCxnSpPr>
          <p:spPr>
            <a:xfrm flipV="1">
              <a:off x="2915752" y="1871560"/>
              <a:ext cx="2304320" cy="711346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>
              <a:stCxn id="70" idx="6"/>
              <a:endCxn id="73" idx="2"/>
            </p:cNvCxnSpPr>
            <p:nvPr/>
          </p:nvCxnSpPr>
          <p:spPr>
            <a:xfrm flipV="1">
              <a:off x="2915932" y="1070418"/>
              <a:ext cx="2304140" cy="2322578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>
              <a:stCxn id="71" idx="6"/>
              <a:endCxn id="73" idx="2"/>
            </p:cNvCxnSpPr>
            <p:nvPr/>
          </p:nvCxnSpPr>
          <p:spPr>
            <a:xfrm flipV="1">
              <a:off x="2915752" y="1070418"/>
              <a:ext cx="2304320" cy="3132668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>
              <a:stCxn id="71" idx="6"/>
              <a:endCxn id="78" idx="2"/>
            </p:cNvCxnSpPr>
            <p:nvPr/>
          </p:nvCxnSpPr>
          <p:spPr>
            <a:xfrm>
              <a:off x="2915752" y="4203086"/>
              <a:ext cx="2304320" cy="873042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>
              <a:stCxn id="70" idx="6"/>
              <a:endCxn id="77" idx="2"/>
            </p:cNvCxnSpPr>
            <p:nvPr/>
          </p:nvCxnSpPr>
          <p:spPr>
            <a:xfrm>
              <a:off x="2915932" y="3392996"/>
              <a:ext cx="2304140" cy="881990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>
              <a:stCxn id="72" idx="6"/>
              <a:endCxn id="75" idx="3"/>
            </p:cNvCxnSpPr>
            <p:nvPr/>
          </p:nvCxnSpPr>
          <p:spPr>
            <a:xfrm flipV="1">
              <a:off x="2915932" y="2876371"/>
              <a:ext cx="2388493" cy="2136805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>
              <a:stCxn id="72" idx="6"/>
              <a:endCxn id="74" idx="2"/>
            </p:cNvCxnSpPr>
            <p:nvPr/>
          </p:nvCxnSpPr>
          <p:spPr>
            <a:xfrm flipV="1">
              <a:off x="2915932" y="1871560"/>
              <a:ext cx="2304140" cy="3141616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>
              <a:stCxn id="70" idx="6"/>
              <a:endCxn id="79" idx="2"/>
            </p:cNvCxnSpPr>
            <p:nvPr/>
          </p:nvCxnSpPr>
          <p:spPr>
            <a:xfrm>
              <a:off x="2915932" y="3392996"/>
              <a:ext cx="2304140" cy="2484276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橢圓 67"/>
            <p:cNvSpPr/>
            <p:nvPr/>
          </p:nvSpPr>
          <p:spPr>
            <a:xfrm>
              <a:off x="2339752" y="148478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69" name="橢圓 68"/>
            <p:cNvSpPr/>
            <p:nvPr/>
          </p:nvSpPr>
          <p:spPr>
            <a:xfrm>
              <a:off x="2339752" y="229487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70" name="橢圓 69"/>
            <p:cNvSpPr/>
            <p:nvPr/>
          </p:nvSpPr>
          <p:spPr>
            <a:xfrm>
              <a:off x="2339932" y="310496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71" name="橢圓 70"/>
            <p:cNvSpPr/>
            <p:nvPr/>
          </p:nvSpPr>
          <p:spPr>
            <a:xfrm>
              <a:off x="2339752" y="391505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72" name="橢圓 71"/>
            <p:cNvSpPr/>
            <p:nvPr/>
          </p:nvSpPr>
          <p:spPr>
            <a:xfrm>
              <a:off x="2339932" y="4725144"/>
              <a:ext cx="576000" cy="57606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sp>
          <p:nvSpPr>
            <p:cNvPr id="73" name="橢圓 72"/>
            <p:cNvSpPr/>
            <p:nvPr/>
          </p:nvSpPr>
          <p:spPr>
            <a:xfrm>
              <a:off x="5220072" y="782386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  <p:sp>
          <p:nvSpPr>
            <p:cNvPr id="74" name="橢圓 73"/>
            <p:cNvSpPr/>
            <p:nvPr/>
          </p:nvSpPr>
          <p:spPr>
            <a:xfrm>
              <a:off x="5220072" y="1583528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2</a:t>
              </a:r>
              <a:endParaRPr lang="zh-TW" altLang="en-US" dirty="0"/>
            </a:p>
          </p:txBody>
        </p:sp>
        <p:sp>
          <p:nvSpPr>
            <p:cNvPr id="75" name="橢圓 74"/>
            <p:cNvSpPr/>
            <p:nvPr/>
          </p:nvSpPr>
          <p:spPr>
            <a:xfrm>
              <a:off x="5220072" y="2384670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3</a:t>
              </a:r>
              <a:endParaRPr lang="zh-TW" altLang="en-US" dirty="0"/>
            </a:p>
          </p:txBody>
        </p:sp>
        <p:sp>
          <p:nvSpPr>
            <p:cNvPr id="76" name="橢圓 75"/>
            <p:cNvSpPr/>
            <p:nvPr/>
          </p:nvSpPr>
          <p:spPr>
            <a:xfrm>
              <a:off x="5220072" y="3185812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4</a:t>
              </a:r>
              <a:endParaRPr lang="zh-TW" altLang="en-US" dirty="0"/>
            </a:p>
          </p:txBody>
        </p:sp>
        <p:sp>
          <p:nvSpPr>
            <p:cNvPr id="77" name="橢圓 76"/>
            <p:cNvSpPr/>
            <p:nvPr/>
          </p:nvSpPr>
          <p:spPr>
            <a:xfrm>
              <a:off x="5220072" y="3986954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78" name="橢圓 77"/>
            <p:cNvSpPr/>
            <p:nvPr/>
          </p:nvSpPr>
          <p:spPr>
            <a:xfrm>
              <a:off x="5220072" y="4788096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6</a:t>
              </a:r>
              <a:endParaRPr lang="zh-TW" altLang="en-US" dirty="0"/>
            </a:p>
          </p:txBody>
        </p:sp>
        <p:sp>
          <p:nvSpPr>
            <p:cNvPr id="79" name="橢圓 78"/>
            <p:cNvSpPr/>
            <p:nvPr/>
          </p:nvSpPr>
          <p:spPr>
            <a:xfrm>
              <a:off x="5220072" y="5589240"/>
              <a:ext cx="57600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7</a:t>
              </a:r>
              <a:endParaRPr lang="zh-TW" altLang="en-US" dirty="0"/>
            </a:p>
          </p:txBody>
        </p:sp>
      </p:grpSp>
      <p:grpSp>
        <p:nvGrpSpPr>
          <p:cNvPr id="103" name="群組 102"/>
          <p:cNvGrpSpPr/>
          <p:nvPr/>
        </p:nvGrpSpPr>
        <p:grpSpPr>
          <a:xfrm>
            <a:off x="755576" y="1988840"/>
            <a:ext cx="1944396" cy="3240360"/>
            <a:chOff x="467544" y="1772824"/>
            <a:chExt cx="1944396" cy="3240360"/>
          </a:xfrm>
        </p:grpSpPr>
        <p:sp>
          <p:nvSpPr>
            <p:cNvPr id="16" name="橢圓 15"/>
            <p:cNvSpPr/>
            <p:nvPr/>
          </p:nvSpPr>
          <p:spPr>
            <a:xfrm>
              <a:off x="467544" y="3023909"/>
              <a:ext cx="648072" cy="6571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S</a:t>
              </a:r>
              <a:endParaRPr lang="zh-TW" altLang="en-US" dirty="0"/>
            </a:p>
          </p:txBody>
        </p:sp>
        <p:cxnSp>
          <p:nvCxnSpPr>
            <p:cNvPr id="20" name="直線單箭頭接點 19"/>
            <p:cNvCxnSpPr>
              <a:stCxn id="16" idx="6"/>
              <a:endCxn id="68" idx="2"/>
            </p:cNvCxnSpPr>
            <p:nvPr/>
          </p:nvCxnSpPr>
          <p:spPr>
            <a:xfrm flipV="1">
              <a:off x="1115616" y="1772824"/>
              <a:ext cx="1296144" cy="1579649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單箭頭接點 23"/>
            <p:cNvCxnSpPr>
              <a:stCxn id="16" idx="6"/>
              <a:endCxn id="5" idx="2"/>
            </p:cNvCxnSpPr>
            <p:nvPr/>
          </p:nvCxnSpPr>
          <p:spPr>
            <a:xfrm flipV="1">
              <a:off x="1115616" y="2582906"/>
              <a:ext cx="1296144" cy="769567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單箭頭接點 80"/>
            <p:cNvCxnSpPr>
              <a:stCxn id="16" idx="6"/>
              <a:endCxn id="70" idx="2"/>
            </p:cNvCxnSpPr>
            <p:nvPr/>
          </p:nvCxnSpPr>
          <p:spPr>
            <a:xfrm>
              <a:off x="1115616" y="3352473"/>
              <a:ext cx="1296324" cy="40531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單箭頭接點 83"/>
            <p:cNvCxnSpPr>
              <a:stCxn id="16" idx="6"/>
              <a:endCxn id="71" idx="2"/>
            </p:cNvCxnSpPr>
            <p:nvPr/>
          </p:nvCxnSpPr>
          <p:spPr>
            <a:xfrm>
              <a:off x="1115616" y="3352473"/>
              <a:ext cx="1296144" cy="850621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單箭頭接點 85"/>
            <p:cNvCxnSpPr>
              <a:stCxn id="16" idx="6"/>
              <a:endCxn id="72" idx="2"/>
            </p:cNvCxnSpPr>
            <p:nvPr/>
          </p:nvCxnSpPr>
          <p:spPr>
            <a:xfrm>
              <a:off x="1115616" y="3352473"/>
              <a:ext cx="1296324" cy="1660711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群組 103"/>
          <p:cNvGrpSpPr/>
          <p:nvPr/>
        </p:nvGrpSpPr>
        <p:grpSpPr>
          <a:xfrm>
            <a:off x="6156176" y="1286434"/>
            <a:ext cx="2304320" cy="4806862"/>
            <a:chOff x="5868080" y="1070418"/>
            <a:chExt cx="2304320" cy="4806862"/>
          </a:xfrm>
        </p:grpSpPr>
        <p:sp>
          <p:nvSpPr>
            <p:cNvPr id="87" name="橢圓 86"/>
            <p:cNvSpPr/>
            <p:nvPr/>
          </p:nvSpPr>
          <p:spPr>
            <a:xfrm>
              <a:off x="7524328" y="3185820"/>
              <a:ext cx="648072" cy="6571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T</a:t>
              </a:r>
              <a:endParaRPr lang="zh-TW" altLang="en-US" dirty="0"/>
            </a:p>
          </p:txBody>
        </p:sp>
        <p:cxnSp>
          <p:nvCxnSpPr>
            <p:cNvPr id="89" name="直線單箭頭接點 88"/>
            <p:cNvCxnSpPr>
              <a:stCxn id="9" idx="6"/>
              <a:endCxn id="87" idx="2"/>
            </p:cNvCxnSpPr>
            <p:nvPr/>
          </p:nvCxnSpPr>
          <p:spPr>
            <a:xfrm>
              <a:off x="5868080" y="1070418"/>
              <a:ext cx="1656248" cy="2443966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單箭頭接點 91"/>
            <p:cNvCxnSpPr>
              <a:stCxn id="74" idx="6"/>
              <a:endCxn id="87" idx="2"/>
            </p:cNvCxnSpPr>
            <p:nvPr/>
          </p:nvCxnSpPr>
          <p:spPr>
            <a:xfrm>
              <a:off x="5868080" y="1871568"/>
              <a:ext cx="1656248" cy="1642816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單箭頭接點 93"/>
            <p:cNvCxnSpPr>
              <a:stCxn id="75" idx="6"/>
              <a:endCxn id="87" idx="2"/>
            </p:cNvCxnSpPr>
            <p:nvPr/>
          </p:nvCxnSpPr>
          <p:spPr>
            <a:xfrm>
              <a:off x="5868080" y="2672710"/>
              <a:ext cx="1656248" cy="841674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單箭頭接點 95"/>
            <p:cNvCxnSpPr>
              <a:stCxn id="76" idx="6"/>
              <a:endCxn id="87" idx="2"/>
            </p:cNvCxnSpPr>
            <p:nvPr/>
          </p:nvCxnSpPr>
          <p:spPr>
            <a:xfrm>
              <a:off x="5868080" y="3473852"/>
              <a:ext cx="1656248" cy="40532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單箭頭接點 97"/>
            <p:cNvCxnSpPr>
              <a:stCxn id="13" idx="6"/>
              <a:endCxn id="87" idx="2"/>
            </p:cNvCxnSpPr>
            <p:nvPr/>
          </p:nvCxnSpPr>
          <p:spPr>
            <a:xfrm flipV="1">
              <a:off x="5868080" y="3514384"/>
              <a:ext cx="1656248" cy="760602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單箭頭接點 99"/>
            <p:cNvCxnSpPr>
              <a:stCxn id="78" idx="6"/>
              <a:endCxn id="87" idx="2"/>
            </p:cNvCxnSpPr>
            <p:nvPr/>
          </p:nvCxnSpPr>
          <p:spPr>
            <a:xfrm flipV="1">
              <a:off x="5868080" y="3514384"/>
              <a:ext cx="1656248" cy="1561752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單箭頭接點 101"/>
            <p:cNvCxnSpPr>
              <a:stCxn id="79" idx="6"/>
              <a:endCxn id="87" idx="2"/>
            </p:cNvCxnSpPr>
            <p:nvPr/>
          </p:nvCxnSpPr>
          <p:spPr>
            <a:xfrm flipV="1">
              <a:off x="5868080" y="3514384"/>
              <a:ext cx="1656248" cy="2362896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文字方塊 104"/>
          <p:cNvSpPr txBox="1"/>
          <p:nvPr/>
        </p:nvSpPr>
        <p:spPr>
          <a:xfrm>
            <a:off x="170165" y="6097388"/>
            <a:ext cx="512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去做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max-flow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，找出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來的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flow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量就是最大配對數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525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看完影片你要知道的是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什麼是</a:t>
            </a:r>
            <a:r>
              <a:rPr lang="zh-TW" altLang="en-US" dirty="0"/>
              <a:t>最大網路流</a:t>
            </a:r>
            <a:r>
              <a:rPr lang="zh-TW" altLang="en-US" dirty="0" smtClean="0"/>
              <a:t>問題</a:t>
            </a:r>
            <a:endParaRPr lang="en-US" altLang="zh-TW" dirty="0" smtClean="0"/>
          </a:p>
          <a:p>
            <a:r>
              <a:rPr lang="zh-TW" altLang="en-US" dirty="0" smtClean="0"/>
              <a:t>網路流兩個必須遵守的原則</a:t>
            </a:r>
            <a:endParaRPr lang="en-US" altLang="zh-TW" dirty="0" smtClean="0"/>
          </a:p>
          <a:p>
            <a:r>
              <a:rPr lang="zh-TW" altLang="en-US" dirty="0" smtClean="0"/>
              <a:t>剩餘網路的概念</a:t>
            </a:r>
            <a:endParaRPr lang="en-US" altLang="zh-TW" dirty="0" smtClean="0"/>
          </a:p>
          <a:p>
            <a:r>
              <a:rPr lang="en-US" altLang="zh-TW" dirty="0" smtClean="0"/>
              <a:t>Max-Flow</a:t>
            </a:r>
            <a:r>
              <a:rPr lang="zh-TW" altLang="en-US" dirty="0" smtClean="0"/>
              <a:t>演算法的操作流程</a:t>
            </a:r>
            <a:r>
              <a:rPr lang="en-US" altLang="zh-TW" dirty="0" smtClean="0"/>
              <a:t>(EK</a:t>
            </a:r>
            <a:r>
              <a:rPr lang="zh-TW" altLang="en-US" dirty="0" smtClean="0"/>
              <a:t>法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二分圖匹配如何轉換到</a:t>
            </a:r>
            <a:r>
              <a:rPr lang="en-US" altLang="zh-TW" dirty="0" smtClean="0"/>
              <a:t>max-flow</a:t>
            </a:r>
            <a:r>
              <a:rPr lang="zh-TW" altLang="en-US" dirty="0" smtClean="0"/>
              <a:t>問題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33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什麼是最大網路流問題？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2000232" y="2143116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4430002" y="2161783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2127565" y="4369951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4542781" y="4441274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357950" y="4429132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4807423" y="3427860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13" name="直線接點 12"/>
          <p:cNvCxnSpPr>
            <a:stCxn id="4" idx="4"/>
            <a:endCxn id="6" idx="0"/>
          </p:cNvCxnSpPr>
          <p:nvPr/>
        </p:nvCxnSpPr>
        <p:spPr>
          <a:xfrm>
            <a:off x="2288264" y="2714620"/>
            <a:ext cx="127333" cy="1655331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4" idx="6"/>
            <a:endCxn id="5" idx="2"/>
          </p:cNvCxnSpPr>
          <p:nvPr/>
        </p:nvCxnSpPr>
        <p:spPr>
          <a:xfrm>
            <a:off x="2576296" y="2428868"/>
            <a:ext cx="1853706" cy="1866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>
            <a:stCxn id="6" idx="6"/>
            <a:endCxn id="7" idx="2"/>
          </p:cNvCxnSpPr>
          <p:nvPr/>
        </p:nvCxnSpPr>
        <p:spPr>
          <a:xfrm>
            <a:off x="2703629" y="4655703"/>
            <a:ext cx="1839152" cy="71323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>
            <a:stCxn id="5" idx="5"/>
            <a:endCxn id="9" idx="0"/>
          </p:cNvCxnSpPr>
          <p:nvPr/>
        </p:nvCxnSpPr>
        <p:spPr>
          <a:xfrm>
            <a:off x="4921703" y="2649592"/>
            <a:ext cx="173752" cy="778268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9" idx="4"/>
            <a:endCxn id="7" idx="7"/>
          </p:cNvCxnSpPr>
          <p:nvPr/>
        </p:nvCxnSpPr>
        <p:spPr>
          <a:xfrm flipH="1">
            <a:off x="5034482" y="3999364"/>
            <a:ext cx="60973" cy="525605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9" idx="5"/>
            <a:endCxn id="8" idx="1"/>
          </p:cNvCxnSpPr>
          <p:nvPr/>
        </p:nvCxnSpPr>
        <p:spPr>
          <a:xfrm>
            <a:off x="5299124" y="3915669"/>
            <a:ext cx="1143189" cy="597158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4" idx="5"/>
            <a:endCxn id="9" idx="2"/>
          </p:cNvCxnSpPr>
          <p:nvPr/>
        </p:nvCxnSpPr>
        <p:spPr>
          <a:xfrm>
            <a:off x="2491933" y="2630925"/>
            <a:ext cx="2315490" cy="108268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3122742" y="21328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2123728" y="32756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3467006" y="3059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972441" y="289929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3322990" y="43651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5006066" y="405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67562" y="39191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4" name="橢圓 23"/>
          <p:cNvSpPr/>
          <p:nvPr/>
        </p:nvSpPr>
        <p:spPr>
          <a:xfrm>
            <a:off x="623872" y="3281327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</a:t>
            </a:r>
            <a:endParaRPr lang="zh-TW" altLang="en-US" dirty="0"/>
          </a:p>
        </p:txBody>
      </p:sp>
      <p:sp>
        <p:nvSpPr>
          <p:cNvPr id="33" name="橢圓 32"/>
          <p:cNvSpPr/>
          <p:nvPr/>
        </p:nvSpPr>
        <p:spPr>
          <a:xfrm>
            <a:off x="7740352" y="3427860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</a:t>
            </a:r>
            <a:endParaRPr lang="zh-TW" altLang="en-US" dirty="0"/>
          </a:p>
        </p:txBody>
      </p:sp>
      <p:cxnSp>
        <p:nvCxnSpPr>
          <p:cNvPr id="10" name="直線接點 9"/>
          <p:cNvCxnSpPr>
            <a:stCxn id="24" idx="7"/>
            <a:endCxn id="4" idx="3"/>
          </p:cNvCxnSpPr>
          <p:nvPr/>
        </p:nvCxnSpPr>
        <p:spPr>
          <a:xfrm flipV="1">
            <a:off x="1172657" y="2630925"/>
            <a:ext cx="911938" cy="73409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24" idx="5"/>
            <a:endCxn id="6" idx="2"/>
          </p:cNvCxnSpPr>
          <p:nvPr/>
        </p:nvCxnSpPr>
        <p:spPr>
          <a:xfrm>
            <a:off x="1172657" y="3769136"/>
            <a:ext cx="954908" cy="88656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7" idx="6"/>
            <a:endCxn id="8" idx="2"/>
          </p:cNvCxnSpPr>
          <p:nvPr/>
        </p:nvCxnSpPr>
        <p:spPr>
          <a:xfrm flipV="1">
            <a:off x="5118845" y="4714884"/>
            <a:ext cx="1239105" cy="12142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>
            <a:stCxn id="5" idx="6"/>
            <a:endCxn id="33" idx="2"/>
          </p:cNvCxnSpPr>
          <p:nvPr/>
        </p:nvCxnSpPr>
        <p:spPr>
          <a:xfrm>
            <a:off x="5006066" y="2447535"/>
            <a:ext cx="2734286" cy="126607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9" idx="6"/>
            <a:endCxn id="33" idx="2"/>
          </p:cNvCxnSpPr>
          <p:nvPr/>
        </p:nvCxnSpPr>
        <p:spPr>
          <a:xfrm>
            <a:off x="5383487" y="3713612"/>
            <a:ext cx="2356865" cy="0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8" idx="6"/>
          </p:cNvCxnSpPr>
          <p:nvPr/>
        </p:nvCxnSpPr>
        <p:spPr>
          <a:xfrm flipV="1">
            <a:off x="6934014" y="3726894"/>
            <a:ext cx="806338" cy="987990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文字方塊 78"/>
          <p:cNvSpPr txBox="1"/>
          <p:nvPr/>
        </p:nvSpPr>
        <p:spPr>
          <a:xfrm>
            <a:off x="1487502" y="26165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80" name="文字方塊 79"/>
          <p:cNvSpPr txBox="1"/>
          <p:nvPr/>
        </p:nvSpPr>
        <p:spPr>
          <a:xfrm>
            <a:off x="1266814" y="412549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82" name="文字方塊 81"/>
          <p:cNvSpPr txBox="1"/>
          <p:nvPr/>
        </p:nvSpPr>
        <p:spPr>
          <a:xfrm>
            <a:off x="6282452" y="27503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83" name="文字方塊 82"/>
          <p:cNvSpPr txBox="1"/>
          <p:nvPr/>
        </p:nvSpPr>
        <p:spPr>
          <a:xfrm>
            <a:off x="6380295" y="34278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118" name="文字方塊 117"/>
          <p:cNvSpPr txBox="1"/>
          <p:nvPr/>
        </p:nvSpPr>
        <p:spPr>
          <a:xfrm>
            <a:off x="5471372" y="47567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19" name="文字方塊 118"/>
          <p:cNvSpPr txBox="1"/>
          <p:nvPr/>
        </p:nvSpPr>
        <p:spPr>
          <a:xfrm>
            <a:off x="7310789" y="41804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122" name="文字方塊 121"/>
          <p:cNvSpPr txBox="1"/>
          <p:nvPr/>
        </p:nvSpPr>
        <p:spPr>
          <a:xfrm>
            <a:off x="623872" y="5445224"/>
            <a:ext cx="68788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給你一張有向圖，有起點和終點，邊有權重，代表「容量限制」。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要請你找出從起點究竟能有多少「流」到終點。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可以把那些邊都想成水管，這個流就變成水流。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兩個要遵守的原則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流量限制原則</a:t>
            </a:r>
            <a:r>
              <a:rPr lang="en-US" altLang="zh-TW" dirty="0" smtClean="0"/>
              <a:t>(Capacity Law)</a:t>
            </a:r>
            <a:br>
              <a:rPr lang="en-US" altLang="zh-TW" dirty="0" smtClean="0"/>
            </a:br>
            <a:r>
              <a:rPr lang="en-US" altLang="zh-TW" dirty="0" smtClean="0">
                <a:sym typeface="Wingdings" pitchFamily="2" charset="2"/>
              </a:rPr>
              <a:t></a:t>
            </a:r>
            <a:r>
              <a:rPr lang="zh-TW" altLang="en-US" dirty="0" smtClean="0"/>
              <a:t>流過任何邊的流都不可以超過上限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流量守恆原則</a:t>
            </a:r>
            <a:r>
              <a:rPr lang="en-US" altLang="zh-TW" dirty="0" smtClean="0"/>
              <a:t>(Conservation Law)</a:t>
            </a:r>
            <a:br>
              <a:rPr lang="en-US" altLang="zh-TW" dirty="0" smtClean="0"/>
            </a:br>
            <a:r>
              <a:rPr lang="en-US" altLang="zh-TW" dirty="0" smtClean="0">
                <a:sym typeface="Wingdings" pitchFamily="2" charset="2"/>
              </a:rPr>
              <a:t></a:t>
            </a:r>
            <a:r>
              <a:rPr lang="zh-TW" altLang="en-US" dirty="0" smtClean="0"/>
              <a:t>一個點流入的流量恆等於流出的流量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629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剩餘網路的概念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當水流流過去了一條邊，我們就產生一條相對應容量的反向邊在圖上，並把原邊減去那個容量。</a:t>
            </a:r>
            <a:endParaRPr lang="zh-TW" altLang="en-US" dirty="0"/>
          </a:p>
        </p:txBody>
      </p:sp>
      <p:grpSp>
        <p:nvGrpSpPr>
          <p:cNvPr id="38" name="群組 37"/>
          <p:cNvGrpSpPr/>
          <p:nvPr/>
        </p:nvGrpSpPr>
        <p:grpSpPr>
          <a:xfrm>
            <a:off x="850060" y="3460071"/>
            <a:ext cx="7692544" cy="2993265"/>
            <a:chOff x="850060" y="3077128"/>
            <a:chExt cx="7692544" cy="2993265"/>
          </a:xfrm>
        </p:grpSpPr>
        <p:sp>
          <p:nvSpPr>
            <p:cNvPr id="4" name="橢圓 3"/>
            <p:cNvSpPr/>
            <p:nvPr/>
          </p:nvSpPr>
          <p:spPr>
            <a:xfrm>
              <a:off x="2226420" y="3087388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5" name="橢圓 4"/>
            <p:cNvSpPr/>
            <p:nvPr/>
          </p:nvSpPr>
          <p:spPr>
            <a:xfrm>
              <a:off x="4656190" y="3106055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6" name="橢圓 5"/>
            <p:cNvSpPr/>
            <p:nvPr/>
          </p:nvSpPr>
          <p:spPr>
            <a:xfrm>
              <a:off x="2353753" y="5314223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7" name="橢圓 6"/>
            <p:cNvSpPr/>
            <p:nvPr/>
          </p:nvSpPr>
          <p:spPr>
            <a:xfrm>
              <a:off x="4768969" y="5385546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sp>
          <p:nvSpPr>
            <p:cNvPr id="8" name="橢圓 7"/>
            <p:cNvSpPr/>
            <p:nvPr/>
          </p:nvSpPr>
          <p:spPr>
            <a:xfrm>
              <a:off x="6584138" y="5373404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F</a:t>
              </a:r>
              <a:endParaRPr lang="zh-TW" altLang="en-US" dirty="0"/>
            </a:p>
          </p:txBody>
        </p:sp>
        <p:sp>
          <p:nvSpPr>
            <p:cNvPr id="9" name="橢圓 8"/>
            <p:cNvSpPr/>
            <p:nvPr/>
          </p:nvSpPr>
          <p:spPr>
            <a:xfrm>
              <a:off x="5033611" y="4372132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cxnSp>
          <p:nvCxnSpPr>
            <p:cNvPr id="10" name="直線接點 9"/>
            <p:cNvCxnSpPr>
              <a:stCxn id="4" idx="4"/>
              <a:endCxn id="6" idx="0"/>
            </p:cNvCxnSpPr>
            <p:nvPr/>
          </p:nvCxnSpPr>
          <p:spPr>
            <a:xfrm>
              <a:off x="2514452" y="3658892"/>
              <a:ext cx="127333" cy="1655331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stCxn id="4" idx="6"/>
              <a:endCxn id="5" idx="2"/>
            </p:cNvCxnSpPr>
            <p:nvPr/>
          </p:nvCxnSpPr>
          <p:spPr>
            <a:xfrm>
              <a:off x="2802484" y="3373140"/>
              <a:ext cx="1853706" cy="18667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>
              <a:stCxn id="6" idx="6"/>
              <a:endCxn id="7" idx="2"/>
            </p:cNvCxnSpPr>
            <p:nvPr/>
          </p:nvCxnSpPr>
          <p:spPr>
            <a:xfrm>
              <a:off x="2929817" y="5599975"/>
              <a:ext cx="1839152" cy="71323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>
              <a:stCxn id="5" idx="5"/>
              <a:endCxn id="9" idx="0"/>
            </p:cNvCxnSpPr>
            <p:nvPr/>
          </p:nvCxnSpPr>
          <p:spPr>
            <a:xfrm>
              <a:off x="5147891" y="3593864"/>
              <a:ext cx="173752" cy="778268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>
              <a:stCxn id="9" idx="4"/>
              <a:endCxn id="7" idx="7"/>
            </p:cNvCxnSpPr>
            <p:nvPr/>
          </p:nvCxnSpPr>
          <p:spPr>
            <a:xfrm flipH="1">
              <a:off x="5260670" y="4943636"/>
              <a:ext cx="60973" cy="525605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>
              <a:stCxn id="9" idx="5"/>
              <a:endCxn id="8" idx="1"/>
            </p:cNvCxnSpPr>
            <p:nvPr/>
          </p:nvCxnSpPr>
          <p:spPr>
            <a:xfrm>
              <a:off x="5525312" y="4859941"/>
              <a:ext cx="1143189" cy="597158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>
              <a:stCxn id="4" idx="5"/>
              <a:endCxn id="9" idx="2"/>
            </p:cNvCxnSpPr>
            <p:nvPr/>
          </p:nvCxnSpPr>
          <p:spPr>
            <a:xfrm>
              <a:off x="2718121" y="3575197"/>
              <a:ext cx="2315490" cy="1082687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字方塊 16"/>
            <p:cNvSpPr txBox="1"/>
            <p:nvPr/>
          </p:nvSpPr>
          <p:spPr>
            <a:xfrm>
              <a:off x="3348930" y="3077128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5/10</a:t>
              </a:r>
              <a:endParaRPr lang="zh-TW" altLang="en-US" dirty="0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2349916" y="42199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7</a:t>
              </a:r>
              <a:endParaRPr lang="zh-TW" altLang="en-US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3693194" y="40039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5198629" y="384356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4</a:t>
              </a:r>
              <a:endParaRPr lang="zh-TW" altLang="en-US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3549178" y="53093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3</a:t>
              </a:r>
              <a:endParaRPr lang="zh-TW" altLang="en-US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5232254" y="500407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8</a:t>
              </a:r>
              <a:endParaRPr lang="zh-TW" altLang="en-US" dirty="0"/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6193750" y="48633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6</a:t>
              </a:r>
              <a:endParaRPr lang="zh-TW" altLang="en-US" dirty="0"/>
            </a:p>
          </p:txBody>
        </p:sp>
        <p:sp>
          <p:nvSpPr>
            <p:cNvPr id="24" name="橢圓 23"/>
            <p:cNvSpPr/>
            <p:nvPr/>
          </p:nvSpPr>
          <p:spPr>
            <a:xfrm>
              <a:off x="850060" y="4225599"/>
              <a:ext cx="642942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S</a:t>
              </a:r>
              <a:endParaRPr lang="zh-TW" altLang="en-US" dirty="0"/>
            </a:p>
          </p:txBody>
        </p:sp>
        <p:sp>
          <p:nvSpPr>
            <p:cNvPr id="25" name="橢圓 24"/>
            <p:cNvSpPr/>
            <p:nvPr/>
          </p:nvSpPr>
          <p:spPr>
            <a:xfrm>
              <a:off x="7966540" y="4372132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T</a:t>
              </a:r>
              <a:endParaRPr lang="zh-TW" altLang="en-US" dirty="0"/>
            </a:p>
          </p:txBody>
        </p:sp>
        <p:cxnSp>
          <p:nvCxnSpPr>
            <p:cNvPr id="26" name="直線接點 25"/>
            <p:cNvCxnSpPr>
              <a:stCxn id="24" idx="7"/>
              <a:endCxn id="4" idx="3"/>
            </p:cNvCxnSpPr>
            <p:nvPr/>
          </p:nvCxnSpPr>
          <p:spPr>
            <a:xfrm flipV="1">
              <a:off x="1398845" y="3575197"/>
              <a:ext cx="911938" cy="734097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stCxn id="24" idx="5"/>
              <a:endCxn id="6" idx="2"/>
            </p:cNvCxnSpPr>
            <p:nvPr/>
          </p:nvCxnSpPr>
          <p:spPr>
            <a:xfrm>
              <a:off x="1398845" y="4713408"/>
              <a:ext cx="954908" cy="886567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>
              <a:stCxn id="7" idx="6"/>
              <a:endCxn id="8" idx="2"/>
            </p:cNvCxnSpPr>
            <p:nvPr/>
          </p:nvCxnSpPr>
          <p:spPr>
            <a:xfrm flipV="1">
              <a:off x="5345033" y="5659156"/>
              <a:ext cx="1239105" cy="12142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>
              <a:stCxn id="5" idx="6"/>
              <a:endCxn id="25" idx="2"/>
            </p:cNvCxnSpPr>
            <p:nvPr/>
          </p:nvCxnSpPr>
          <p:spPr>
            <a:xfrm>
              <a:off x="5232254" y="3391807"/>
              <a:ext cx="2734286" cy="1266077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>
              <a:stCxn id="9" idx="6"/>
              <a:endCxn id="25" idx="2"/>
            </p:cNvCxnSpPr>
            <p:nvPr/>
          </p:nvCxnSpPr>
          <p:spPr>
            <a:xfrm>
              <a:off x="5609675" y="4657884"/>
              <a:ext cx="2356865" cy="0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8" idx="6"/>
            </p:cNvCxnSpPr>
            <p:nvPr/>
          </p:nvCxnSpPr>
          <p:spPr>
            <a:xfrm flipV="1">
              <a:off x="7160202" y="4671166"/>
              <a:ext cx="806338" cy="987990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字方塊 31"/>
            <p:cNvSpPr txBox="1"/>
            <p:nvPr/>
          </p:nvSpPr>
          <p:spPr>
            <a:xfrm>
              <a:off x="1475656" y="3560835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5/5</a:t>
              </a:r>
              <a:endParaRPr lang="zh-TW" altLang="en-US" dirty="0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1493002" y="506976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15</a:t>
              </a:r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6508640" y="369461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5/6</a:t>
              </a:r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6606483" y="437213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6</a:t>
              </a:r>
              <a:endParaRPr lang="zh-TW" altLang="en-US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5697560" y="570106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10</a:t>
              </a:r>
              <a:endParaRPr lang="zh-TW" altLang="en-US" dirty="0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7536977" y="51247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8</a:t>
              </a:r>
              <a:endParaRPr lang="zh-TW" altLang="en-US" dirty="0"/>
            </a:p>
          </p:txBody>
        </p:sp>
      </p:grpSp>
      <p:grpSp>
        <p:nvGrpSpPr>
          <p:cNvPr id="78" name="群組 77"/>
          <p:cNvGrpSpPr/>
          <p:nvPr/>
        </p:nvGrpSpPr>
        <p:grpSpPr>
          <a:xfrm>
            <a:off x="845690" y="3460071"/>
            <a:ext cx="7692544" cy="2993265"/>
            <a:chOff x="845690" y="3460071"/>
            <a:chExt cx="7692544" cy="2993265"/>
          </a:xfrm>
        </p:grpSpPr>
        <p:grpSp>
          <p:nvGrpSpPr>
            <p:cNvPr id="39" name="群組 38"/>
            <p:cNvGrpSpPr/>
            <p:nvPr/>
          </p:nvGrpSpPr>
          <p:grpSpPr>
            <a:xfrm>
              <a:off x="845690" y="3460071"/>
              <a:ext cx="7692544" cy="2993265"/>
              <a:chOff x="850060" y="3077128"/>
              <a:chExt cx="7692544" cy="2993265"/>
            </a:xfrm>
          </p:grpSpPr>
          <p:sp>
            <p:nvSpPr>
              <p:cNvPr id="40" name="橢圓 39"/>
              <p:cNvSpPr/>
              <p:nvPr/>
            </p:nvSpPr>
            <p:spPr>
              <a:xfrm>
                <a:off x="2226420" y="3087388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A</a:t>
                </a:r>
                <a:endParaRPr lang="zh-TW" altLang="en-US" dirty="0"/>
              </a:p>
            </p:txBody>
          </p:sp>
          <p:sp>
            <p:nvSpPr>
              <p:cNvPr id="41" name="橢圓 40"/>
              <p:cNvSpPr/>
              <p:nvPr/>
            </p:nvSpPr>
            <p:spPr>
              <a:xfrm>
                <a:off x="4656190" y="3106055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C</a:t>
                </a:r>
                <a:endParaRPr lang="zh-TW" altLang="en-US" dirty="0"/>
              </a:p>
            </p:txBody>
          </p:sp>
          <p:sp>
            <p:nvSpPr>
              <p:cNvPr id="42" name="橢圓 41"/>
              <p:cNvSpPr/>
              <p:nvPr/>
            </p:nvSpPr>
            <p:spPr>
              <a:xfrm>
                <a:off x="2353753" y="5314223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B</a:t>
                </a:r>
                <a:endParaRPr lang="zh-TW" altLang="en-US" dirty="0"/>
              </a:p>
            </p:txBody>
          </p:sp>
          <p:sp>
            <p:nvSpPr>
              <p:cNvPr id="43" name="橢圓 42"/>
              <p:cNvSpPr/>
              <p:nvPr/>
            </p:nvSpPr>
            <p:spPr>
              <a:xfrm>
                <a:off x="4768969" y="5385546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E</a:t>
                </a:r>
                <a:endParaRPr lang="zh-TW" altLang="en-US" dirty="0"/>
              </a:p>
            </p:txBody>
          </p:sp>
          <p:sp>
            <p:nvSpPr>
              <p:cNvPr id="44" name="橢圓 43"/>
              <p:cNvSpPr/>
              <p:nvPr/>
            </p:nvSpPr>
            <p:spPr>
              <a:xfrm>
                <a:off x="6584138" y="5373404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F</a:t>
                </a:r>
                <a:endParaRPr lang="zh-TW" altLang="en-US" dirty="0"/>
              </a:p>
            </p:txBody>
          </p:sp>
          <p:sp>
            <p:nvSpPr>
              <p:cNvPr id="45" name="橢圓 44"/>
              <p:cNvSpPr/>
              <p:nvPr/>
            </p:nvSpPr>
            <p:spPr>
              <a:xfrm>
                <a:off x="5033611" y="4372132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D</a:t>
                </a:r>
                <a:endParaRPr lang="zh-TW" altLang="en-US" dirty="0"/>
              </a:p>
            </p:txBody>
          </p:sp>
          <p:cxnSp>
            <p:nvCxnSpPr>
              <p:cNvPr id="46" name="直線接點 45"/>
              <p:cNvCxnSpPr>
                <a:stCxn id="40" idx="4"/>
                <a:endCxn id="42" idx="0"/>
              </p:cNvCxnSpPr>
              <p:nvPr/>
            </p:nvCxnSpPr>
            <p:spPr>
              <a:xfrm>
                <a:off x="2514452" y="3658892"/>
                <a:ext cx="127333" cy="1655331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>
                <a:stCxn id="40" idx="6"/>
                <a:endCxn id="41" idx="2"/>
              </p:cNvCxnSpPr>
              <p:nvPr/>
            </p:nvCxnSpPr>
            <p:spPr>
              <a:xfrm>
                <a:off x="2802484" y="3373140"/>
                <a:ext cx="1853706" cy="18667"/>
              </a:xfrm>
              <a:prstGeom prst="line">
                <a:avLst/>
              </a:prstGeom>
              <a:ln w="38100">
                <a:solidFill>
                  <a:schemeClr val="accent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>
                <a:stCxn id="42" idx="6"/>
                <a:endCxn id="43" idx="2"/>
              </p:cNvCxnSpPr>
              <p:nvPr/>
            </p:nvCxnSpPr>
            <p:spPr>
              <a:xfrm>
                <a:off x="2929817" y="5599975"/>
                <a:ext cx="1839152" cy="71323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>
                <a:stCxn id="41" idx="5"/>
                <a:endCxn id="45" idx="0"/>
              </p:cNvCxnSpPr>
              <p:nvPr/>
            </p:nvCxnSpPr>
            <p:spPr>
              <a:xfrm>
                <a:off x="5147891" y="3593864"/>
                <a:ext cx="173752" cy="778268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>
                <a:stCxn id="45" idx="4"/>
                <a:endCxn id="43" idx="7"/>
              </p:cNvCxnSpPr>
              <p:nvPr/>
            </p:nvCxnSpPr>
            <p:spPr>
              <a:xfrm flipH="1">
                <a:off x="5260670" y="4943636"/>
                <a:ext cx="60973" cy="525605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>
                <a:stCxn id="45" idx="5"/>
                <a:endCxn id="44" idx="1"/>
              </p:cNvCxnSpPr>
              <p:nvPr/>
            </p:nvCxnSpPr>
            <p:spPr>
              <a:xfrm>
                <a:off x="5525312" y="4859941"/>
                <a:ext cx="1143189" cy="597158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>
                <a:stCxn id="40" idx="5"/>
                <a:endCxn id="45" idx="2"/>
              </p:cNvCxnSpPr>
              <p:nvPr/>
            </p:nvCxnSpPr>
            <p:spPr>
              <a:xfrm>
                <a:off x="2718121" y="3575197"/>
                <a:ext cx="2315490" cy="1082687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文字方塊 52"/>
              <p:cNvSpPr txBox="1"/>
              <p:nvPr/>
            </p:nvSpPr>
            <p:spPr>
              <a:xfrm>
                <a:off x="3348930" y="3077128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 smtClean="0"/>
                  <a:t>  </a:t>
                </a:r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54" name="文字方塊 53"/>
              <p:cNvSpPr txBox="1"/>
              <p:nvPr/>
            </p:nvSpPr>
            <p:spPr>
              <a:xfrm>
                <a:off x="2349916" y="4219964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7</a:t>
                </a:r>
                <a:endParaRPr lang="zh-TW" altLang="en-US" dirty="0"/>
              </a:p>
            </p:txBody>
          </p:sp>
          <p:sp>
            <p:nvSpPr>
              <p:cNvPr id="55" name="文字方塊 54"/>
              <p:cNvSpPr txBox="1"/>
              <p:nvPr/>
            </p:nvSpPr>
            <p:spPr>
              <a:xfrm>
                <a:off x="3693194" y="400394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56" name="文字方塊 55"/>
              <p:cNvSpPr txBox="1"/>
              <p:nvPr/>
            </p:nvSpPr>
            <p:spPr>
              <a:xfrm>
                <a:off x="5198629" y="384356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4</a:t>
                </a:r>
                <a:endParaRPr lang="zh-TW" altLang="en-US" dirty="0"/>
              </a:p>
            </p:txBody>
          </p:sp>
          <p:sp>
            <p:nvSpPr>
              <p:cNvPr id="57" name="文字方塊 56"/>
              <p:cNvSpPr txBox="1"/>
              <p:nvPr/>
            </p:nvSpPr>
            <p:spPr>
              <a:xfrm>
                <a:off x="3549178" y="530937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3</a:t>
                </a:r>
                <a:endParaRPr lang="zh-TW" altLang="en-US" dirty="0"/>
              </a:p>
            </p:txBody>
          </p:sp>
          <p:sp>
            <p:nvSpPr>
              <p:cNvPr id="58" name="文字方塊 57"/>
              <p:cNvSpPr txBox="1"/>
              <p:nvPr/>
            </p:nvSpPr>
            <p:spPr>
              <a:xfrm>
                <a:off x="5232254" y="5004072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8</a:t>
                </a:r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6193750" y="4863375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6</a:t>
                </a:r>
                <a:endParaRPr lang="zh-TW" altLang="en-US" dirty="0"/>
              </a:p>
            </p:txBody>
          </p:sp>
          <p:sp>
            <p:nvSpPr>
              <p:cNvPr id="60" name="橢圓 59"/>
              <p:cNvSpPr/>
              <p:nvPr/>
            </p:nvSpPr>
            <p:spPr>
              <a:xfrm>
                <a:off x="850060" y="4225599"/>
                <a:ext cx="642942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S</a:t>
                </a:r>
                <a:endParaRPr lang="zh-TW" altLang="en-US" dirty="0"/>
              </a:p>
            </p:txBody>
          </p:sp>
          <p:sp>
            <p:nvSpPr>
              <p:cNvPr id="61" name="橢圓 60"/>
              <p:cNvSpPr/>
              <p:nvPr/>
            </p:nvSpPr>
            <p:spPr>
              <a:xfrm>
                <a:off x="7966540" y="4372132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T</a:t>
                </a:r>
                <a:endParaRPr lang="zh-TW" altLang="en-US" dirty="0"/>
              </a:p>
            </p:txBody>
          </p:sp>
          <p:cxnSp>
            <p:nvCxnSpPr>
              <p:cNvPr id="62" name="直線接點 61"/>
              <p:cNvCxnSpPr/>
              <p:nvPr/>
            </p:nvCxnSpPr>
            <p:spPr>
              <a:xfrm flipV="1">
                <a:off x="1408018" y="3622121"/>
                <a:ext cx="911938" cy="734097"/>
              </a:xfrm>
              <a:prstGeom prst="line">
                <a:avLst/>
              </a:prstGeom>
              <a:ln w="38100">
                <a:solidFill>
                  <a:schemeClr val="accent3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接點 62"/>
              <p:cNvCxnSpPr>
                <a:stCxn id="60" idx="5"/>
                <a:endCxn id="42" idx="2"/>
              </p:cNvCxnSpPr>
              <p:nvPr/>
            </p:nvCxnSpPr>
            <p:spPr>
              <a:xfrm>
                <a:off x="1398845" y="4713408"/>
                <a:ext cx="954908" cy="886567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>
                <a:stCxn id="43" idx="6"/>
                <a:endCxn id="44" idx="2"/>
              </p:cNvCxnSpPr>
              <p:nvPr/>
            </p:nvCxnSpPr>
            <p:spPr>
              <a:xfrm flipV="1">
                <a:off x="5345033" y="5659156"/>
                <a:ext cx="1239105" cy="12142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接點 64"/>
              <p:cNvCxnSpPr>
                <a:stCxn id="41" idx="6"/>
                <a:endCxn id="61" idx="2"/>
              </p:cNvCxnSpPr>
              <p:nvPr/>
            </p:nvCxnSpPr>
            <p:spPr>
              <a:xfrm>
                <a:off x="5232254" y="3391807"/>
                <a:ext cx="2734286" cy="1266077"/>
              </a:xfrm>
              <a:prstGeom prst="line">
                <a:avLst/>
              </a:prstGeom>
              <a:ln w="38100">
                <a:solidFill>
                  <a:schemeClr val="accent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接點 65"/>
              <p:cNvCxnSpPr>
                <a:stCxn id="45" idx="6"/>
                <a:endCxn id="61" idx="2"/>
              </p:cNvCxnSpPr>
              <p:nvPr/>
            </p:nvCxnSpPr>
            <p:spPr>
              <a:xfrm>
                <a:off x="5609675" y="4657884"/>
                <a:ext cx="2356865" cy="0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接點 66"/>
              <p:cNvCxnSpPr>
                <a:stCxn id="44" idx="6"/>
              </p:cNvCxnSpPr>
              <p:nvPr/>
            </p:nvCxnSpPr>
            <p:spPr>
              <a:xfrm flipV="1">
                <a:off x="7160202" y="4671166"/>
                <a:ext cx="806338" cy="987990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文字方塊 67"/>
              <p:cNvSpPr txBox="1"/>
              <p:nvPr/>
            </p:nvSpPr>
            <p:spPr>
              <a:xfrm>
                <a:off x="1826412" y="3910153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69" name="文字方塊 68"/>
              <p:cNvSpPr txBox="1"/>
              <p:nvPr/>
            </p:nvSpPr>
            <p:spPr>
              <a:xfrm>
                <a:off x="1493002" y="506976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15</a:t>
                </a:r>
                <a:endParaRPr lang="zh-TW" altLang="en-US" dirty="0"/>
              </a:p>
            </p:txBody>
          </p:sp>
          <p:sp>
            <p:nvSpPr>
              <p:cNvPr id="70" name="文字方塊 69"/>
              <p:cNvSpPr txBox="1"/>
              <p:nvPr/>
            </p:nvSpPr>
            <p:spPr>
              <a:xfrm>
                <a:off x="6437665" y="3972869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1</a:t>
                </a:r>
                <a:endParaRPr lang="zh-TW" altLang="en-US" dirty="0"/>
              </a:p>
            </p:txBody>
          </p:sp>
          <p:sp>
            <p:nvSpPr>
              <p:cNvPr id="71" name="文字方塊 70"/>
              <p:cNvSpPr txBox="1"/>
              <p:nvPr/>
            </p:nvSpPr>
            <p:spPr>
              <a:xfrm>
                <a:off x="6606483" y="4372132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6</a:t>
                </a:r>
                <a:endParaRPr lang="zh-TW" altLang="en-US" dirty="0"/>
              </a:p>
            </p:txBody>
          </p:sp>
          <p:sp>
            <p:nvSpPr>
              <p:cNvPr id="72" name="文字方塊 71"/>
              <p:cNvSpPr txBox="1"/>
              <p:nvPr/>
            </p:nvSpPr>
            <p:spPr>
              <a:xfrm>
                <a:off x="5697560" y="570106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10</a:t>
                </a:r>
                <a:endParaRPr lang="zh-TW" altLang="en-US" dirty="0"/>
              </a:p>
            </p:txBody>
          </p:sp>
          <p:sp>
            <p:nvSpPr>
              <p:cNvPr id="73" name="文字方塊 72"/>
              <p:cNvSpPr txBox="1"/>
              <p:nvPr/>
            </p:nvSpPr>
            <p:spPr>
              <a:xfrm>
                <a:off x="7536977" y="512471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8</a:t>
                </a:r>
                <a:endParaRPr lang="zh-TW" altLang="en-US" dirty="0"/>
              </a:p>
            </p:txBody>
          </p:sp>
        </p:grpSp>
        <p:cxnSp>
          <p:nvCxnSpPr>
            <p:cNvPr id="74" name="直線接點 73"/>
            <p:cNvCxnSpPr/>
            <p:nvPr/>
          </p:nvCxnSpPr>
          <p:spPr>
            <a:xfrm>
              <a:off x="2802484" y="3829403"/>
              <a:ext cx="1853706" cy="18667"/>
            </a:xfrm>
            <a:prstGeom prst="line">
              <a:avLst/>
            </a:prstGeom>
            <a:ln w="38100">
              <a:solidFill>
                <a:schemeClr val="accent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文字方塊 74"/>
            <p:cNvSpPr txBox="1"/>
            <p:nvPr/>
          </p:nvSpPr>
          <p:spPr>
            <a:xfrm>
              <a:off x="3275856" y="377974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/>
                <a:t>  </a:t>
              </a:r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cxnSp>
          <p:nvCxnSpPr>
            <p:cNvPr id="76" name="直線接點 75"/>
            <p:cNvCxnSpPr/>
            <p:nvPr/>
          </p:nvCxnSpPr>
          <p:spPr>
            <a:xfrm>
              <a:off x="5222090" y="3645024"/>
              <a:ext cx="2734286" cy="1266077"/>
            </a:xfrm>
            <a:prstGeom prst="line">
              <a:avLst/>
            </a:prstGeom>
            <a:ln w="38100">
              <a:solidFill>
                <a:schemeClr val="accent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文字方塊 76"/>
            <p:cNvSpPr txBox="1"/>
            <p:nvPr/>
          </p:nvSpPr>
          <p:spPr>
            <a:xfrm>
              <a:off x="6282452" y="38203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037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Max-Flow</a:t>
            </a:r>
            <a:r>
              <a:rPr lang="zh-TW" altLang="en-US" dirty="0" smtClean="0"/>
              <a:t>的一種解法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800" dirty="0"/>
              <a:t>從</a:t>
            </a:r>
            <a:r>
              <a:rPr lang="zh-TW" altLang="en-US" sz="2800" dirty="0" smtClean="0"/>
              <a:t>起點</a:t>
            </a:r>
            <a:r>
              <a:rPr lang="en-US" altLang="zh-TW" sz="2800" dirty="0" smtClean="0"/>
              <a:t>(source)</a:t>
            </a:r>
            <a:r>
              <a:rPr lang="zh-TW" altLang="en-US" sz="2800" dirty="0" smtClean="0"/>
              <a:t>開始</a:t>
            </a:r>
            <a:r>
              <a:rPr lang="zh-TW" altLang="en-US" sz="2800" dirty="0"/>
              <a:t>，找到一條路徑</a:t>
            </a:r>
            <a:r>
              <a:rPr lang="zh-TW" altLang="en-US" sz="2800" dirty="0" smtClean="0"/>
              <a:t>到達終點</a:t>
            </a:r>
            <a:r>
              <a:rPr lang="en-US" altLang="zh-TW" sz="2800" dirty="0" smtClean="0"/>
              <a:t>(target)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/>
              <a:t>將這條路徑流滿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找到路徑上剩下最少容量的邊</a:t>
            </a:r>
            <a:r>
              <a:rPr lang="en-US" altLang="zh-TW" sz="28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/>
              <a:t>建出剩餘網路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/>
              <a:t>對剩餘網路</a:t>
            </a:r>
            <a:r>
              <a:rPr lang="zh-TW" altLang="en-US" sz="2800" dirty="0" smtClean="0"/>
              <a:t>，重複</a:t>
            </a:r>
            <a:r>
              <a:rPr lang="en-US" altLang="zh-TW" sz="2800" dirty="0" smtClean="0"/>
              <a:t>1~4</a:t>
            </a:r>
            <a:r>
              <a:rPr lang="zh-TW" altLang="en-US" sz="2800" dirty="0" smtClean="0"/>
              <a:t>的動作，直到沒路可走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2000232" y="2143116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4430002" y="2161783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2127565" y="4369951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4542781" y="4441274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357950" y="4429132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4807423" y="3427860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10" name="直線接點 9"/>
          <p:cNvCxnSpPr>
            <a:stCxn id="4" idx="4"/>
            <a:endCxn id="6" idx="0"/>
          </p:cNvCxnSpPr>
          <p:nvPr/>
        </p:nvCxnSpPr>
        <p:spPr>
          <a:xfrm>
            <a:off x="2288264" y="2714620"/>
            <a:ext cx="127333" cy="1655331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4" idx="6"/>
            <a:endCxn id="5" idx="2"/>
          </p:cNvCxnSpPr>
          <p:nvPr/>
        </p:nvCxnSpPr>
        <p:spPr>
          <a:xfrm>
            <a:off x="2576296" y="2428868"/>
            <a:ext cx="1853706" cy="1866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6" idx="6"/>
            <a:endCxn id="7" idx="2"/>
          </p:cNvCxnSpPr>
          <p:nvPr/>
        </p:nvCxnSpPr>
        <p:spPr>
          <a:xfrm>
            <a:off x="2703629" y="4655703"/>
            <a:ext cx="1839152" cy="71323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5"/>
            <a:endCxn id="9" idx="0"/>
          </p:cNvCxnSpPr>
          <p:nvPr/>
        </p:nvCxnSpPr>
        <p:spPr>
          <a:xfrm>
            <a:off x="4921703" y="2649592"/>
            <a:ext cx="173752" cy="778268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9" idx="4"/>
            <a:endCxn id="7" idx="7"/>
          </p:cNvCxnSpPr>
          <p:nvPr/>
        </p:nvCxnSpPr>
        <p:spPr>
          <a:xfrm flipH="1">
            <a:off x="5034482" y="3999364"/>
            <a:ext cx="60973" cy="525605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9" idx="5"/>
            <a:endCxn id="8" idx="1"/>
          </p:cNvCxnSpPr>
          <p:nvPr/>
        </p:nvCxnSpPr>
        <p:spPr>
          <a:xfrm>
            <a:off x="5299124" y="3915669"/>
            <a:ext cx="1143189" cy="597158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4" idx="5"/>
            <a:endCxn id="9" idx="2"/>
          </p:cNvCxnSpPr>
          <p:nvPr/>
        </p:nvCxnSpPr>
        <p:spPr>
          <a:xfrm>
            <a:off x="2491933" y="2630925"/>
            <a:ext cx="2315490" cy="108268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3122742" y="21328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2123728" y="32756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3467006" y="3059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972441" y="289929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322990" y="43651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006066" y="405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67562" y="39191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4" name="橢圓 23"/>
          <p:cNvSpPr/>
          <p:nvPr/>
        </p:nvSpPr>
        <p:spPr>
          <a:xfrm>
            <a:off x="623872" y="3281327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</a:t>
            </a:r>
            <a:endParaRPr lang="zh-TW" altLang="en-US" dirty="0"/>
          </a:p>
        </p:txBody>
      </p:sp>
      <p:sp>
        <p:nvSpPr>
          <p:cNvPr id="25" name="橢圓 24"/>
          <p:cNvSpPr/>
          <p:nvPr/>
        </p:nvSpPr>
        <p:spPr>
          <a:xfrm>
            <a:off x="7740352" y="3427860"/>
            <a:ext cx="5760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</a:t>
            </a:r>
            <a:endParaRPr lang="zh-TW" altLang="en-US" dirty="0"/>
          </a:p>
        </p:txBody>
      </p:sp>
      <p:cxnSp>
        <p:nvCxnSpPr>
          <p:cNvPr id="26" name="直線接點 25"/>
          <p:cNvCxnSpPr>
            <a:stCxn id="24" idx="7"/>
            <a:endCxn id="4" idx="3"/>
          </p:cNvCxnSpPr>
          <p:nvPr/>
        </p:nvCxnSpPr>
        <p:spPr>
          <a:xfrm flipV="1">
            <a:off x="1172657" y="2630925"/>
            <a:ext cx="911938" cy="73409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24" idx="5"/>
            <a:endCxn id="6" idx="2"/>
          </p:cNvCxnSpPr>
          <p:nvPr/>
        </p:nvCxnSpPr>
        <p:spPr>
          <a:xfrm>
            <a:off x="1172657" y="3769136"/>
            <a:ext cx="954908" cy="88656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7" idx="6"/>
            <a:endCxn id="8" idx="2"/>
          </p:cNvCxnSpPr>
          <p:nvPr/>
        </p:nvCxnSpPr>
        <p:spPr>
          <a:xfrm flipV="1">
            <a:off x="5118845" y="4714884"/>
            <a:ext cx="1239105" cy="12142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5" idx="6"/>
            <a:endCxn id="25" idx="2"/>
          </p:cNvCxnSpPr>
          <p:nvPr/>
        </p:nvCxnSpPr>
        <p:spPr>
          <a:xfrm>
            <a:off x="5006066" y="2447535"/>
            <a:ext cx="2734286" cy="1266077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9" idx="6"/>
            <a:endCxn id="25" idx="2"/>
          </p:cNvCxnSpPr>
          <p:nvPr/>
        </p:nvCxnSpPr>
        <p:spPr>
          <a:xfrm>
            <a:off x="5383487" y="3713612"/>
            <a:ext cx="2356865" cy="0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8" idx="6"/>
          </p:cNvCxnSpPr>
          <p:nvPr/>
        </p:nvCxnSpPr>
        <p:spPr>
          <a:xfrm flipV="1">
            <a:off x="6934014" y="3726894"/>
            <a:ext cx="806338" cy="987990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1487502" y="26165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1266814" y="412549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6282452" y="27503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380295" y="34278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5471372" y="47567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7310789" y="41804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144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707302" y="509192"/>
            <a:ext cx="7692544" cy="2993265"/>
            <a:chOff x="850060" y="3077128"/>
            <a:chExt cx="7692544" cy="2993265"/>
          </a:xfrm>
        </p:grpSpPr>
        <p:sp>
          <p:nvSpPr>
            <p:cNvPr id="5" name="橢圓 4"/>
            <p:cNvSpPr/>
            <p:nvPr/>
          </p:nvSpPr>
          <p:spPr>
            <a:xfrm>
              <a:off x="2226420" y="3087388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6" name="橢圓 5"/>
            <p:cNvSpPr/>
            <p:nvPr/>
          </p:nvSpPr>
          <p:spPr>
            <a:xfrm>
              <a:off x="4656190" y="3106055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7" name="橢圓 6"/>
            <p:cNvSpPr/>
            <p:nvPr/>
          </p:nvSpPr>
          <p:spPr>
            <a:xfrm>
              <a:off x="2353753" y="5314223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8" name="橢圓 7"/>
            <p:cNvSpPr/>
            <p:nvPr/>
          </p:nvSpPr>
          <p:spPr>
            <a:xfrm>
              <a:off x="4768969" y="5385546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sp>
          <p:nvSpPr>
            <p:cNvPr id="9" name="橢圓 8"/>
            <p:cNvSpPr/>
            <p:nvPr/>
          </p:nvSpPr>
          <p:spPr>
            <a:xfrm>
              <a:off x="6584138" y="5373404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F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5033611" y="4372132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cxnSp>
          <p:nvCxnSpPr>
            <p:cNvPr id="11" name="直線接點 10"/>
            <p:cNvCxnSpPr>
              <a:stCxn id="5" idx="4"/>
              <a:endCxn id="7" idx="0"/>
            </p:cNvCxnSpPr>
            <p:nvPr/>
          </p:nvCxnSpPr>
          <p:spPr>
            <a:xfrm>
              <a:off x="2514452" y="3658892"/>
              <a:ext cx="127333" cy="1655331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>
              <a:stCxn id="5" idx="6"/>
              <a:endCxn id="6" idx="2"/>
            </p:cNvCxnSpPr>
            <p:nvPr/>
          </p:nvCxnSpPr>
          <p:spPr>
            <a:xfrm>
              <a:off x="2802484" y="3373140"/>
              <a:ext cx="1853706" cy="18667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>
              <a:stCxn id="7" idx="6"/>
              <a:endCxn id="8" idx="2"/>
            </p:cNvCxnSpPr>
            <p:nvPr/>
          </p:nvCxnSpPr>
          <p:spPr>
            <a:xfrm>
              <a:off x="2929817" y="5599975"/>
              <a:ext cx="1839152" cy="71323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>
              <a:stCxn id="6" idx="5"/>
              <a:endCxn id="10" idx="0"/>
            </p:cNvCxnSpPr>
            <p:nvPr/>
          </p:nvCxnSpPr>
          <p:spPr>
            <a:xfrm>
              <a:off x="5147891" y="3593864"/>
              <a:ext cx="173752" cy="778268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>
              <a:stCxn id="10" idx="4"/>
              <a:endCxn id="8" idx="7"/>
            </p:cNvCxnSpPr>
            <p:nvPr/>
          </p:nvCxnSpPr>
          <p:spPr>
            <a:xfrm flipH="1">
              <a:off x="5260670" y="4943636"/>
              <a:ext cx="60973" cy="525605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>
              <a:stCxn id="10" idx="5"/>
              <a:endCxn id="9" idx="1"/>
            </p:cNvCxnSpPr>
            <p:nvPr/>
          </p:nvCxnSpPr>
          <p:spPr>
            <a:xfrm>
              <a:off x="5525312" y="4859941"/>
              <a:ext cx="1143189" cy="597158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>
              <a:stCxn id="5" idx="5"/>
              <a:endCxn id="10" idx="2"/>
            </p:cNvCxnSpPr>
            <p:nvPr/>
          </p:nvCxnSpPr>
          <p:spPr>
            <a:xfrm>
              <a:off x="2718121" y="3575197"/>
              <a:ext cx="2315490" cy="1082687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3348930" y="3077128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5/10</a:t>
              </a:r>
              <a:endParaRPr lang="zh-TW" altLang="en-US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349916" y="42199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7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3693194" y="40039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5198629" y="384356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4</a:t>
              </a:r>
              <a:endParaRPr lang="zh-TW" altLang="en-US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549178" y="53093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3</a:t>
              </a:r>
              <a:endParaRPr lang="zh-TW" altLang="en-US" dirty="0"/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5232254" y="500407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8</a:t>
              </a:r>
              <a:endParaRPr lang="zh-TW" altLang="en-US" dirty="0"/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6193750" y="48633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6</a:t>
              </a:r>
              <a:endParaRPr lang="zh-TW" altLang="en-US" dirty="0"/>
            </a:p>
          </p:txBody>
        </p:sp>
        <p:sp>
          <p:nvSpPr>
            <p:cNvPr id="25" name="橢圓 24"/>
            <p:cNvSpPr/>
            <p:nvPr/>
          </p:nvSpPr>
          <p:spPr>
            <a:xfrm>
              <a:off x="850060" y="4225599"/>
              <a:ext cx="642942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S</a:t>
              </a:r>
              <a:endParaRPr lang="zh-TW" altLang="en-US" dirty="0"/>
            </a:p>
          </p:txBody>
        </p:sp>
        <p:sp>
          <p:nvSpPr>
            <p:cNvPr id="26" name="橢圓 25"/>
            <p:cNvSpPr/>
            <p:nvPr/>
          </p:nvSpPr>
          <p:spPr>
            <a:xfrm>
              <a:off x="7966540" y="4372132"/>
              <a:ext cx="57606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T</a:t>
              </a:r>
              <a:endParaRPr lang="zh-TW" altLang="en-US" dirty="0"/>
            </a:p>
          </p:txBody>
        </p:sp>
        <p:cxnSp>
          <p:nvCxnSpPr>
            <p:cNvPr id="27" name="直線接點 26"/>
            <p:cNvCxnSpPr>
              <a:stCxn id="25" idx="7"/>
              <a:endCxn id="5" idx="3"/>
            </p:cNvCxnSpPr>
            <p:nvPr/>
          </p:nvCxnSpPr>
          <p:spPr>
            <a:xfrm flipV="1">
              <a:off x="1398845" y="3575197"/>
              <a:ext cx="911938" cy="734097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>
              <a:stCxn id="25" idx="5"/>
              <a:endCxn id="7" idx="2"/>
            </p:cNvCxnSpPr>
            <p:nvPr/>
          </p:nvCxnSpPr>
          <p:spPr>
            <a:xfrm>
              <a:off x="1398845" y="4713408"/>
              <a:ext cx="954908" cy="886567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>
              <a:stCxn id="8" idx="6"/>
              <a:endCxn id="9" idx="2"/>
            </p:cNvCxnSpPr>
            <p:nvPr/>
          </p:nvCxnSpPr>
          <p:spPr>
            <a:xfrm flipV="1">
              <a:off x="5345033" y="5659156"/>
              <a:ext cx="1239105" cy="12142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>
              <a:stCxn id="6" idx="6"/>
              <a:endCxn id="26" idx="2"/>
            </p:cNvCxnSpPr>
            <p:nvPr/>
          </p:nvCxnSpPr>
          <p:spPr>
            <a:xfrm>
              <a:off x="5232254" y="3391807"/>
              <a:ext cx="2734286" cy="1266077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10" idx="6"/>
              <a:endCxn id="26" idx="2"/>
            </p:cNvCxnSpPr>
            <p:nvPr/>
          </p:nvCxnSpPr>
          <p:spPr>
            <a:xfrm>
              <a:off x="5609675" y="4657884"/>
              <a:ext cx="2356865" cy="0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>
              <a:stCxn id="9" idx="6"/>
            </p:cNvCxnSpPr>
            <p:nvPr/>
          </p:nvCxnSpPr>
          <p:spPr>
            <a:xfrm flipV="1">
              <a:off x="7160202" y="4671166"/>
              <a:ext cx="806338" cy="987990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字方塊 32"/>
            <p:cNvSpPr txBox="1"/>
            <p:nvPr/>
          </p:nvSpPr>
          <p:spPr>
            <a:xfrm>
              <a:off x="1475656" y="3560835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5/5</a:t>
              </a:r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1493002" y="506976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15</a:t>
              </a:r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6508640" y="369461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5/6</a:t>
              </a:r>
              <a:endParaRPr lang="zh-TW" altLang="en-US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6606483" y="437213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6</a:t>
              </a:r>
              <a:endParaRPr lang="zh-TW" altLang="en-US" dirty="0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5697560" y="570106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10</a:t>
              </a:r>
              <a:endParaRPr lang="zh-TW" altLang="en-US" dirty="0"/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7536977" y="51247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8</a:t>
              </a:r>
              <a:endParaRPr lang="zh-TW" altLang="en-US" dirty="0"/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814288" y="3772190"/>
            <a:ext cx="7692544" cy="2993265"/>
            <a:chOff x="845690" y="3460071"/>
            <a:chExt cx="7692544" cy="2993265"/>
          </a:xfrm>
        </p:grpSpPr>
        <p:grpSp>
          <p:nvGrpSpPr>
            <p:cNvPr id="40" name="群組 39"/>
            <p:cNvGrpSpPr/>
            <p:nvPr/>
          </p:nvGrpSpPr>
          <p:grpSpPr>
            <a:xfrm>
              <a:off x="845690" y="3460071"/>
              <a:ext cx="7692544" cy="2993265"/>
              <a:chOff x="850060" y="3077128"/>
              <a:chExt cx="7692544" cy="2993265"/>
            </a:xfrm>
          </p:grpSpPr>
          <p:sp>
            <p:nvSpPr>
              <p:cNvPr id="45" name="橢圓 44"/>
              <p:cNvSpPr/>
              <p:nvPr/>
            </p:nvSpPr>
            <p:spPr>
              <a:xfrm>
                <a:off x="2226420" y="3087388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A</a:t>
                </a:r>
                <a:endParaRPr lang="zh-TW" altLang="en-US" dirty="0"/>
              </a:p>
            </p:txBody>
          </p:sp>
          <p:sp>
            <p:nvSpPr>
              <p:cNvPr id="46" name="橢圓 45"/>
              <p:cNvSpPr/>
              <p:nvPr/>
            </p:nvSpPr>
            <p:spPr>
              <a:xfrm>
                <a:off x="4656190" y="3106055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C</a:t>
                </a:r>
                <a:endParaRPr lang="zh-TW" altLang="en-US" dirty="0"/>
              </a:p>
            </p:txBody>
          </p:sp>
          <p:sp>
            <p:nvSpPr>
              <p:cNvPr id="47" name="橢圓 46"/>
              <p:cNvSpPr/>
              <p:nvPr/>
            </p:nvSpPr>
            <p:spPr>
              <a:xfrm>
                <a:off x="2353753" y="5314223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B</a:t>
                </a:r>
                <a:endParaRPr lang="zh-TW" altLang="en-US" dirty="0"/>
              </a:p>
            </p:txBody>
          </p:sp>
          <p:sp>
            <p:nvSpPr>
              <p:cNvPr id="48" name="橢圓 47"/>
              <p:cNvSpPr/>
              <p:nvPr/>
            </p:nvSpPr>
            <p:spPr>
              <a:xfrm>
                <a:off x="4768969" y="5385546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E</a:t>
                </a:r>
                <a:endParaRPr lang="zh-TW" altLang="en-US" dirty="0"/>
              </a:p>
            </p:txBody>
          </p:sp>
          <p:sp>
            <p:nvSpPr>
              <p:cNvPr id="49" name="橢圓 48"/>
              <p:cNvSpPr/>
              <p:nvPr/>
            </p:nvSpPr>
            <p:spPr>
              <a:xfrm>
                <a:off x="6584138" y="5373404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F</a:t>
                </a:r>
                <a:endParaRPr lang="zh-TW" altLang="en-US" dirty="0"/>
              </a:p>
            </p:txBody>
          </p:sp>
          <p:sp>
            <p:nvSpPr>
              <p:cNvPr id="50" name="橢圓 49"/>
              <p:cNvSpPr/>
              <p:nvPr/>
            </p:nvSpPr>
            <p:spPr>
              <a:xfrm>
                <a:off x="5033611" y="4372132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D</a:t>
                </a:r>
                <a:endParaRPr lang="zh-TW" altLang="en-US" dirty="0"/>
              </a:p>
            </p:txBody>
          </p:sp>
          <p:cxnSp>
            <p:nvCxnSpPr>
              <p:cNvPr id="51" name="直線接點 50"/>
              <p:cNvCxnSpPr>
                <a:stCxn id="45" idx="4"/>
                <a:endCxn id="47" idx="0"/>
              </p:cNvCxnSpPr>
              <p:nvPr/>
            </p:nvCxnSpPr>
            <p:spPr>
              <a:xfrm>
                <a:off x="2514452" y="3658892"/>
                <a:ext cx="127333" cy="1655331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>
                <a:stCxn id="45" idx="6"/>
                <a:endCxn id="46" idx="2"/>
              </p:cNvCxnSpPr>
              <p:nvPr/>
            </p:nvCxnSpPr>
            <p:spPr>
              <a:xfrm>
                <a:off x="2802484" y="3373140"/>
                <a:ext cx="1853706" cy="18667"/>
              </a:xfrm>
              <a:prstGeom prst="line">
                <a:avLst/>
              </a:prstGeom>
              <a:ln w="38100">
                <a:solidFill>
                  <a:schemeClr val="accent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>
                <a:stCxn id="47" idx="6"/>
                <a:endCxn id="48" idx="2"/>
              </p:cNvCxnSpPr>
              <p:nvPr/>
            </p:nvCxnSpPr>
            <p:spPr>
              <a:xfrm>
                <a:off x="2929817" y="5599975"/>
                <a:ext cx="1839152" cy="71323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>
                <a:stCxn id="46" idx="5"/>
                <a:endCxn id="50" idx="0"/>
              </p:cNvCxnSpPr>
              <p:nvPr/>
            </p:nvCxnSpPr>
            <p:spPr>
              <a:xfrm>
                <a:off x="5147891" y="3593864"/>
                <a:ext cx="173752" cy="778268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>
                <a:stCxn id="50" idx="4"/>
                <a:endCxn id="48" idx="7"/>
              </p:cNvCxnSpPr>
              <p:nvPr/>
            </p:nvCxnSpPr>
            <p:spPr>
              <a:xfrm flipH="1">
                <a:off x="5260670" y="4943636"/>
                <a:ext cx="60973" cy="525605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>
                <a:stCxn id="50" idx="5"/>
                <a:endCxn id="49" idx="1"/>
              </p:cNvCxnSpPr>
              <p:nvPr/>
            </p:nvCxnSpPr>
            <p:spPr>
              <a:xfrm>
                <a:off x="5525312" y="4859941"/>
                <a:ext cx="1143189" cy="597158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>
                <a:stCxn id="45" idx="5"/>
                <a:endCxn id="50" idx="2"/>
              </p:cNvCxnSpPr>
              <p:nvPr/>
            </p:nvCxnSpPr>
            <p:spPr>
              <a:xfrm>
                <a:off x="2718121" y="3575197"/>
                <a:ext cx="2315490" cy="1082687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文字方塊 57"/>
              <p:cNvSpPr txBox="1"/>
              <p:nvPr/>
            </p:nvSpPr>
            <p:spPr>
              <a:xfrm>
                <a:off x="3348930" y="3077128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 smtClean="0"/>
                  <a:t>  </a:t>
                </a:r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2349916" y="4219964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7</a:t>
                </a:r>
                <a:endParaRPr lang="zh-TW" altLang="en-US" dirty="0"/>
              </a:p>
            </p:txBody>
          </p:sp>
          <p:sp>
            <p:nvSpPr>
              <p:cNvPr id="60" name="文字方塊 59"/>
              <p:cNvSpPr txBox="1"/>
              <p:nvPr/>
            </p:nvSpPr>
            <p:spPr>
              <a:xfrm>
                <a:off x="3693194" y="400394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61" name="文字方塊 60"/>
              <p:cNvSpPr txBox="1"/>
              <p:nvPr/>
            </p:nvSpPr>
            <p:spPr>
              <a:xfrm>
                <a:off x="5198629" y="384356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4</a:t>
                </a:r>
                <a:endParaRPr lang="zh-TW" altLang="en-US" dirty="0"/>
              </a:p>
            </p:txBody>
          </p:sp>
          <p:sp>
            <p:nvSpPr>
              <p:cNvPr id="62" name="文字方塊 61"/>
              <p:cNvSpPr txBox="1"/>
              <p:nvPr/>
            </p:nvSpPr>
            <p:spPr>
              <a:xfrm>
                <a:off x="3549178" y="530937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3</a:t>
                </a:r>
                <a:endParaRPr lang="zh-TW" altLang="en-US" dirty="0"/>
              </a:p>
            </p:txBody>
          </p:sp>
          <p:sp>
            <p:nvSpPr>
              <p:cNvPr id="63" name="文字方塊 62"/>
              <p:cNvSpPr txBox="1"/>
              <p:nvPr/>
            </p:nvSpPr>
            <p:spPr>
              <a:xfrm>
                <a:off x="5232254" y="5004072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8</a:t>
                </a:r>
                <a:endParaRPr lang="zh-TW" altLang="en-US" dirty="0"/>
              </a:p>
            </p:txBody>
          </p:sp>
          <p:sp>
            <p:nvSpPr>
              <p:cNvPr id="64" name="文字方塊 63"/>
              <p:cNvSpPr txBox="1"/>
              <p:nvPr/>
            </p:nvSpPr>
            <p:spPr>
              <a:xfrm>
                <a:off x="6193750" y="4863375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6</a:t>
                </a:r>
                <a:endParaRPr lang="zh-TW" altLang="en-US" dirty="0"/>
              </a:p>
            </p:txBody>
          </p:sp>
          <p:sp>
            <p:nvSpPr>
              <p:cNvPr id="65" name="橢圓 64"/>
              <p:cNvSpPr/>
              <p:nvPr/>
            </p:nvSpPr>
            <p:spPr>
              <a:xfrm>
                <a:off x="850060" y="4225599"/>
                <a:ext cx="642942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S</a:t>
                </a:r>
                <a:endParaRPr lang="zh-TW" altLang="en-US" dirty="0"/>
              </a:p>
            </p:txBody>
          </p:sp>
          <p:sp>
            <p:nvSpPr>
              <p:cNvPr id="66" name="橢圓 65"/>
              <p:cNvSpPr/>
              <p:nvPr/>
            </p:nvSpPr>
            <p:spPr>
              <a:xfrm>
                <a:off x="7966540" y="4372132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T</a:t>
                </a:r>
                <a:endParaRPr lang="zh-TW" altLang="en-US" dirty="0"/>
              </a:p>
            </p:txBody>
          </p:sp>
          <p:cxnSp>
            <p:nvCxnSpPr>
              <p:cNvPr id="67" name="直線接點 66"/>
              <p:cNvCxnSpPr/>
              <p:nvPr/>
            </p:nvCxnSpPr>
            <p:spPr>
              <a:xfrm flipV="1">
                <a:off x="1408018" y="3622121"/>
                <a:ext cx="911938" cy="734097"/>
              </a:xfrm>
              <a:prstGeom prst="line">
                <a:avLst/>
              </a:prstGeom>
              <a:ln w="38100">
                <a:solidFill>
                  <a:schemeClr val="accent3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接點 67"/>
              <p:cNvCxnSpPr>
                <a:stCxn id="65" idx="5"/>
                <a:endCxn id="47" idx="2"/>
              </p:cNvCxnSpPr>
              <p:nvPr/>
            </p:nvCxnSpPr>
            <p:spPr>
              <a:xfrm>
                <a:off x="1398845" y="4713408"/>
                <a:ext cx="954908" cy="886567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/>
              <p:cNvCxnSpPr>
                <a:stCxn id="48" idx="6"/>
                <a:endCxn id="49" idx="2"/>
              </p:cNvCxnSpPr>
              <p:nvPr/>
            </p:nvCxnSpPr>
            <p:spPr>
              <a:xfrm flipV="1">
                <a:off x="5345033" y="5659156"/>
                <a:ext cx="1239105" cy="12142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接點 69"/>
              <p:cNvCxnSpPr>
                <a:stCxn id="46" idx="6"/>
                <a:endCxn id="66" idx="2"/>
              </p:cNvCxnSpPr>
              <p:nvPr/>
            </p:nvCxnSpPr>
            <p:spPr>
              <a:xfrm>
                <a:off x="5232254" y="3391807"/>
                <a:ext cx="2734286" cy="1266077"/>
              </a:xfrm>
              <a:prstGeom prst="line">
                <a:avLst/>
              </a:prstGeom>
              <a:ln w="38100">
                <a:solidFill>
                  <a:schemeClr val="accent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接點 70"/>
              <p:cNvCxnSpPr>
                <a:stCxn id="50" idx="6"/>
                <a:endCxn id="66" idx="2"/>
              </p:cNvCxnSpPr>
              <p:nvPr/>
            </p:nvCxnSpPr>
            <p:spPr>
              <a:xfrm>
                <a:off x="5609675" y="4657884"/>
                <a:ext cx="2356865" cy="0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/>
              <p:cNvCxnSpPr>
                <a:stCxn id="49" idx="6"/>
              </p:cNvCxnSpPr>
              <p:nvPr/>
            </p:nvCxnSpPr>
            <p:spPr>
              <a:xfrm flipV="1">
                <a:off x="7160202" y="4671166"/>
                <a:ext cx="806338" cy="987990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文字方塊 72"/>
              <p:cNvSpPr txBox="1"/>
              <p:nvPr/>
            </p:nvSpPr>
            <p:spPr>
              <a:xfrm>
                <a:off x="1826412" y="3910153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74" name="文字方塊 73"/>
              <p:cNvSpPr txBox="1"/>
              <p:nvPr/>
            </p:nvSpPr>
            <p:spPr>
              <a:xfrm>
                <a:off x="1493002" y="506976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15</a:t>
                </a:r>
                <a:endParaRPr lang="zh-TW" altLang="en-US" dirty="0"/>
              </a:p>
            </p:txBody>
          </p:sp>
          <p:sp>
            <p:nvSpPr>
              <p:cNvPr id="75" name="文字方塊 74"/>
              <p:cNvSpPr txBox="1"/>
              <p:nvPr/>
            </p:nvSpPr>
            <p:spPr>
              <a:xfrm>
                <a:off x="6437665" y="3972869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1</a:t>
                </a:r>
                <a:endParaRPr lang="zh-TW" altLang="en-US" dirty="0"/>
              </a:p>
            </p:txBody>
          </p:sp>
          <p:sp>
            <p:nvSpPr>
              <p:cNvPr id="76" name="文字方塊 75"/>
              <p:cNvSpPr txBox="1"/>
              <p:nvPr/>
            </p:nvSpPr>
            <p:spPr>
              <a:xfrm>
                <a:off x="6606483" y="4372132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6</a:t>
                </a:r>
                <a:endParaRPr lang="zh-TW" altLang="en-US" dirty="0"/>
              </a:p>
            </p:txBody>
          </p:sp>
          <p:sp>
            <p:nvSpPr>
              <p:cNvPr id="77" name="文字方塊 76"/>
              <p:cNvSpPr txBox="1"/>
              <p:nvPr/>
            </p:nvSpPr>
            <p:spPr>
              <a:xfrm>
                <a:off x="5697560" y="570106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10</a:t>
                </a:r>
                <a:endParaRPr lang="zh-TW" altLang="en-US" dirty="0"/>
              </a:p>
            </p:txBody>
          </p:sp>
          <p:sp>
            <p:nvSpPr>
              <p:cNvPr id="78" name="文字方塊 77"/>
              <p:cNvSpPr txBox="1"/>
              <p:nvPr/>
            </p:nvSpPr>
            <p:spPr>
              <a:xfrm>
                <a:off x="7536977" y="512471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8</a:t>
                </a:r>
                <a:endParaRPr lang="zh-TW" altLang="en-US" dirty="0"/>
              </a:p>
            </p:txBody>
          </p:sp>
        </p:grpSp>
        <p:cxnSp>
          <p:nvCxnSpPr>
            <p:cNvPr id="41" name="直線接點 40"/>
            <p:cNvCxnSpPr/>
            <p:nvPr/>
          </p:nvCxnSpPr>
          <p:spPr>
            <a:xfrm>
              <a:off x="2802484" y="3829403"/>
              <a:ext cx="1853706" cy="18667"/>
            </a:xfrm>
            <a:prstGeom prst="line">
              <a:avLst/>
            </a:prstGeom>
            <a:ln w="38100">
              <a:solidFill>
                <a:schemeClr val="accent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字方塊 41"/>
            <p:cNvSpPr txBox="1"/>
            <p:nvPr/>
          </p:nvSpPr>
          <p:spPr>
            <a:xfrm>
              <a:off x="3275856" y="377974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/>
                <a:t>  </a:t>
              </a:r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cxnSp>
          <p:nvCxnSpPr>
            <p:cNvPr id="43" name="直線接點 42"/>
            <p:cNvCxnSpPr/>
            <p:nvPr/>
          </p:nvCxnSpPr>
          <p:spPr>
            <a:xfrm>
              <a:off x="5222090" y="3645024"/>
              <a:ext cx="2734286" cy="1266077"/>
            </a:xfrm>
            <a:prstGeom prst="line">
              <a:avLst/>
            </a:prstGeom>
            <a:ln w="38100">
              <a:solidFill>
                <a:schemeClr val="accent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6282452" y="38203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</p:grpSp>
      <p:sp>
        <p:nvSpPr>
          <p:cNvPr id="79" name="文字方塊 78"/>
          <p:cNvSpPr txBox="1"/>
          <p:nvPr/>
        </p:nvSpPr>
        <p:spPr>
          <a:xfrm>
            <a:off x="338044" y="1073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找到一條路徑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0" name="文字方塊 79"/>
          <p:cNvSpPr txBox="1"/>
          <p:nvPr/>
        </p:nvSpPr>
        <p:spPr>
          <a:xfrm>
            <a:off x="490444" y="34361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建出剩餘網路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551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群組 38"/>
          <p:cNvGrpSpPr/>
          <p:nvPr/>
        </p:nvGrpSpPr>
        <p:grpSpPr>
          <a:xfrm>
            <a:off x="774146" y="650787"/>
            <a:ext cx="7692544" cy="2993265"/>
            <a:chOff x="845690" y="3460071"/>
            <a:chExt cx="7692544" cy="2993265"/>
          </a:xfrm>
        </p:grpSpPr>
        <p:grpSp>
          <p:nvGrpSpPr>
            <p:cNvPr id="40" name="群組 39"/>
            <p:cNvGrpSpPr/>
            <p:nvPr/>
          </p:nvGrpSpPr>
          <p:grpSpPr>
            <a:xfrm>
              <a:off x="845690" y="3460071"/>
              <a:ext cx="7692544" cy="2993265"/>
              <a:chOff x="850060" y="3077128"/>
              <a:chExt cx="7692544" cy="2993265"/>
            </a:xfrm>
          </p:grpSpPr>
          <p:sp>
            <p:nvSpPr>
              <p:cNvPr id="45" name="橢圓 44"/>
              <p:cNvSpPr/>
              <p:nvPr/>
            </p:nvSpPr>
            <p:spPr>
              <a:xfrm>
                <a:off x="2226420" y="3087388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A</a:t>
                </a:r>
                <a:endParaRPr lang="zh-TW" altLang="en-US" dirty="0"/>
              </a:p>
            </p:txBody>
          </p:sp>
          <p:sp>
            <p:nvSpPr>
              <p:cNvPr id="46" name="橢圓 45"/>
              <p:cNvSpPr/>
              <p:nvPr/>
            </p:nvSpPr>
            <p:spPr>
              <a:xfrm>
                <a:off x="4656190" y="3106055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C</a:t>
                </a:r>
                <a:endParaRPr lang="zh-TW" altLang="en-US" dirty="0"/>
              </a:p>
            </p:txBody>
          </p:sp>
          <p:sp>
            <p:nvSpPr>
              <p:cNvPr id="47" name="橢圓 46"/>
              <p:cNvSpPr/>
              <p:nvPr/>
            </p:nvSpPr>
            <p:spPr>
              <a:xfrm>
                <a:off x="2353753" y="5314223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B</a:t>
                </a:r>
                <a:endParaRPr lang="zh-TW" altLang="en-US" dirty="0"/>
              </a:p>
            </p:txBody>
          </p:sp>
          <p:sp>
            <p:nvSpPr>
              <p:cNvPr id="48" name="橢圓 47"/>
              <p:cNvSpPr/>
              <p:nvPr/>
            </p:nvSpPr>
            <p:spPr>
              <a:xfrm>
                <a:off x="4768969" y="5385546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E</a:t>
                </a:r>
                <a:endParaRPr lang="zh-TW" altLang="en-US" dirty="0"/>
              </a:p>
            </p:txBody>
          </p:sp>
          <p:sp>
            <p:nvSpPr>
              <p:cNvPr id="49" name="橢圓 48"/>
              <p:cNvSpPr/>
              <p:nvPr/>
            </p:nvSpPr>
            <p:spPr>
              <a:xfrm>
                <a:off x="6584138" y="5373404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F</a:t>
                </a:r>
                <a:endParaRPr lang="zh-TW" altLang="en-US" dirty="0"/>
              </a:p>
            </p:txBody>
          </p:sp>
          <p:sp>
            <p:nvSpPr>
              <p:cNvPr id="50" name="橢圓 49"/>
              <p:cNvSpPr/>
              <p:nvPr/>
            </p:nvSpPr>
            <p:spPr>
              <a:xfrm>
                <a:off x="5033611" y="4372132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D</a:t>
                </a:r>
                <a:endParaRPr lang="zh-TW" altLang="en-US" dirty="0"/>
              </a:p>
            </p:txBody>
          </p:sp>
          <p:cxnSp>
            <p:nvCxnSpPr>
              <p:cNvPr id="51" name="直線接點 50"/>
              <p:cNvCxnSpPr>
                <a:stCxn id="45" idx="4"/>
                <a:endCxn id="47" idx="0"/>
              </p:cNvCxnSpPr>
              <p:nvPr/>
            </p:nvCxnSpPr>
            <p:spPr>
              <a:xfrm>
                <a:off x="2514452" y="3658892"/>
                <a:ext cx="127333" cy="1655331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>
                <a:stCxn id="45" idx="6"/>
                <a:endCxn id="46" idx="2"/>
              </p:cNvCxnSpPr>
              <p:nvPr/>
            </p:nvCxnSpPr>
            <p:spPr>
              <a:xfrm>
                <a:off x="2802484" y="3373140"/>
                <a:ext cx="1853706" cy="18667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>
                <a:stCxn id="47" idx="6"/>
                <a:endCxn id="48" idx="2"/>
              </p:cNvCxnSpPr>
              <p:nvPr/>
            </p:nvCxnSpPr>
            <p:spPr>
              <a:xfrm>
                <a:off x="2929817" y="5599975"/>
                <a:ext cx="1839152" cy="71323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>
                <a:stCxn id="46" idx="5"/>
                <a:endCxn id="50" idx="0"/>
              </p:cNvCxnSpPr>
              <p:nvPr/>
            </p:nvCxnSpPr>
            <p:spPr>
              <a:xfrm>
                <a:off x="5147891" y="3593864"/>
                <a:ext cx="173752" cy="778268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>
                <a:stCxn id="50" idx="4"/>
                <a:endCxn id="48" idx="7"/>
              </p:cNvCxnSpPr>
              <p:nvPr/>
            </p:nvCxnSpPr>
            <p:spPr>
              <a:xfrm flipH="1">
                <a:off x="5260670" y="4943636"/>
                <a:ext cx="60973" cy="525605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>
                <a:stCxn id="50" idx="5"/>
                <a:endCxn id="49" idx="1"/>
              </p:cNvCxnSpPr>
              <p:nvPr/>
            </p:nvCxnSpPr>
            <p:spPr>
              <a:xfrm>
                <a:off x="5525312" y="4859941"/>
                <a:ext cx="1143189" cy="597158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>
                <a:stCxn id="45" idx="5"/>
                <a:endCxn id="50" idx="2"/>
              </p:cNvCxnSpPr>
              <p:nvPr/>
            </p:nvCxnSpPr>
            <p:spPr>
              <a:xfrm>
                <a:off x="2718121" y="3575197"/>
                <a:ext cx="2315490" cy="1082687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文字方塊 57"/>
              <p:cNvSpPr txBox="1"/>
              <p:nvPr/>
            </p:nvSpPr>
            <p:spPr>
              <a:xfrm>
                <a:off x="3348930" y="3077128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 smtClean="0"/>
                  <a:t>  </a:t>
                </a:r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2349916" y="4219964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7</a:t>
                </a:r>
                <a:endParaRPr lang="zh-TW" altLang="en-US" dirty="0"/>
              </a:p>
            </p:txBody>
          </p:sp>
          <p:sp>
            <p:nvSpPr>
              <p:cNvPr id="60" name="文字方塊 59"/>
              <p:cNvSpPr txBox="1"/>
              <p:nvPr/>
            </p:nvSpPr>
            <p:spPr>
              <a:xfrm>
                <a:off x="3693194" y="400394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61" name="文字方塊 60"/>
              <p:cNvSpPr txBox="1"/>
              <p:nvPr/>
            </p:nvSpPr>
            <p:spPr>
              <a:xfrm>
                <a:off x="5198629" y="384356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4</a:t>
                </a:r>
                <a:endParaRPr lang="zh-TW" altLang="en-US" dirty="0"/>
              </a:p>
            </p:txBody>
          </p:sp>
          <p:sp>
            <p:nvSpPr>
              <p:cNvPr id="62" name="文字方塊 61"/>
              <p:cNvSpPr txBox="1"/>
              <p:nvPr/>
            </p:nvSpPr>
            <p:spPr>
              <a:xfrm>
                <a:off x="3549178" y="5309376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3/3</a:t>
                </a:r>
                <a:endParaRPr lang="zh-TW" altLang="en-US" dirty="0"/>
              </a:p>
            </p:txBody>
          </p:sp>
          <p:sp>
            <p:nvSpPr>
              <p:cNvPr id="63" name="文字方塊 62"/>
              <p:cNvSpPr txBox="1"/>
              <p:nvPr/>
            </p:nvSpPr>
            <p:spPr>
              <a:xfrm>
                <a:off x="5232254" y="5004072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8</a:t>
                </a:r>
                <a:endParaRPr lang="zh-TW" altLang="en-US" dirty="0"/>
              </a:p>
            </p:txBody>
          </p:sp>
          <p:sp>
            <p:nvSpPr>
              <p:cNvPr id="64" name="文字方塊 63"/>
              <p:cNvSpPr txBox="1"/>
              <p:nvPr/>
            </p:nvSpPr>
            <p:spPr>
              <a:xfrm>
                <a:off x="6193750" y="4863375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6</a:t>
                </a:r>
                <a:endParaRPr lang="zh-TW" altLang="en-US" dirty="0"/>
              </a:p>
            </p:txBody>
          </p:sp>
          <p:sp>
            <p:nvSpPr>
              <p:cNvPr id="65" name="橢圓 64"/>
              <p:cNvSpPr/>
              <p:nvPr/>
            </p:nvSpPr>
            <p:spPr>
              <a:xfrm>
                <a:off x="850060" y="4225599"/>
                <a:ext cx="642942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S</a:t>
                </a:r>
                <a:endParaRPr lang="zh-TW" altLang="en-US" dirty="0"/>
              </a:p>
            </p:txBody>
          </p:sp>
          <p:sp>
            <p:nvSpPr>
              <p:cNvPr id="66" name="橢圓 65"/>
              <p:cNvSpPr/>
              <p:nvPr/>
            </p:nvSpPr>
            <p:spPr>
              <a:xfrm>
                <a:off x="7966540" y="4372132"/>
                <a:ext cx="576064" cy="5715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T</a:t>
                </a:r>
                <a:endParaRPr lang="zh-TW" altLang="en-US" dirty="0"/>
              </a:p>
            </p:txBody>
          </p:sp>
          <p:cxnSp>
            <p:nvCxnSpPr>
              <p:cNvPr id="67" name="直線接點 66"/>
              <p:cNvCxnSpPr/>
              <p:nvPr/>
            </p:nvCxnSpPr>
            <p:spPr>
              <a:xfrm flipV="1">
                <a:off x="1408018" y="3622121"/>
                <a:ext cx="911938" cy="734097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接點 67"/>
              <p:cNvCxnSpPr>
                <a:stCxn id="65" idx="5"/>
                <a:endCxn id="47" idx="2"/>
              </p:cNvCxnSpPr>
              <p:nvPr/>
            </p:nvCxnSpPr>
            <p:spPr>
              <a:xfrm>
                <a:off x="1398845" y="4713408"/>
                <a:ext cx="954908" cy="886567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/>
              <p:cNvCxnSpPr>
                <a:stCxn id="48" idx="6"/>
                <a:endCxn id="49" idx="2"/>
              </p:cNvCxnSpPr>
              <p:nvPr/>
            </p:nvCxnSpPr>
            <p:spPr>
              <a:xfrm flipV="1">
                <a:off x="5345033" y="5659156"/>
                <a:ext cx="1239105" cy="12142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接點 69"/>
              <p:cNvCxnSpPr>
                <a:stCxn id="46" idx="6"/>
                <a:endCxn id="66" idx="2"/>
              </p:cNvCxnSpPr>
              <p:nvPr/>
            </p:nvCxnSpPr>
            <p:spPr>
              <a:xfrm>
                <a:off x="5232254" y="3391807"/>
                <a:ext cx="2734286" cy="1266077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接點 70"/>
              <p:cNvCxnSpPr>
                <a:stCxn id="50" idx="6"/>
                <a:endCxn id="66" idx="2"/>
              </p:cNvCxnSpPr>
              <p:nvPr/>
            </p:nvCxnSpPr>
            <p:spPr>
              <a:xfrm>
                <a:off x="5609675" y="4657884"/>
                <a:ext cx="2356865" cy="0"/>
              </a:xfrm>
              <a:prstGeom prst="line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/>
              <p:cNvCxnSpPr>
                <a:stCxn id="49" idx="6"/>
              </p:cNvCxnSpPr>
              <p:nvPr/>
            </p:nvCxnSpPr>
            <p:spPr>
              <a:xfrm flipV="1">
                <a:off x="7160202" y="4671166"/>
                <a:ext cx="806338" cy="98799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文字方塊 72"/>
              <p:cNvSpPr txBox="1"/>
              <p:nvPr/>
            </p:nvSpPr>
            <p:spPr>
              <a:xfrm>
                <a:off x="1826412" y="3910153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sp>
            <p:nvSpPr>
              <p:cNvPr id="74" name="文字方塊 73"/>
              <p:cNvSpPr txBox="1"/>
              <p:nvPr/>
            </p:nvSpPr>
            <p:spPr>
              <a:xfrm>
                <a:off x="1335546" y="5197977"/>
                <a:ext cx="6254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3/15</a:t>
                </a:r>
                <a:endParaRPr lang="zh-TW" altLang="en-US" dirty="0"/>
              </a:p>
            </p:txBody>
          </p:sp>
          <p:sp>
            <p:nvSpPr>
              <p:cNvPr id="75" name="文字方塊 74"/>
              <p:cNvSpPr txBox="1"/>
              <p:nvPr/>
            </p:nvSpPr>
            <p:spPr>
              <a:xfrm>
                <a:off x="6437665" y="3972869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1</a:t>
                </a:r>
                <a:endParaRPr lang="zh-TW" altLang="en-US" dirty="0"/>
              </a:p>
            </p:txBody>
          </p:sp>
          <p:sp>
            <p:nvSpPr>
              <p:cNvPr id="76" name="文字方塊 75"/>
              <p:cNvSpPr txBox="1"/>
              <p:nvPr/>
            </p:nvSpPr>
            <p:spPr>
              <a:xfrm>
                <a:off x="6606483" y="4372132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6</a:t>
                </a:r>
                <a:endParaRPr lang="zh-TW" altLang="en-US" dirty="0"/>
              </a:p>
            </p:txBody>
          </p:sp>
          <p:sp>
            <p:nvSpPr>
              <p:cNvPr id="77" name="文字方塊 76"/>
              <p:cNvSpPr txBox="1"/>
              <p:nvPr/>
            </p:nvSpPr>
            <p:spPr>
              <a:xfrm>
                <a:off x="5697560" y="5701061"/>
                <a:ext cx="6254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3/10</a:t>
                </a:r>
                <a:endParaRPr lang="zh-TW" altLang="en-US" dirty="0"/>
              </a:p>
            </p:txBody>
          </p:sp>
          <p:sp>
            <p:nvSpPr>
              <p:cNvPr id="78" name="文字方塊 77"/>
              <p:cNvSpPr txBox="1"/>
              <p:nvPr/>
            </p:nvSpPr>
            <p:spPr>
              <a:xfrm>
                <a:off x="7536977" y="5124710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3/8</a:t>
                </a:r>
                <a:endParaRPr lang="zh-TW" altLang="en-US" dirty="0"/>
              </a:p>
            </p:txBody>
          </p:sp>
        </p:grpSp>
        <p:cxnSp>
          <p:nvCxnSpPr>
            <p:cNvPr id="41" name="直線接點 40"/>
            <p:cNvCxnSpPr/>
            <p:nvPr/>
          </p:nvCxnSpPr>
          <p:spPr>
            <a:xfrm>
              <a:off x="2802484" y="3829403"/>
              <a:ext cx="1853706" cy="18667"/>
            </a:xfrm>
            <a:prstGeom prst="line">
              <a:avLst/>
            </a:prstGeom>
            <a:ln w="38100">
              <a:solidFill>
                <a:schemeClr val="accent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字方塊 41"/>
            <p:cNvSpPr txBox="1"/>
            <p:nvPr/>
          </p:nvSpPr>
          <p:spPr>
            <a:xfrm>
              <a:off x="3275856" y="377974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/>
                <a:t>  </a:t>
              </a:r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cxnSp>
          <p:nvCxnSpPr>
            <p:cNvPr id="43" name="直線接點 42"/>
            <p:cNvCxnSpPr/>
            <p:nvPr/>
          </p:nvCxnSpPr>
          <p:spPr>
            <a:xfrm>
              <a:off x="5222090" y="3645024"/>
              <a:ext cx="2734286" cy="1266077"/>
            </a:xfrm>
            <a:prstGeom prst="line">
              <a:avLst/>
            </a:prstGeom>
            <a:ln w="38100">
              <a:solidFill>
                <a:schemeClr val="accent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6282452" y="38203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</p:grpSp>
      <p:sp>
        <p:nvSpPr>
          <p:cNvPr id="79" name="文字方塊 78"/>
          <p:cNvSpPr txBox="1"/>
          <p:nvPr/>
        </p:nvSpPr>
        <p:spPr>
          <a:xfrm>
            <a:off x="338044" y="1073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找到一條路徑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0" name="文字方塊 79"/>
          <p:cNvSpPr txBox="1"/>
          <p:nvPr/>
        </p:nvSpPr>
        <p:spPr>
          <a:xfrm>
            <a:off x="490444" y="34361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建出剩餘網路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755576" y="3820111"/>
            <a:ext cx="7692544" cy="2993265"/>
            <a:chOff x="643531" y="3813459"/>
            <a:chExt cx="7692544" cy="2993265"/>
          </a:xfrm>
        </p:grpSpPr>
        <p:grpSp>
          <p:nvGrpSpPr>
            <p:cNvPr id="81" name="群組 80"/>
            <p:cNvGrpSpPr/>
            <p:nvPr/>
          </p:nvGrpSpPr>
          <p:grpSpPr>
            <a:xfrm>
              <a:off x="643531" y="3813459"/>
              <a:ext cx="7692544" cy="2993265"/>
              <a:chOff x="845690" y="3460071"/>
              <a:chExt cx="7692544" cy="2993265"/>
            </a:xfrm>
          </p:grpSpPr>
          <p:grpSp>
            <p:nvGrpSpPr>
              <p:cNvPr id="82" name="群組 81"/>
              <p:cNvGrpSpPr/>
              <p:nvPr/>
            </p:nvGrpSpPr>
            <p:grpSpPr>
              <a:xfrm>
                <a:off x="845690" y="3460071"/>
                <a:ext cx="7692544" cy="2993265"/>
                <a:chOff x="850060" y="3077128"/>
                <a:chExt cx="7692544" cy="2993265"/>
              </a:xfrm>
            </p:grpSpPr>
            <p:sp>
              <p:nvSpPr>
                <p:cNvPr id="87" name="橢圓 86"/>
                <p:cNvSpPr/>
                <p:nvPr/>
              </p:nvSpPr>
              <p:spPr>
                <a:xfrm>
                  <a:off x="2226420" y="3087388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A</a:t>
                  </a:r>
                  <a:endParaRPr lang="zh-TW" altLang="en-US" dirty="0"/>
                </a:p>
              </p:txBody>
            </p:sp>
            <p:sp>
              <p:nvSpPr>
                <p:cNvPr id="88" name="橢圓 87"/>
                <p:cNvSpPr/>
                <p:nvPr/>
              </p:nvSpPr>
              <p:spPr>
                <a:xfrm>
                  <a:off x="4656190" y="3106055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C</a:t>
                  </a:r>
                  <a:endParaRPr lang="zh-TW" altLang="en-US" dirty="0"/>
                </a:p>
              </p:txBody>
            </p:sp>
            <p:sp>
              <p:nvSpPr>
                <p:cNvPr id="89" name="橢圓 88"/>
                <p:cNvSpPr/>
                <p:nvPr/>
              </p:nvSpPr>
              <p:spPr>
                <a:xfrm>
                  <a:off x="2353753" y="5314223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B</a:t>
                  </a:r>
                  <a:endParaRPr lang="zh-TW" altLang="en-US" dirty="0"/>
                </a:p>
              </p:txBody>
            </p:sp>
            <p:sp>
              <p:nvSpPr>
                <p:cNvPr id="90" name="橢圓 89"/>
                <p:cNvSpPr/>
                <p:nvPr/>
              </p:nvSpPr>
              <p:spPr>
                <a:xfrm>
                  <a:off x="4768969" y="5385546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E</a:t>
                  </a:r>
                  <a:endParaRPr lang="zh-TW" altLang="en-US" dirty="0"/>
                </a:p>
              </p:txBody>
            </p:sp>
            <p:sp>
              <p:nvSpPr>
                <p:cNvPr id="91" name="橢圓 90"/>
                <p:cNvSpPr/>
                <p:nvPr/>
              </p:nvSpPr>
              <p:spPr>
                <a:xfrm>
                  <a:off x="6584138" y="5373404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F</a:t>
                  </a:r>
                  <a:endParaRPr lang="zh-TW" altLang="en-US" dirty="0"/>
                </a:p>
              </p:txBody>
            </p:sp>
            <p:sp>
              <p:nvSpPr>
                <p:cNvPr id="92" name="橢圓 91"/>
                <p:cNvSpPr/>
                <p:nvPr/>
              </p:nvSpPr>
              <p:spPr>
                <a:xfrm>
                  <a:off x="5033611" y="4372132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D</a:t>
                  </a:r>
                  <a:endParaRPr lang="zh-TW" altLang="en-US" dirty="0"/>
                </a:p>
              </p:txBody>
            </p:sp>
            <p:cxnSp>
              <p:nvCxnSpPr>
                <p:cNvPr id="93" name="直線接點 92"/>
                <p:cNvCxnSpPr>
                  <a:stCxn id="87" idx="4"/>
                  <a:endCxn id="89" idx="0"/>
                </p:cNvCxnSpPr>
                <p:nvPr/>
              </p:nvCxnSpPr>
              <p:spPr>
                <a:xfrm>
                  <a:off x="2514452" y="3658892"/>
                  <a:ext cx="127333" cy="1655331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直線接點 93"/>
                <p:cNvCxnSpPr>
                  <a:stCxn id="87" idx="6"/>
                  <a:endCxn id="88" idx="2"/>
                </p:cNvCxnSpPr>
                <p:nvPr/>
              </p:nvCxnSpPr>
              <p:spPr>
                <a:xfrm>
                  <a:off x="2802484" y="3373140"/>
                  <a:ext cx="1853706" cy="1866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接點 95"/>
                <p:cNvCxnSpPr>
                  <a:stCxn id="88" idx="5"/>
                  <a:endCxn id="92" idx="0"/>
                </p:cNvCxnSpPr>
                <p:nvPr/>
              </p:nvCxnSpPr>
              <p:spPr>
                <a:xfrm>
                  <a:off x="5147891" y="3593864"/>
                  <a:ext cx="173752" cy="778268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接點 96"/>
                <p:cNvCxnSpPr>
                  <a:stCxn id="92" idx="4"/>
                  <a:endCxn id="90" idx="7"/>
                </p:cNvCxnSpPr>
                <p:nvPr/>
              </p:nvCxnSpPr>
              <p:spPr>
                <a:xfrm flipH="1">
                  <a:off x="5260670" y="4943636"/>
                  <a:ext cx="60973" cy="525605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接點 97"/>
                <p:cNvCxnSpPr>
                  <a:stCxn id="92" idx="5"/>
                  <a:endCxn id="91" idx="1"/>
                </p:cNvCxnSpPr>
                <p:nvPr/>
              </p:nvCxnSpPr>
              <p:spPr>
                <a:xfrm>
                  <a:off x="5525312" y="4859941"/>
                  <a:ext cx="1143189" cy="597158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接點 98"/>
                <p:cNvCxnSpPr>
                  <a:stCxn id="87" idx="5"/>
                  <a:endCxn id="92" idx="2"/>
                </p:cNvCxnSpPr>
                <p:nvPr/>
              </p:nvCxnSpPr>
              <p:spPr>
                <a:xfrm>
                  <a:off x="2718121" y="3575197"/>
                  <a:ext cx="2315490" cy="1082687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文字方塊 99"/>
                <p:cNvSpPr txBox="1"/>
                <p:nvPr/>
              </p:nvSpPr>
              <p:spPr>
                <a:xfrm>
                  <a:off x="3348930" y="3077128"/>
                  <a:ext cx="4074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dirty="0" smtClean="0"/>
                    <a:t>  </a:t>
                  </a:r>
                  <a:r>
                    <a:rPr lang="en-US" altLang="zh-TW" dirty="0" smtClean="0"/>
                    <a:t>5</a:t>
                  </a:r>
                  <a:endParaRPr lang="zh-TW" altLang="en-US" dirty="0"/>
                </a:p>
              </p:txBody>
            </p:sp>
            <p:sp>
              <p:nvSpPr>
                <p:cNvPr id="101" name="文字方塊 100"/>
                <p:cNvSpPr txBox="1"/>
                <p:nvPr/>
              </p:nvSpPr>
              <p:spPr>
                <a:xfrm>
                  <a:off x="2349916" y="4219964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7</a:t>
                  </a:r>
                  <a:endParaRPr lang="zh-TW" altLang="en-US" dirty="0"/>
                </a:p>
              </p:txBody>
            </p:sp>
            <p:sp>
              <p:nvSpPr>
                <p:cNvPr id="102" name="文字方塊 101"/>
                <p:cNvSpPr txBox="1"/>
                <p:nvPr/>
              </p:nvSpPr>
              <p:spPr>
                <a:xfrm>
                  <a:off x="3693194" y="4003940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5</a:t>
                  </a:r>
                  <a:endParaRPr lang="zh-TW" altLang="en-US" dirty="0"/>
                </a:p>
              </p:txBody>
            </p:sp>
            <p:sp>
              <p:nvSpPr>
                <p:cNvPr id="103" name="文字方塊 102"/>
                <p:cNvSpPr txBox="1"/>
                <p:nvPr/>
              </p:nvSpPr>
              <p:spPr>
                <a:xfrm>
                  <a:off x="5198629" y="3843566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4</a:t>
                  </a:r>
                  <a:endParaRPr lang="zh-TW" altLang="en-US" dirty="0"/>
                </a:p>
              </p:txBody>
            </p:sp>
            <p:sp>
              <p:nvSpPr>
                <p:cNvPr id="104" name="文字方塊 103"/>
                <p:cNvSpPr txBox="1"/>
                <p:nvPr/>
              </p:nvSpPr>
              <p:spPr>
                <a:xfrm>
                  <a:off x="3549178" y="5309376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</a:t>
                  </a:r>
                  <a:endParaRPr lang="zh-TW" altLang="en-US" dirty="0"/>
                </a:p>
              </p:txBody>
            </p:sp>
            <p:sp>
              <p:nvSpPr>
                <p:cNvPr id="105" name="文字方塊 104"/>
                <p:cNvSpPr txBox="1"/>
                <p:nvPr/>
              </p:nvSpPr>
              <p:spPr>
                <a:xfrm>
                  <a:off x="5232254" y="5004072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8</a:t>
                  </a:r>
                  <a:endParaRPr lang="zh-TW" altLang="en-US" dirty="0"/>
                </a:p>
              </p:txBody>
            </p:sp>
            <p:sp>
              <p:nvSpPr>
                <p:cNvPr id="106" name="文字方塊 105"/>
                <p:cNvSpPr txBox="1"/>
                <p:nvPr/>
              </p:nvSpPr>
              <p:spPr>
                <a:xfrm>
                  <a:off x="6193750" y="4863375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6</a:t>
                  </a:r>
                  <a:endParaRPr lang="zh-TW" altLang="en-US" dirty="0"/>
                </a:p>
              </p:txBody>
            </p:sp>
            <p:sp>
              <p:nvSpPr>
                <p:cNvPr id="107" name="橢圓 106"/>
                <p:cNvSpPr/>
                <p:nvPr/>
              </p:nvSpPr>
              <p:spPr>
                <a:xfrm>
                  <a:off x="850060" y="4225599"/>
                  <a:ext cx="642942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S</a:t>
                  </a:r>
                  <a:endParaRPr lang="zh-TW" altLang="en-US" dirty="0"/>
                </a:p>
              </p:txBody>
            </p:sp>
            <p:sp>
              <p:nvSpPr>
                <p:cNvPr id="108" name="橢圓 107"/>
                <p:cNvSpPr/>
                <p:nvPr/>
              </p:nvSpPr>
              <p:spPr>
                <a:xfrm>
                  <a:off x="7966540" y="4372132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T</a:t>
                  </a:r>
                  <a:endParaRPr lang="zh-TW" altLang="en-US" dirty="0"/>
                </a:p>
              </p:txBody>
            </p:sp>
            <p:cxnSp>
              <p:nvCxnSpPr>
                <p:cNvPr id="109" name="直線接點 108"/>
                <p:cNvCxnSpPr/>
                <p:nvPr/>
              </p:nvCxnSpPr>
              <p:spPr>
                <a:xfrm flipV="1">
                  <a:off x="1408018" y="3622121"/>
                  <a:ext cx="911938" cy="73409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接點 109"/>
                <p:cNvCxnSpPr>
                  <a:stCxn id="107" idx="5"/>
                  <a:endCxn id="89" idx="2"/>
                </p:cNvCxnSpPr>
                <p:nvPr/>
              </p:nvCxnSpPr>
              <p:spPr>
                <a:xfrm>
                  <a:off x="1398845" y="4713408"/>
                  <a:ext cx="954908" cy="886567"/>
                </a:xfrm>
                <a:prstGeom prst="line">
                  <a:avLst/>
                </a:prstGeom>
                <a:ln w="38100">
                  <a:solidFill>
                    <a:schemeClr val="accent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接點 110"/>
                <p:cNvCxnSpPr>
                  <a:stCxn id="90" idx="6"/>
                  <a:endCxn id="91" idx="2"/>
                </p:cNvCxnSpPr>
                <p:nvPr/>
              </p:nvCxnSpPr>
              <p:spPr>
                <a:xfrm flipV="1">
                  <a:off x="5345033" y="5659156"/>
                  <a:ext cx="1239105" cy="12142"/>
                </a:xfrm>
                <a:prstGeom prst="line">
                  <a:avLst/>
                </a:prstGeom>
                <a:ln w="38100">
                  <a:solidFill>
                    <a:schemeClr val="accent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接點 111"/>
                <p:cNvCxnSpPr>
                  <a:stCxn id="88" idx="6"/>
                  <a:endCxn id="108" idx="2"/>
                </p:cNvCxnSpPr>
                <p:nvPr/>
              </p:nvCxnSpPr>
              <p:spPr>
                <a:xfrm>
                  <a:off x="5232254" y="3391807"/>
                  <a:ext cx="2734286" cy="126607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接點 112"/>
                <p:cNvCxnSpPr>
                  <a:stCxn id="92" idx="6"/>
                  <a:endCxn id="108" idx="2"/>
                </p:cNvCxnSpPr>
                <p:nvPr/>
              </p:nvCxnSpPr>
              <p:spPr>
                <a:xfrm>
                  <a:off x="5609675" y="4657884"/>
                  <a:ext cx="2356865" cy="0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接點 113"/>
                <p:cNvCxnSpPr/>
                <p:nvPr/>
              </p:nvCxnSpPr>
              <p:spPr>
                <a:xfrm flipV="1">
                  <a:off x="7160202" y="4729015"/>
                  <a:ext cx="806338" cy="987990"/>
                </a:xfrm>
                <a:prstGeom prst="line">
                  <a:avLst/>
                </a:prstGeom>
                <a:ln w="38100">
                  <a:solidFill>
                    <a:schemeClr val="accent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文字方塊 114"/>
                <p:cNvSpPr txBox="1"/>
                <p:nvPr/>
              </p:nvSpPr>
              <p:spPr>
                <a:xfrm>
                  <a:off x="1826412" y="3910153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5</a:t>
                  </a:r>
                  <a:endParaRPr lang="zh-TW" altLang="en-US" dirty="0"/>
                </a:p>
              </p:txBody>
            </p:sp>
            <p:sp>
              <p:nvSpPr>
                <p:cNvPr id="116" name="文字方塊 115"/>
                <p:cNvSpPr txBox="1"/>
                <p:nvPr/>
              </p:nvSpPr>
              <p:spPr>
                <a:xfrm>
                  <a:off x="1524726" y="5230643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</a:t>
                  </a:r>
                  <a:endParaRPr lang="zh-TW" altLang="en-US" dirty="0"/>
                </a:p>
              </p:txBody>
            </p:sp>
            <p:sp>
              <p:nvSpPr>
                <p:cNvPr id="117" name="文字方塊 116"/>
                <p:cNvSpPr txBox="1"/>
                <p:nvPr/>
              </p:nvSpPr>
              <p:spPr>
                <a:xfrm>
                  <a:off x="6437665" y="3972869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1</a:t>
                  </a:r>
                  <a:endParaRPr lang="zh-TW" altLang="en-US" dirty="0"/>
                </a:p>
              </p:txBody>
            </p:sp>
            <p:sp>
              <p:nvSpPr>
                <p:cNvPr id="118" name="文字方塊 117"/>
                <p:cNvSpPr txBox="1"/>
                <p:nvPr/>
              </p:nvSpPr>
              <p:spPr>
                <a:xfrm>
                  <a:off x="6606483" y="4372132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6</a:t>
                  </a:r>
                  <a:endParaRPr lang="zh-TW" altLang="en-US" dirty="0"/>
                </a:p>
              </p:txBody>
            </p:sp>
            <p:sp>
              <p:nvSpPr>
                <p:cNvPr id="119" name="文字方塊 118"/>
                <p:cNvSpPr txBox="1"/>
                <p:nvPr/>
              </p:nvSpPr>
              <p:spPr>
                <a:xfrm>
                  <a:off x="5697560" y="5701061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</a:t>
                  </a:r>
                  <a:endParaRPr lang="zh-TW" altLang="en-US" dirty="0"/>
                </a:p>
              </p:txBody>
            </p:sp>
            <p:sp>
              <p:nvSpPr>
                <p:cNvPr id="120" name="文字方塊 119"/>
                <p:cNvSpPr txBox="1"/>
                <p:nvPr/>
              </p:nvSpPr>
              <p:spPr>
                <a:xfrm>
                  <a:off x="7582424" y="512471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</a:t>
                  </a:r>
                  <a:endParaRPr lang="zh-TW" altLang="en-US" dirty="0"/>
                </a:p>
              </p:txBody>
            </p:sp>
          </p:grpSp>
          <p:cxnSp>
            <p:nvCxnSpPr>
              <p:cNvPr id="83" name="直線接點 82"/>
              <p:cNvCxnSpPr/>
              <p:nvPr/>
            </p:nvCxnSpPr>
            <p:spPr>
              <a:xfrm>
                <a:off x="2802484" y="3829403"/>
                <a:ext cx="1853706" cy="18667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文字方塊 83"/>
              <p:cNvSpPr txBox="1"/>
              <p:nvPr/>
            </p:nvSpPr>
            <p:spPr>
              <a:xfrm>
                <a:off x="3275856" y="3779748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 smtClean="0"/>
                  <a:t>  </a:t>
                </a:r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cxnSp>
            <p:nvCxnSpPr>
              <p:cNvPr id="85" name="直線接點 84"/>
              <p:cNvCxnSpPr/>
              <p:nvPr/>
            </p:nvCxnSpPr>
            <p:spPr>
              <a:xfrm>
                <a:off x="5222090" y="3645024"/>
                <a:ext cx="2734286" cy="1266077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文字方塊 85"/>
              <p:cNvSpPr txBox="1"/>
              <p:nvPr/>
            </p:nvSpPr>
            <p:spPr>
              <a:xfrm>
                <a:off x="6282452" y="382039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</p:grpSp>
        <p:cxnSp>
          <p:nvCxnSpPr>
            <p:cNvPr id="121" name="直線接點 120"/>
            <p:cNvCxnSpPr/>
            <p:nvPr/>
          </p:nvCxnSpPr>
          <p:spPr>
            <a:xfrm>
              <a:off x="2699792" y="6374033"/>
              <a:ext cx="1839152" cy="71323"/>
            </a:xfrm>
            <a:prstGeom prst="line">
              <a:avLst/>
            </a:prstGeom>
            <a:ln w="38100">
              <a:solidFill>
                <a:schemeClr val="accent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1115616" y="5487466"/>
              <a:ext cx="954908" cy="886567"/>
            </a:xfrm>
            <a:prstGeom prst="line">
              <a:avLst/>
            </a:prstGeom>
            <a:ln w="38100">
              <a:solidFill>
                <a:schemeClr val="accent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 flipV="1">
              <a:off x="5133095" y="6513202"/>
              <a:ext cx="1239105" cy="12142"/>
            </a:xfrm>
            <a:prstGeom prst="line">
              <a:avLst/>
            </a:prstGeom>
            <a:ln w="38100">
              <a:solidFill>
                <a:schemeClr val="accent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 flipV="1">
              <a:off x="7006022" y="5537354"/>
              <a:ext cx="806338" cy="987990"/>
            </a:xfrm>
            <a:prstGeom prst="line">
              <a:avLst/>
            </a:prstGeom>
            <a:ln w="38100">
              <a:solidFill>
                <a:schemeClr val="accent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文字方塊 124"/>
            <p:cNvSpPr txBox="1"/>
            <p:nvPr/>
          </p:nvSpPr>
          <p:spPr>
            <a:xfrm>
              <a:off x="1637230" y="5532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12</a:t>
              </a:r>
              <a:endParaRPr lang="zh-TW" altLang="en-US" dirty="0"/>
            </a:p>
          </p:txBody>
        </p:sp>
        <p:sp>
          <p:nvSpPr>
            <p:cNvPr id="126" name="文字方塊 125"/>
            <p:cNvSpPr txBox="1"/>
            <p:nvPr/>
          </p:nvSpPr>
          <p:spPr>
            <a:xfrm>
              <a:off x="5533761" y="60932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7</a:t>
              </a:r>
              <a:endParaRPr lang="zh-TW" altLang="en-US" dirty="0"/>
            </a:p>
          </p:txBody>
        </p:sp>
        <p:sp>
          <p:nvSpPr>
            <p:cNvPr id="127" name="文字方塊 126"/>
            <p:cNvSpPr txBox="1"/>
            <p:nvPr/>
          </p:nvSpPr>
          <p:spPr>
            <a:xfrm>
              <a:off x="7150634" y="55751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827584" y="1837486"/>
            <a:ext cx="7692544" cy="2993265"/>
            <a:chOff x="643531" y="3813459"/>
            <a:chExt cx="7692544" cy="2993265"/>
          </a:xfrm>
        </p:grpSpPr>
        <p:grpSp>
          <p:nvGrpSpPr>
            <p:cNvPr id="3" name="群組 2"/>
            <p:cNvGrpSpPr/>
            <p:nvPr/>
          </p:nvGrpSpPr>
          <p:grpSpPr>
            <a:xfrm>
              <a:off x="643531" y="3813459"/>
              <a:ext cx="7692544" cy="2993265"/>
              <a:chOff x="845690" y="3460071"/>
              <a:chExt cx="7692544" cy="2993265"/>
            </a:xfrm>
          </p:grpSpPr>
          <p:grpSp>
            <p:nvGrpSpPr>
              <p:cNvPr id="11" name="群組 10"/>
              <p:cNvGrpSpPr/>
              <p:nvPr/>
            </p:nvGrpSpPr>
            <p:grpSpPr>
              <a:xfrm>
                <a:off x="845690" y="3460071"/>
                <a:ext cx="7692544" cy="2993265"/>
                <a:chOff x="850060" y="3077128"/>
                <a:chExt cx="7692544" cy="2993265"/>
              </a:xfrm>
            </p:grpSpPr>
            <p:sp>
              <p:nvSpPr>
                <p:cNvPr id="16" name="橢圓 15"/>
                <p:cNvSpPr/>
                <p:nvPr/>
              </p:nvSpPr>
              <p:spPr>
                <a:xfrm>
                  <a:off x="2226420" y="3087388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A</a:t>
                  </a:r>
                  <a:endParaRPr lang="zh-TW" altLang="en-US" dirty="0"/>
                </a:p>
              </p:txBody>
            </p:sp>
            <p:sp>
              <p:nvSpPr>
                <p:cNvPr id="17" name="橢圓 16"/>
                <p:cNvSpPr/>
                <p:nvPr/>
              </p:nvSpPr>
              <p:spPr>
                <a:xfrm>
                  <a:off x="4656190" y="3106055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C</a:t>
                  </a:r>
                  <a:endParaRPr lang="zh-TW" altLang="en-US" dirty="0"/>
                </a:p>
              </p:txBody>
            </p:sp>
            <p:sp>
              <p:nvSpPr>
                <p:cNvPr id="18" name="橢圓 17"/>
                <p:cNvSpPr/>
                <p:nvPr/>
              </p:nvSpPr>
              <p:spPr>
                <a:xfrm>
                  <a:off x="2353753" y="5314223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B</a:t>
                  </a:r>
                  <a:endParaRPr lang="zh-TW" altLang="en-US" dirty="0"/>
                </a:p>
              </p:txBody>
            </p:sp>
            <p:sp>
              <p:nvSpPr>
                <p:cNvPr id="19" name="橢圓 18"/>
                <p:cNvSpPr/>
                <p:nvPr/>
              </p:nvSpPr>
              <p:spPr>
                <a:xfrm>
                  <a:off x="4768969" y="5385546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E</a:t>
                  </a:r>
                  <a:endParaRPr lang="zh-TW" altLang="en-US" dirty="0"/>
                </a:p>
              </p:txBody>
            </p:sp>
            <p:sp>
              <p:nvSpPr>
                <p:cNvPr id="20" name="橢圓 19"/>
                <p:cNvSpPr/>
                <p:nvPr/>
              </p:nvSpPr>
              <p:spPr>
                <a:xfrm>
                  <a:off x="6584138" y="5373404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F</a:t>
                  </a:r>
                  <a:endParaRPr lang="zh-TW" altLang="en-US" dirty="0"/>
                </a:p>
              </p:txBody>
            </p:sp>
            <p:sp>
              <p:nvSpPr>
                <p:cNvPr id="21" name="橢圓 20"/>
                <p:cNvSpPr/>
                <p:nvPr/>
              </p:nvSpPr>
              <p:spPr>
                <a:xfrm>
                  <a:off x="5033611" y="4372132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D</a:t>
                  </a:r>
                  <a:endParaRPr lang="zh-TW" altLang="en-US" dirty="0"/>
                </a:p>
              </p:txBody>
            </p:sp>
            <p:cxnSp>
              <p:nvCxnSpPr>
                <p:cNvPr id="22" name="直線接點 21"/>
                <p:cNvCxnSpPr>
                  <a:stCxn id="16" idx="4"/>
                  <a:endCxn id="18" idx="0"/>
                </p:cNvCxnSpPr>
                <p:nvPr/>
              </p:nvCxnSpPr>
              <p:spPr>
                <a:xfrm>
                  <a:off x="2514452" y="3658892"/>
                  <a:ext cx="127333" cy="1655331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接點 22"/>
                <p:cNvCxnSpPr>
                  <a:stCxn id="16" idx="6"/>
                  <a:endCxn id="17" idx="2"/>
                </p:cNvCxnSpPr>
                <p:nvPr/>
              </p:nvCxnSpPr>
              <p:spPr>
                <a:xfrm>
                  <a:off x="2802484" y="3373140"/>
                  <a:ext cx="1853706" cy="1866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接點 23"/>
                <p:cNvCxnSpPr>
                  <a:stCxn id="17" idx="5"/>
                  <a:endCxn id="21" idx="0"/>
                </p:cNvCxnSpPr>
                <p:nvPr/>
              </p:nvCxnSpPr>
              <p:spPr>
                <a:xfrm>
                  <a:off x="5147891" y="3593864"/>
                  <a:ext cx="173752" cy="778268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接點 24"/>
                <p:cNvCxnSpPr>
                  <a:stCxn id="21" idx="4"/>
                  <a:endCxn id="19" idx="7"/>
                </p:cNvCxnSpPr>
                <p:nvPr/>
              </p:nvCxnSpPr>
              <p:spPr>
                <a:xfrm flipH="1">
                  <a:off x="5260670" y="4943636"/>
                  <a:ext cx="60973" cy="525605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接點 25"/>
                <p:cNvCxnSpPr>
                  <a:stCxn id="21" idx="5"/>
                  <a:endCxn id="20" idx="1"/>
                </p:cNvCxnSpPr>
                <p:nvPr/>
              </p:nvCxnSpPr>
              <p:spPr>
                <a:xfrm>
                  <a:off x="5525312" y="4859941"/>
                  <a:ext cx="1143189" cy="597158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接點 26"/>
                <p:cNvCxnSpPr>
                  <a:stCxn id="16" idx="5"/>
                  <a:endCxn id="21" idx="2"/>
                </p:cNvCxnSpPr>
                <p:nvPr/>
              </p:nvCxnSpPr>
              <p:spPr>
                <a:xfrm>
                  <a:off x="2718121" y="3575197"/>
                  <a:ext cx="2315490" cy="1082687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文字方塊 27"/>
                <p:cNvSpPr txBox="1"/>
                <p:nvPr/>
              </p:nvSpPr>
              <p:spPr>
                <a:xfrm>
                  <a:off x="3348930" y="3077128"/>
                  <a:ext cx="4074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dirty="0" smtClean="0"/>
                    <a:t>  </a:t>
                  </a:r>
                  <a:r>
                    <a:rPr lang="en-US" altLang="zh-TW" dirty="0" smtClean="0"/>
                    <a:t>5</a:t>
                  </a:r>
                  <a:endParaRPr lang="zh-TW" altLang="en-US" dirty="0"/>
                </a:p>
              </p:txBody>
            </p:sp>
            <p:sp>
              <p:nvSpPr>
                <p:cNvPr id="29" name="文字方塊 28"/>
                <p:cNvSpPr txBox="1"/>
                <p:nvPr/>
              </p:nvSpPr>
              <p:spPr>
                <a:xfrm>
                  <a:off x="2349916" y="4219964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7</a:t>
                  </a:r>
                  <a:endParaRPr lang="zh-TW" altLang="en-US" dirty="0"/>
                </a:p>
              </p:txBody>
            </p:sp>
            <p:sp>
              <p:nvSpPr>
                <p:cNvPr id="30" name="文字方塊 29"/>
                <p:cNvSpPr txBox="1"/>
                <p:nvPr/>
              </p:nvSpPr>
              <p:spPr>
                <a:xfrm>
                  <a:off x="3693194" y="4003940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5</a:t>
                  </a:r>
                  <a:endParaRPr lang="zh-TW" altLang="en-US" dirty="0"/>
                </a:p>
              </p:txBody>
            </p:sp>
            <p:sp>
              <p:nvSpPr>
                <p:cNvPr id="31" name="文字方塊 30"/>
                <p:cNvSpPr txBox="1"/>
                <p:nvPr/>
              </p:nvSpPr>
              <p:spPr>
                <a:xfrm>
                  <a:off x="5198629" y="3843566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4</a:t>
                  </a:r>
                  <a:endParaRPr lang="zh-TW" altLang="en-US" dirty="0"/>
                </a:p>
              </p:txBody>
            </p:sp>
            <p:sp>
              <p:nvSpPr>
                <p:cNvPr id="32" name="文字方塊 31"/>
                <p:cNvSpPr txBox="1"/>
                <p:nvPr/>
              </p:nvSpPr>
              <p:spPr>
                <a:xfrm>
                  <a:off x="3549178" y="5309376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</a:t>
                  </a:r>
                  <a:endParaRPr lang="zh-TW" altLang="en-US" dirty="0"/>
                </a:p>
              </p:txBody>
            </p:sp>
            <p:sp>
              <p:nvSpPr>
                <p:cNvPr id="33" name="文字方塊 32"/>
                <p:cNvSpPr txBox="1"/>
                <p:nvPr/>
              </p:nvSpPr>
              <p:spPr>
                <a:xfrm>
                  <a:off x="5232254" y="5004072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8</a:t>
                  </a:r>
                  <a:endParaRPr lang="zh-TW" altLang="en-US" dirty="0"/>
                </a:p>
              </p:txBody>
            </p:sp>
            <p:sp>
              <p:nvSpPr>
                <p:cNvPr id="34" name="文字方塊 33"/>
                <p:cNvSpPr txBox="1"/>
                <p:nvPr/>
              </p:nvSpPr>
              <p:spPr>
                <a:xfrm>
                  <a:off x="6193750" y="4863375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6</a:t>
                  </a:r>
                  <a:endParaRPr lang="zh-TW" altLang="en-US" dirty="0"/>
                </a:p>
              </p:txBody>
            </p:sp>
            <p:sp>
              <p:nvSpPr>
                <p:cNvPr id="35" name="橢圓 34"/>
                <p:cNvSpPr/>
                <p:nvPr/>
              </p:nvSpPr>
              <p:spPr>
                <a:xfrm>
                  <a:off x="850060" y="4225599"/>
                  <a:ext cx="642942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S</a:t>
                  </a:r>
                  <a:endParaRPr lang="zh-TW" altLang="en-US" dirty="0"/>
                </a:p>
              </p:txBody>
            </p:sp>
            <p:sp>
              <p:nvSpPr>
                <p:cNvPr id="36" name="橢圓 35"/>
                <p:cNvSpPr/>
                <p:nvPr/>
              </p:nvSpPr>
              <p:spPr>
                <a:xfrm>
                  <a:off x="7966540" y="4372132"/>
                  <a:ext cx="576064" cy="5715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dirty="0" smtClean="0"/>
                    <a:t>T</a:t>
                  </a:r>
                  <a:endParaRPr lang="zh-TW" altLang="en-US" dirty="0"/>
                </a:p>
              </p:txBody>
            </p:sp>
            <p:cxnSp>
              <p:nvCxnSpPr>
                <p:cNvPr id="37" name="直線接點 36"/>
                <p:cNvCxnSpPr/>
                <p:nvPr/>
              </p:nvCxnSpPr>
              <p:spPr>
                <a:xfrm flipV="1">
                  <a:off x="1408018" y="3622121"/>
                  <a:ext cx="911938" cy="73409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接點 37"/>
                <p:cNvCxnSpPr>
                  <a:stCxn id="35" idx="5"/>
                  <a:endCxn id="18" idx="2"/>
                </p:cNvCxnSpPr>
                <p:nvPr/>
              </p:nvCxnSpPr>
              <p:spPr>
                <a:xfrm>
                  <a:off x="1398845" y="4713408"/>
                  <a:ext cx="954908" cy="88656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接點 38"/>
                <p:cNvCxnSpPr>
                  <a:stCxn id="19" idx="6"/>
                  <a:endCxn id="20" idx="2"/>
                </p:cNvCxnSpPr>
                <p:nvPr/>
              </p:nvCxnSpPr>
              <p:spPr>
                <a:xfrm flipV="1">
                  <a:off x="5345033" y="5659156"/>
                  <a:ext cx="1239105" cy="1214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接點 39"/>
                <p:cNvCxnSpPr>
                  <a:stCxn id="17" idx="6"/>
                  <a:endCxn id="36" idx="2"/>
                </p:cNvCxnSpPr>
                <p:nvPr/>
              </p:nvCxnSpPr>
              <p:spPr>
                <a:xfrm>
                  <a:off x="5232254" y="3391807"/>
                  <a:ext cx="2734286" cy="126607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接點 40"/>
                <p:cNvCxnSpPr>
                  <a:stCxn id="21" idx="6"/>
                  <a:endCxn id="36" idx="2"/>
                </p:cNvCxnSpPr>
                <p:nvPr/>
              </p:nvCxnSpPr>
              <p:spPr>
                <a:xfrm>
                  <a:off x="5609675" y="4657884"/>
                  <a:ext cx="2356865" cy="0"/>
                </a:xfrm>
                <a:prstGeom prst="line">
                  <a:avLst/>
                </a:prstGeom>
                <a:ln w="38100"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接點 41"/>
                <p:cNvCxnSpPr/>
                <p:nvPr/>
              </p:nvCxnSpPr>
              <p:spPr>
                <a:xfrm flipV="1">
                  <a:off x="7160202" y="4729015"/>
                  <a:ext cx="806338" cy="98799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文字方塊 42"/>
                <p:cNvSpPr txBox="1"/>
                <p:nvPr/>
              </p:nvSpPr>
              <p:spPr>
                <a:xfrm>
                  <a:off x="1826412" y="3910153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5</a:t>
                  </a:r>
                  <a:endParaRPr lang="zh-TW" altLang="en-US" dirty="0"/>
                </a:p>
              </p:txBody>
            </p:sp>
            <p:sp>
              <p:nvSpPr>
                <p:cNvPr id="44" name="文字方塊 43"/>
                <p:cNvSpPr txBox="1"/>
                <p:nvPr/>
              </p:nvSpPr>
              <p:spPr>
                <a:xfrm>
                  <a:off x="1524726" y="5230643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</a:t>
                  </a:r>
                  <a:endParaRPr lang="zh-TW" altLang="en-US" dirty="0"/>
                </a:p>
              </p:txBody>
            </p:sp>
            <p:sp>
              <p:nvSpPr>
                <p:cNvPr id="45" name="文字方塊 44"/>
                <p:cNvSpPr txBox="1"/>
                <p:nvPr/>
              </p:nvSpPr>
              <p:spPr>
                <a:xfrm>
                  <a:off x="6437665" y="3972869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1</a:t>
                  </a:r>
                  <a:endParaRPr lang="zh-TW" altLang="en-US" dirty="0"/>
                </a:p>
              </p:txBody>
            </p:sp>
            <p:sp>
              <p:nvSpPr>
                <p:cNvPr id="46" name="文字方塊 45"/>
                <p:cNvSpPr txBox="1"/>
                <p:nvPr/>
              </p:nvSpPr>
              <p:spPr>
                <a:xfrm>
                  <a:off x="6606483" y="4372132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6</a:t>
                  </a:r>
                  <a:endParaRPr lang="zh-TW" altLang="en-US" dirty="0"/>
                </a:p>
              </p:txBody>
            </p:sp>
            <p:sp>
              <p:nvSpPr>
                <p:cNvPr id="47" name="文字方塊 46"/>
                <p:cNvSpPr txBox="1"/>
                <p:nvPr/>
              </p:nvSpPr>
              <p:spPr>
                <a:xfrm>
                  <a:off x="5697560" y="5701061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</a:t>
                  </a:r>
                  <a:endParaRPr lang="zh-TW" altLang="en-US" dirty="0"/>
                </a:p>
              </p:txBody>
            </p:sp>
            <p:sp>
              <p:nvSpPr>
                <p:cNvPr id="48" name="文字方塊 47"/>
                <p:cNvSpPr txBox="1"/>
                <p:nvPr/>
              </p:nvSpPr>
              <p:spPr>
                <a:xfrm>
                  <a:off x="7582424" y="512471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</a:t>
                  </a:r>
                  <a:endParaRPr lang="zh-TW" altLang="en-US" dirty="0"/>
                </a:p>
              </p:txBody>
            </p:sp>
          </p:grpSp>
          <p:cxnSp>
            <p:nvCxnSpPr>
              <p:cNvPr id="12" name="直線接點 11"/>
              <p:cNvCxnSpPr/>
              <p:nvPr/>
            </p:nvCxnSpPr>
            <p:spPr>
              <a:xfrm>
                <a:off x="2802484" y="3829403"/>
                <a:ext cx="1853706" cy="18667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文字方塊 12"/>
              <p:cNvSpPr txBox="1"/>
              <p:nvPr/>
            </p:nvSpPr>
            <p:spPr>
              <a:xfrm>
                <a:off x="3275856" y="3779748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 smtClean="0"/>
                  <a:t>  </a:t>
                </a:r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  <p:cxnSp>
            <p:nvCxnSpPr>
              <p:cNvPr id="14" name="直線接點 13"/>
              <p:cNvCxnSpPr/>
              <p:nvPr/>
            </p:nvCxnSpPr>
            <p:spPr>
              <a:xfrm>
                <a:off x="5222090" y="3645024"/>
                <a:ext cx="2734286" cy="1266077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文字方塊 14"/>
              <p:cNvSpPr txBox="1"/>
              <p:nvPr/>
            </p:nvSpPr>
            <p:spPr>
              <a:xfrm>
                <a:off x="6282452" y="382039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5</a:t>
                </a:r>
                <a:endParaRPr lang="zh-TW" altLang="en-US" dirty="0"/>
              </a:p>
            </p:txBody>
          </p:sp>
        </p:grpSp>
        <p:cxnSp>
          <p:nvCxnSpPr>
            <p:cNvPr id="4" name="直線接點 3"/>
            <p:cNvCxnSpPr/>
            <p:nvPr/>
          </p:nvCxnSpPr>
          <p:spPr>
            <a:xfrm>
              <a:off x="2699792" y="6374033"/>
              <a:ext cx="1839152" cy="71323"/>
            </a:xfrm>
            <a:prstGeom prst="line">
              <a:avLst/>
            </a:prstGeom>
            <a:ln w="38100">
              <a:solidFill>
                <a:schemeClr val="accent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1115616" y="5487466"/>
              <a:ext cx="954908" cy="886567"/>
            </a:xfrm>
            <a:prstGeom prst="line">
              <a:avLst/>
            </a:prstGeom>
            <a:ln w="38100">
              <a:solidFill>
                <a:schemeClr val="accent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 flipV="1">
              <a:off x="5133095" y="6513202"/>
              <a:ext cx="1239105" cy="12142"/>
            </a:xfrm>
            <a:prstGeom prst="line">
              <a:avLst/>
            </a:prstGeom>
            <a:ln w="38100">
              <a:solidFill>
                <a:schemeClr val="accent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V="1">
              <a:off x="7006022" y="5537354"/>
              <a:ext cx="806338" cy="987990"/>
            </a:xfrm>
            <a:prstGeom prst="line">
              <a:avLst/>
            </a:prstGeom>
            <a:ln w="38100">
              <a:solidFill>
                <a:schemeClr val="accent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/>
            <p:cNvSpPr txBox="1"/>
            <p:nvPr/>
          </p:nvSpPr>
          <p:spPr>
            <a:xfrm>
              <a:off x="1637230" y="5532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12</a:t>
              </a:r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533761" y="60932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7</a:t>
              </a:r>
              <a:endParaRPr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7150634" y="55751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</p:grpSp>
      <p:sp>
        <p:nvSpPr>
          <p:cNvPr id="49" name="文字方塊 48"/>
          <p:cNvSpPr txBox="1"/>
          <p:nvPr/>
        </p:nvSpPr>
        <p:spPr>
          <a:xfrm>
            <a:off x="2606225" y="5373216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找不到可到終點的路徑了！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最大流是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5+3=8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25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1211</Words>
  <Application>Microsoft Office PowerPoint</Application>
  <PresentationFormat>如螢幕大小 (4:3)</PresentationFormat>
  <Paragraphs>368</Paragraphs>
  <Slides>18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101北一女中 資訊選手培訓營</vt:lpstr>
      <vt:lpstr>什麼是最大網路流問題？</vt:lpstr>
      <vt:lpstr>兩個要遵守的原則</vt:lpstr>
      <vt:lpstr>剩餘網路的概念</vt:lpstr>
      <vt:lpstr>Max-Flow的一種解法</vt:lpstr>
      <vt:lpstr>PowerPoint 簡報</vt:lpstr>
      <vt:lpstr>PowerPoint 簡報</vt:lpstr>
      <vt:lpstr>PowerPoint 簡報</vt:lpstr>
      <vt:lpstr>PowerPoint 簡報</vt:lpstr>
      <vt:lpstr>剛剛找路徑的動作</vt:lpstr>
      <vt:lpstr>為什麼要有反向邊？</vt:lpstr>
      <vt:lpstr>關於剩餘網路</vt:lpstr>
      <vt:lpstr>PowerPoint 簡報</vt:lpstr>
      <vt:lpstr>PowerPoint 簡報</vt:lpstr>
      <vt:lpstr>Max-Flow應用：二分圖匹配 (Bipartite Matching)</vt:lpstr>
      <vt:lpstr>PowerPoint 簡報</vt:lpstr>
      <vt:lpstr>PowerPoint 簡報</vt:lpstr>
      <vt:lpstr>看完影片你要知道的是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最短路徑 Shortest Path</dc:title>
  <dc:creator>anfranion</dc:creator>
  <cp:lastModifiedBy>anfranion</cp:lastModifiedBy>
  <cp:revision>127</cp:revision>
  <dcterms:created xsi:type="dcterms:W3CDTF">2010-07-22T23:24:05Z</dcterms:created>
  <dcterms:modified xsi:type="dcterms:W3CDTF">2012-08-21T03:39:43Z</dcterms:modified>
</cp:coreProperties>
</file>